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377" autoAdjust="0"/>
  </p:normalViewPr>
  <p:slideViewPr>
    <p:cSldViewPr snapToGrid="0" snapToObjects="1">
      <p:cViewPr varScale="1">
        <p:scale>
          <a:sx n="76" d="100"/>
          <a:sy n="76" d="100"/>
        </p:scale>
        <p:origin x="-1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7F6AB-5AB5-442C-BDF1-37799D7CD1F2}" type="datetimeFigureOut">
              <a:rPr lang="el-GR" smtClean="0"/>
              <a:t>3/7/2025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AD80-D844-47DA-9115-3BC18A909C3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Welcome to this presentation on Lean Production and Lean Management in Healthcare. This overview will cover key concepts, history, and real-world applications. Presented by Kleio Marina Katogianni.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Bolton and Virginia Mason hospitals are pioneering examples. They show how lean systems can be customized for healthcare, emphasizing continuous improvement and staff engagement.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Wider adoption is challenging due to the complex nature of hospitals—characterized by multiple departments, unpredictable workflows, and hierarchical structures.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Reported successes include reduced wait times, better surgery scheduling, and streamlined chemotherapy processes—showing lean’s real impact on patient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To conclude, while lean has great potential in healthcare, full integration is still rare. Future research should explore system-wide adoption and outcome tracking.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Lean Production is a systematic method for waste minimization within a manufacturing system without sacrificing productivity. Originated in 1988 by Krafcik and expanded by Womack and Jones.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Lean concepts gained widespread attention after seminal publications in the 1990s, which documented how Japanese automotive practices could revolutionize global production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Key lean principles include the elimination of waste (known as muda), fostering continuous improvement, and ensuring employee involvement to drive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Although it originated in automotive manufacturing, lean thinking is seen as adaptable across various industries, including healthcare, due to its universal focus on value and waste reduction.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Healthcare systems globally are under pressure to do more with less. Lean provides a structured method to manage increased demand while maintaining quality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Lean tools help reduce delays and improve patient care by standardizing procedures, minimizing errors, and enhancing workflow in hospital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Lean principles are intuitive for healthcare workers. Hospitals experience significant waste, and lean offers practical methods to address these inefficiencies.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Despite being new to healthcare, lean is gaining traction, especially in the US and UK. Case studies show how targeted implementation leads to measurable improvements.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An Overview of Concepts </a:t>
            </a:r>
            <a:r>
              <a:rPr/>
              <a:t>and </a:t>
            </a:r>
            <a:r>
              <a:rPr smtClean="0"/>
              <a:t>Applications</a:t>
            </a:r>
            <a:endParaRPr lang="en-US" dirty="0" smtClean="0"/>
          </a:p>
          <a:p>
            <a:endParaRPr lang="en-US" dirty="0" smtClean="0"/>
          </a:p>
          <a:p>
            <a:endParaRPr/>
          </a:p>
          <a:p>
            <a:r>
              <a:rPr sz="1200" b="0" i="1" smtClean="0"/>
              <a:t>Kleio </a:t>
            </a:r>
            <a:r>
              <a:rPr sz="1200" b="0" i="1"/>
              <a:t>Marina </a:t>
            </a:r>
            <a:r>
              <a:rPr sz="1200" b="0" i="1" smtClean="0"/>
              <a:t>Katogianni</a:t>
            </a:r>
            <a:r>
              <a:rPr lang="en-US" sz="1200" b="0" i="1" dirty="0" smtClean="0"/>
              <a:t>/ UNIVERSITY OF ALICANTE</a:t>
            </a:r>
            <a:endParaRPr sz="1200" b="0" i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t>Lean Production and Lean Management in Healthcare</a:t>
            </a:r>
          </a:p>
        </p:txBody>
      </p:sp>
      <p:pic>
        <p:nvPicPr>
          <p:cNvPr id="7" name="~PP3114.WAV">
            <a:hlinkClick r:id="" action="ppaction://media"/>
          </p:cNvPr>
          <p:cNvPicPr>
            <a:picLocks noRot="1" noChangeAspect="1"/>
          </p:cNvPicPr>
          <p:nvPr>
            <a:wavAudioFile r:embed="rId1" name="~PP3114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6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Examples of Lean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u="sng"/>
              <a:t>Notable Systems:</a:t>
            </a:r>
          </a:p>
          <a:p>
            <a:r>
              <a:t>- Bolton Improving Care System (Fillingham, 2007): Focused on process improvement to enhance patient care and reduce delays.</a:t>
            </a:r>
          </a:p>
          <a:p>
            <a:r>
              <a:t>- Virginia Mason Production System (Miller, 2005): Adapted Toyota Production System principles to streamline hospital operations and improve outcomes.</a:t>
            </a:r>
          </a:p>
        </p:txBody>
      </p:sp>
      <p:pic>
        <p:nvPicPr>
          <p:cNvPr id="5" name="~PP2247.WAV">
            <a:hlinkClick r:id="" action="ppaction://media"/>
          </p:cNvPr>
          <p:cNvPicPr>
            <a:picLocks noRot="1" noChangeAspect="1"/>
          </p:cNvPicPr>
          <p:nvPr>
            <a:wavAudioFile r:embed="rId1" name="~PP2247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0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in Comprehensive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u="sng"/>
              <a:t>Current Trends:</a:t>
            </a:r>
          </a:p>
          <a:p>
            <a:r>
              <a:t>- Focus on specific processes rather than organization-wide philosophy (Mazzocato et al., 2010)</a:t>
            </a:r>
          </a:p>
          <a:p>
            <a:pPr>
              <a:buNone/>
            </a:pPr>
            <a:r>
              <a:rPr u="sng"/>
              <a:t>Complex Characteristics:</a:t>
            </a:r>
          </a:p>
          <a:p>
            <a:r>
              <a:t>- Organizational environment, dual authority lines, and unpredictable activities.</a:t>
            </a:r>
          </a:p>
        </p:txBody>
      </p:sp>
      <p:pic>
        <p:nvPicPr>
          <p:cNvPr id="5" name="~PP3658.WAV">
            <a:hlinkClick r:id="" action="ppaction://media"/>
          </p:cNvPr>
          <p:cNvPicPr>
            <a:picLocks noRot="1" noChangeAspect="1"/>
          </p:cNvPicPr>
          <p:nvPr>
            <a:wavAudioFile r:embed="rId1" name="~PP3658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1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Reported Benefits of Lean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t>Impact on Operations:</a:t>
            </a:r>
          </a:p>
          <a:p>
            <a:r>
              <a:t>- Reductions in waiting times (Ng et al., 2010)</a:t>
            </a:r>
          </a:p>
          <a:p>
            <a:r>
              <a:t>- Optimization of surgery pathways (Collar et al., 2012)</a:t>
            </a:r>
          </a:p>
          <a:p>
            <a:r>
              <a:t>- Efficiency improvements in chemotherapy (van Lent et al., 2009)</a:t>
            </a:r>
          </a:p>
        </p:txBody>
      </p:sp>
      <p:pic>
        <p:nvPicPr>
          <p:cNvPr id="5" name="~PP2584.WAV">
            <a:hlinkClick r:id="" action="ppaction://media"/>
          </p:cNvPr>
          <p:cNvPicPr>
            <a:picLocks noRot="1" noChangeAspect="1"/>
          </p:cNvPicPr>
          <p:nvPr>
            <a:wavAudioFile r:embed="rId1" name="~PP2584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9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i="1" u="sng"/>
              <a:t>Summary: </a:t>
            </a:r>
            <a:r>
              <a:t>Lean practices hold great potential in enhancing healthcare delivery, although comprehensive adoption remains a </a:t>
            </a:r>
            <a:r>
              <a:rPr/>
              <a:t>challenge</a:t>
            </a:r>
            <a:r>
              <a:rPr smtClean="0"/>
              <a:t>.</a:t>
            </a:r>
            <a:endParaRPr lang="en-US" dirty="0" smtClean="0"/>
          </a:p>
          <a:p>
            <a:pPr>
              <a:buNone/>
            </a:pPr>
            <a:endParaRPr/>
          </a:p>
          <a:p>
            <a:pPr>
              <a:buNone/>
            </a:pPr>
            <a:r>
              <a:rPr i="1" u="sng"/>
              <a:t>Further Research: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smtClean="0"/>
              <a:t> </a:t>
            </a:r>
            <a:r>
              <a:t>Exploring broader implementation strategies and continuous monitoring of outcomes.</a:t>
            </a:r>
          </a:p>
        </p:txBody>
      </p:sp>
      <p:pic>
        <p:nvPicPr>
          <p:cNvPr id="5" name="~PP714.WAV">
            <a:hlinkClick r:id="" action="ppaction://media"/>
          </p:cNvPr>
          <p:cNvPicPr>
            <a:picLocks noRot="1" noChangeAspect="1"/>
          </p:cNvPicPr>
          <p:nvPr>
            <a:wavAudioFile r:embed="rId1" name="~PP714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Lean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t>Lean production or Lean manufacturing aims to eliminate waste and maximize efficiency.</a:t>
            </a:r>
          </a:p>
          <a:p>
            <a:r>
              <a:t>First Introduced: 1988 by Krafcik, popularized by Womack and Jones in 1990.</a:t>
            </a:r>
          </a:p>
        </p:txBody>
      </p:sp>
      <p:pic>
        <p:nvPicPr>
          <p:cNvPr id="6" name="~PP1241.WAV">
            <a:hlinkClick r:id="" action="ppaction://media"/>
          </p:cNvPr>
          <p:cNvPicPr>
            <a:picLocks noRot="1" noChangeAspect="1"/>
          </p:cNvPicPr>
          <p:nvPr>
            <a:wavAudioFile r:embed="rId1" name="~PP1241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2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Historical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u="sng"/>
              <a:t>Key Publications:</a:t>
            </a:r>
          </a:p>
          <a:p>
            <a:r>
              <a:t>- 'The Machine That Changed the World' (Womack et al., 1990)</a:t>
            </a:r>
          </a:p>
          <a:p>
            <a:r>
              <a:t>- 'Lean Thinking' (Womack &amp; Jones, 1996)</a:t>
            </a:r>
          </a:p>
        </p:txBody>
      </p:sp>
      <p:pic>
        <p:nvPicPr>
          <p:cNvPr id="6" name="~PP1465.WAV">
            <a:hlinkClick r:id="" action="ppaction://media"/>
          </p:cNvPr>
          <p:cNvPicPr>
            <a:picLocks noRot="1" noChangeAspect="1"/>
          </p:cNvPicPr>
          <p:nvPr>
            <a:wavAudioFile r:embed="rId1" name="~PP1465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04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Core Principles of Lean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u="sng" smtClean="0"/>
              <a:t>Focus </a:t>
            </a:r>
            <a:r>
              <a:rPr u="sng"/>
              <a:t>Areas:</a:t>
            </a:r>
          </a:p>
          <a:p>
            <a:r>
              <a:t>- Eliminating waste (muda)</a:t>
            </a:r>
          </a:p>
          <a:p>
            <a:r>
              <a:t>- Continuous improvement</a:t>
            </a:r>
          </a:p>
          <a:p>
            <a:r>
              <a:t>- Worker involvement</a:t>
            </a:r>
          </a:p>
        </p:txBody>
      </p:sp>
      <p:pic>
        <p:nvPicPr>
          <p:cNvPr id="6" name="~PP3940.WAV">
            <a:hlinkClick r:id="" action="ppaction://media"/>
          </p:cNvPr>
          <p:cNvPicPr>
            <a:picLocks noRot="1" noChangeAspect="1"/>
          </p:cNvPicPr>
          <p:nvPr>
            <a:wavAudioFile r:embed="rId1" name="~PP3940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Transferability of Lean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u="sng"/>
              <a:t>Application Beyond Automotive Industry:</a:t>
            </a:r>
          </a:p>
          <a:p>
            <a:r>
              <a:t>- Belief in adaptability to non-Japanese contexts and industries (Womack et al., 1990).</a:t>
            </a:r>
          </a:p>
        </p:txBody>
      </p:sp>
      <p:pic>
        <p:nvPicPr>
          <p:cNvPr id="6" name="~PP2286.WAV">
            <a:hlinkClick r:id="" action="ppaction://media"/>
          </p:cNvPr>
          <p:cNvPicPr>
            <a:picLocks noRot="1" noChangeAspect="1"/>
          </p:cNvPicPr>
          <p:nvPr>
            <a:wavAudioFile r:embed="rId1" name="~PP2286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26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Lean Management in Healthcare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t>Context of Healthcare Services:</a:t>
            </a:r>
          </a:p>
          <a:p>
            <a:r>
              <a:t>- Increasing patient volume</a:t>
            </a:r>
          </a:p>
          <a:p>
            <a:r>
              <a:t>- Necessity for quality improvement with fewer resources (Radnor et al., 2012)</a:t>
            </a:r>
          </a:p>
        </p:txBody>
      </p:sp>
      <p:pic>
        <p:nvPicPr>
          <p:cNvPr id="5" name="~PP337.WAV">
            <a:hlinkClick r:id="" action="ppaction://media"/>
          </p:cNvPr>
          <p:cNvPicPr>
            <a:picLocks noRot="1" noChangeAspect="1"/>
          </p:cNvPicPr>
          <p:nvPr>
            <a:wavAudioFile r:embed="rId1" name="~PP337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Benefits of Lean in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t>Strategic Outcomes:</a:t>
            </a:r>
          </a:p>
          <a:p>
            <a:r>
              <a:t>- Improved quality of care</a:t>
            </a:r>
          </a:p>
          <a:p>
            <a:r>
              <a:t>- Reduced errors and delays (Graban, 2008)</a:t>
            </a:r>
          </a:p>
        </p:txBody>
      </p:sp>
      <p:pic>
        <p:nvPicPr>
          <p:cNvPr id="5" name="~PP3031.WAV">
            <a:hlinkClick r:id="" action="ppaction://media"/>
          </p:cNvPr>
          <p:cNvPicPr>
            <a:picLocks noRot="1" noChangeAspect="1"/>
          </p:cNvPicPr>
          <p:nvPr>
            <a:wavAudioFile r:embed="rId1" name="~PP3031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8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Reason for Lean Fit in Hospitals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u="sng"/>
              <a:t>Intuitive Principles:</a:t>
            </a:r>
          </a:p>
          <a:p>
            <a:r>
              <a:t>- Easily understood and implemented by staff (Lazarus &amp; Andell, 2006)</a:t>
            </a:r>
          </a:p>
          <a:p>
            <a:pPr>
              <a:buNone/>
            </a:pPr>
            <a:r>
              <a:rPr u="sng"/>
              <a:t>Waste Reduction:</a:t>
            </a:r>
          </a:p>
          <a:p>
            <a:r>
              <a:t>- Addresses prevalent problems in hospitals (Murphy, 2003)</a:t>
            </a:r>
          </a:p>
        </p:txBody>
      </p:sp>
      <p:pic>
        <p:nvPicPr>
          <p:cNvPr id="5" name="~PP2426.WAV">
            <a:hlinkClick r:id="" action="ppaction://media"/>
          </p:cNvPr>
          <p:cNvPicPr>
            <a:picLocks noRot="1" noChangeAspect="1"/>
          </p:cNvPicPr>
          <p:nvPr>
            <a:wavAudioFile r:embed="rId1" name="~PP2426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9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Adoption of Lean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u="sng"/>
              <a:t>Study Findings:</a:t>
            </a:r>
          </a:p>
          <a:p>
            <a:r>
              <a:t>- 57% in the US, 29% in the UK (de Souza, 2009)</a:t>
            </a:r>
          </a:p>
          <a:p>
            <a:r>
              <a:t>- Successful case studies from various hospitals (Radnor et al., 2012)</a:t>
            </a:r>
          </a:p>
        </p:txBody>
      </p:sp>
      <p:pic>
        <p:nvPicPr>
          <p:cNvPr id="5" name="~PP2274.WAV">
            <a:hlinkClick r:id="" action="ppaction://media"/>
          </p:cNvPr>
          <p:cNvPicPr>
            <a:picLocks noRot="1" noChangeAspect="1"/>
          </p:cNvPicPr>
          <p:nvPr>
            <a:wavAudioFile r:embed="rId1" name="~PP2274.WAV"/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0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7913</TotalTime>
  <Words>766</Words>
  <Application>Microsoft Macintosh PowerPoint</Application>
  <PresentationFormat>Προβολή στην οθόνη (4:3)</PresentationFormat>
  <Paragraphs>69</Paragraphs>
  <Slides>13</Slides>
  <Notes>13</Notes>
  <HiddenSlides>0</HiddenSlides>
  <MMClips>13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Δημοτικός</vt:lpstr>
      <vt:lpstr>Lean Production and Lean Management in Healthcare</vt:lpstr>
      <vt:lpstr>Introduction to Lean Production</vt:lpstr>
      <vt:lpstr>Historical Context</vt:lpstr>
      <vt:lpstr>Core Principles of Lean Production</vt:lpstr>
      <vt:lpstr>Transferability of Lean Philosophy</vt:lpstr>
      <vt:lpstr>Lean Management in Healthcare</vt:lpstr>
      <vt:lpstr>Benefits of Lean in Hospitals</vt:lpstr>
      <vt:lpstr>Reason for Lean Fit in Hospitals</vt:lpstr>
      <vt:lpstr>Adoption of Lean Initiatives</vt:lpstr>
      <vt:lpstr>Examples of Lean Innovation</vt:lpstr>
      <vt:lpstr>Challenges in Comprehensive Adoption</vt:lpstr>
      <vt:lpstr>Reported Benefits of Lean Approaches</vt:lpstr>
      <vt:lpstr>Conclusion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Production and Lean Management in Healthcare</dc:title>
  <dc:creator>Klio</dc:creator>
  <dc:description>generated using python-pptx</dc:description>
  <cp:lastModifiedBy>Klio</cp:lastModifiedBy>
  <cp:revision>9</cp:revision>
  <dcterms:created xsi:type="dcterms:W3CDTF">2013-01-27T09:14:16Z</dcterms:created>
  <dcterms:modified xsi:type="dcterms:W3CDTF">2025-07-08T17:35:22Z</dcterms:modified>
</cp:coreProperties>
</file>