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 id="2147483681" r:id="rId3"/>
  </p:sldMasterIdLst>
  <p:notesMasterIdLst>
    <p:notesMasterId r:id="rId5"/>
  </p:notesMasterIdLst>
  <p:handoutMasterIdLst>
    <p:handoutMasterId r:id="rId6"/>
  </p:handoutMasterIdLst>
  <p:sldIdLst>
    <p:sldId id="257"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3F5FA"/>
    <a:srgbClr val="CDD2DE"/>
    <a:srgbClr val="E3E9E5"/>
    <a:srgbClr val="EAEAEA"/>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266" autoAdjust="0"/>
    <p:restoredTop sz="94626" autoAdjust="0"/>
  </p:normalViewPr>
  <p:slideViewPr>
    <p:cSldViewPr snapToGrid="0" snapToObjects="1" showGuides="1">
      <p:cViewPr>
        <p:scale>
          <a:sx n="25" d="100"/>
          <a:sy n="25" d="100"/>
        </p:scale>
        <p:origin x="-821" y="749"/>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7/2/2025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3" y="1310640"/>
            <a:ext cx="14439902" cy="5577840"/>
          </a:xfrm>
        </p:spPr>
        <p:txBody>
          <a:bodyPr vert="horz" anchor="b">
            <a:normAutofit/>
            <a:sp3d prstMaterial="softEdge"/>
          </a:bodyPr>
          <a:lstStyle>
            <a:lvl1pPr algn="l">
              <a:buNone/>
              <a:defRPr sz="106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2194563" y="7315203"/>
            <a:ext cx="14439902" cy="22090382"/>
          </a:xfrm>
        </p:spPr>
        <p:txBody>
          <a:bodyPr/>
          <a:lstStyle>
            <a:lvl1pPr marL="0" indent="0">
              <a:buNone/>
              <a:defRPr sz="6700"/>
            </a:lvl1pPr>
            <a:lvl2pPr>
              <a:buNone/>
              <a:defRPr sz="5800"/>
            </a:lvl2pPr>
            <a:lvl3pPr>
              <a:buNone/>
              <a:defRPr sz="4800"/>
            </a:lvl3pPr>
            <a:lvl4pPr>
              <a:buNone/>
              <a:defRPr sz="4300"/>
            </a:lvl4pPr>
            <a:lvl5pPr>
              <a:buNone/>
              <a:defRPr sz="43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7160240" y="1310643"/>
            <a:ext cx="24536400" cy="28094942"/>
          </a:xfrm>
        </p:spPr>
        <p:txBody>
          <a:bodyPr/>
          <a:lstStyle>
            <a:lvl1pPr>
              <a:defRPr sz="12500"/>
            </a:lvl1pPr>
            <a:lvl2pPr>
              <a:defRPr sz="11500"/>
            </a:lvl2pPr>
            <a:lvl3pPr>
              <a:defRPr sz="10600"/>
            </a:lvl3pPr>
            <a:lvl4pPr>
              <a:defRPr sz="9600"/>
            </a:lvl4pPr>
            <a:lvl5pPr>
              <a:defRPr sz="8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4AB02A5-4FE5-49D9-9E24-09F23B90C450}" type="datetimeFigureOut">
              <a:rPr lang="en-US" smtClean="0"/>
              <a:pPr/>
              <a:t>7/2/2025</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778240" y="2926080"/>
            <a:ext cx="26334720" cy="2506982"/>
          </a:xfrm>
        </p:spPr>
        <p:txBody>
          <a:bodyPr lIns="219456" rIns="219456" bIns="0" anchor="b">
            <a:sp3d prstMaterial="softEdge"/>
          </a:bodyPr>
          <a:lstStyle>
            <a:lvl1pPr algn="ctr">
              <a:buNone/>
              <a:defRPr sz="96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8778240" y="8793480"/>
            <a:ext cx="26334720" cy="19019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154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8778240" y="5600577"/>
            <a:ext cx="26334720" cy="2545690"/>
          </a:xfrm>
        </p:spPr>
        <p:txBody>
          <a:bodyPr lIns="219456" tIns="219456" rIns="219456" anchor="t"/>
          <a:lstStyle>
            <a:lvl1pPr marL="0" indent="0" algn="ctr">
              <a:buNone/>
              <a:defRPr sz="6700"/>
            </a:lvl1pPr>
            <a:lvl2pPr>
              <a:defRPr sz="5800"/>
            </a:lvl2pPr>
            <a:lvl3pPr>
              <a:defRPr sz="4800"/>
            </a:lvl3pPr>
            <a:lvl4pPr>
              <a:defRPr sz="4300"/>
            </a:lvl4pPr>
            <a:lvl5pPr>
              <a:defRPr sz="43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4AB02A5-4FE5-49D9-9E24-09F23B90C450}" type="datetimeFigureOut">
              <a:rPr lang="en-US" smtClean="0"/>
              <a:pPr/>
              <a:t>7/2/2025</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4AB02A5-4FE5-49D9-9E24-09F23B90C450}" type="datetimeFigureOut">
              <a:rPr lang="en-US" smtClean="0"/>
              <a:pPr/>
              <a:t>7/2/2025</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31821120" y="1318265"/>
            <a:ext cx="9875520" cy="2808732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2194560" y="1318265"/>
            <a:ext cx="28895040" cy="2808732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4AB02A5-4FE5-49D9-9E24-09F23B90C450}" type="datetimeFigureOut">
              <a:rPr lang="en-US" smtClean="0"/>
              <a:pPr/>
              <a:t>7/2/2025</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 xmlns:p14="http://schemas.microsoft.com/office/powerpoint/2010/main" val="43886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025744" y="6583680"/>
            <a:ext cx="39502080" cy="8778240"/>
          </a:xfrm>
        </p:spPr>
        <p:txBody>
          <a:bodyPr vert="horz" lIns="219456" tIns="0" rIns="219456" bIns="0" anchor="b">
            <a:normAutofit/>
            <a:scene3d>
              <a:camera prst="orthographicFront"/>
              <a:lightRig rig="soft" dir="t">
                <a:rot lat="0" lon="0" rev="17220000"/>
              </a:lightRig>
            </a:scene3d>
            <a:sp3d prstMaterial="softEdge">
              <a:bevelT w="38100" h="38100"/>
            </a:sp3d>
          </a:bodyPr>
          <a:lstStyle>
            <a:lvl1pPr>
              <a:defRPr sz="230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54AB02A5-4FE5-49D9-9E24-09F23B90C450}" type="datetimeFigureOut">
              <a:rPr lang="en-US" smtClean="0"/>
              <a:pPr/>
              <a:t>7/2/2025</a:t>
            </a:fld>
            <a:endParaRPr lang="en-US"/>
          </a:p>
        </p:txBody>
      </p:sp>
      <p:sp>
        <p:nvSpPr>
          <p:cNvPr id="17" name="16 - Θέση υποσέλιδου"/>
          <p:cNvSpPr>
            <a:spLocks noGrp="1"/>
          </p:cNvSpPr>
          <p:nvPr>
            <p:ph type="ftr" sz="quarter" idx="11"/>
          </p:nvPr>
        </p:nvSpPr>
        <p:spPr/>
        <p:txBody>
          <a:bodyPr/>
          <a:lstStyle/>
          <a:p>
            <a:endParaRPr kumimoji="0" lang="en-US"/>
          </a:p>
        </p:txBody>
      </p:sp>
      <p:sp>
        <p:nvSpPr>
          <p:cNvPr id="29" name="28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9" name="8 - Υπότιτλος"/>
          <p:cNvSpPr>
            <a:spLocks noGrp="1"/>
          </p:cNvSpPr>
          <p:nvPr>
            <p:ph type="subTitle" idx="1"/>
          </p:nvPr>
        </p:nvSpPr>
        <p:spPr>
          <a:xfrm>
            <a:off x="6583680" y="15992150"/>
            <a:ext cx="30723840" cy="8412480"/>
          </a:xfrm>
        </p:spPr>
        <p:txBody>
          <a:bodyPr/>
          <a:lstStyle>
            <a:lvl1pPr marL="0" indent="0" algn="ctr">
              <a:buNone/>
              <a:defRPr>
                <a:solidFill>
                  <a:schemeClr val="tx1"/>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4AB02A5-4FE5-49D9-9E24-09F23B90C450}" type="datetimeFigureOut">
              <a:rPr lang="en-US" smtClean="0"/>
              <a:pPr/>
              <a:t>7/2/2025</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680960" y="2926080"/>
            <a:ext cx="34015680" cy="8778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230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680960" y="12037373"/>
            <a:ext cx="34015680" cy="7246618"/>
          </a:xfrm>
        </p:spPr>
        <p:txBody>
          <a:bodyPr anchor="t"/>
          <a:lstStyle>
            <a:lvl1pPr marL="351130" indent="0" algn="l">
              <a:buNone/>
              <a:defRPr sz="9600">
                <a:solidFill>
                  <a:schemeClr val="tx1"/>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4AB02A5-4FE5-49D9-9E24-09F23B90C450}" type="datetimeFigureOut">
              <a:rPr lang="en-US" smtClean="0"/>
              <a:pPr/>
              <a:t>7/2/2025</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a:xfrm>
            <a:off x="38039040" y="30800042"/>
            <a:ext cx="3657600" cy="1752600"/>
          </a:xfrm>
        </p:spPr>
        <p:txBody>
          <a:bodyPr/>
          <a:lstStyle/>
          <a:p>
            <a:fld id="{6294C92D-0306-4E69-9CD3-20855E849650}"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2194560" y="7680963"/>
            <a:ext cx="19385280" cy="21724622"/>
          </a:xfrm>
        </p:spPr>
        <p:txBody>
          <a:bodyPr/>
          <a:lstStyle>
            <a:lvl1pPr>
              <a:defRPr sz="12500"/>
            </a:lvl1pPr>
            <a:lvl2pPr>
              <a:defRPr sz="11500"/>
            </a:lvl2pPr>
            <a:lvl3pPr>
              <a:defRPr sz="9600"/>
            </a:lvl3pPr>
            <a:lvl4pPr>
              <a:defRPr sz="8600"/>
            </a:lvl4pPr>
            <a:lvl5pPr>
              <a:defRPr sz="8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22311360" y="7680963"/>
            <a:ext cx="19385280" cy="21724622"/>
          </a:xfrm>
        </p:spPr>
        <p:txBody>
          <a:bodyPr/>
          <a:lstStyle>
            <a:lvl1pPr>
              <a:defRPr sz="12500"/>
            </a:lvl1pPr>
            <a:lvl2pPr>
              <a:defRPr sz="11500"/>
            </a:lvl2pPr>
            <a:lvl3pPr>
              <a:defRPr sz="9600"/>
            </a:lvl3pPr>
            <a:lvl4pPr>
              <a:defRPr sz="8600"/>
            </a:lvl4pPr>
            <a:lvl5pPr>
              <a:defRPr sz="8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4AB02A5-4FE5-49D9-9E24-09F23B90C450}" type="datetimeFigureOut">
              <a:rPr lang="en-US" smtClean="0"/>
              <a:pPr/>
              <a:t>7/2/2025</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0" y="1310640"/>
            <a:ext cx="39502080" cy="5486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194560" y="7368540"/>
            <a:ext cx="19392902" cy="3604258"/>
          </a:xfrm>
        </p:spPr>
        <p:txBody>
          <a:bodyPr anchor="ctr"/>
          <a:lstStyle>
            <a:lvl1pPr marL="0" indent="0">
              <a:buNone/>
              <a:defRPr sz="11500" b="0" cap="all" baseline="0">
                <a:solidFill>
                  <a:schemeClr val="tx1"/>
                </a:solidFill>
              </a:defRPr>
            </a:lvl1pPr>
            <a:lvl2pPr>
              <a:buNone/>
              <a:defRPr sz="9600" b="1"/>
            </a:lvl2pPr>
            <a:lvl3pPr>
              <a:buNone/>
              <a:defRPr sz="8600" b="1"/>
            </a:lvl3pPr>
            <a:lvl4pPr>
              <a:buNone/>
              <a:defRPr sz="7700" b="1"/>
            </a:lvl4pPr>
            <a:lvl5pPr>
              <a:buNone/>
              <a:defRPr sz="77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22296122" y="7368540"/>
            <a:ext cx="19400520" cy="3604258"/>
          </a:xfrm>
        </p:spPr>
        <p:txBody>
          <a:bodyPr anchor="ctr"/>
          <a:lstStyle>
            <a:lvl1pPr marL="0" indent="0">
              <a:buNone/>
              <a:defRPr sz="11500" b="0" cap="all" baseline="0">
                <a:solidFill>
                  <a:schemeClr val="tx1"/>
                </a:solidFill>
              </a:defRPr>
            </a:lvl1pPr>
            <a:lvl2pPr>
              <a:buNone/>
              <a:defRPr sz="9600" b="1"/>
            </a:lvl2pPr>
            <a:lvl3pPr>
              <a:buNone/>
              <a:defRPr sz="8600" b="1"/>
            </a:lvl3pPr>
            <a:lvl4pPr>
              <a:buNone/>
              <a:defRPr sz="7700" b="1"/>
            </a:lvl4pPr>
            <a:lvl5pPr>
              <a:buNone/>
              <a:defRPr sz="77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194560" y="11338563"/>
            <a:ext cx="19392902" cy="18067022"/>
          </a:xfrm>
        </p:spPr>
        <p:txBody>
          <a:bodyPr/>
          <a:lstStyle>
            <a:lvl1pPr>
              <a:defRPr sz="11500"/>
            </a:lvl1pPr>
            <a:lvl2pPr>
              <a:defRPr sz="9600"/>
            </a:lvl2pPr>
            <a:lvl3pPr>
              <a:defRPr sz="8600"/>
            </a:lvl3pPr>
            <a:lvl4pPr>
              <a:defRPr sz="7700"/>
            </a:lvl4pPr>
            <a:lvl5pPr>
              <a:defRPr sz="77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2296122" y="11338563"/>
            <a:ext cx="19400520" cy="18067022"/>
          </a:xfrm>
        </p:spPr>
        <p:txBody>
          <a:bodyPr/>
          <a:lstStyle>
            <a:lvl1pPr>
              <a:defRPr sz="11500"/>
            </a:lvl1pPr>
            <a:lvl2pPr>
              <a:defRPr sz="9600"/>
            </a:lvl2pPr>
            <a:lvl3pPr>
              <a:defRPr sz="8600"/>
            </a:lvl3pPr>
            <a:lvl4pPr>
              <a:defRPr sz="7700"/>
            </a:lvl4pPr>
            <a:lvl5pPr>
              <a:defRPr sz="77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54AB02A5-4FE5-49D9-9E24-09F23B90C450}" type="datetimeFigureOut">
              <a:rPr lang="en-US" smtClean="0"/>
              <a:pPr/>
              <a:t>7/2/2025</a:t>
            </a:fld>
            <a:endParaRPr lang="en-US"/>
          </a:p>
        </p:txBody>
      </p:sp>
      <p:sp>
        <p:nvSpPr>
          <p:cNvPr id="8" name="7 - Θέση υποσέλιδου"/>
          <p:cNvSpPr>
            <a:spLocks noGrp="1"/>
          </p:cNvSpPr>
          <p:nvPr>
            <p:ph type="ftr" sz="quarter" idx="11"/>
          </p:nvPr>
        </p:nvSpPr>
        <p:spPr/>
        <p:txBody>
          <a:bodyPr/>
          <a:lstStyle/>
          <a:p>
            <a:endParaRPr kumimoji="0" lang="en-US"/>
          </a:p>
        </p:txBody>
      </p:sp>
      <p:sp>
        <p:nvSpPr>
          <p:cNvPr id="9" name="8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4AB02A5-4FE5-49D9-9E24-09F23B90C450}" type="datetimeFigureOut">
              <a:rPr lang="en-US" smtClean="0"/>
              <a:pPr/>
              <a:t>7/2/2025</a:t>
            </a:fld>
            <a:endParaRPr lang="en-US"/>
          </a:p>
        </p:txBody>
      </p:sp>
      <p:sp>
        <p:nvSpPr>
          <p:cNvPr id="4" name="3 - Θέση υποσέλιδου"/>
          <p:cNvSpPr>
            <a:spLocks noGrp="1"/>
          </p:cNvSpPr>
          <p:nvPr>
            <p:ph type="ftr" sz="quarter" idx="11"/>
          </p:nvPr>
        </p:nvSpPr>
        <p:spPr/>
        <p:txBody>
          <a:bodyPr/>
          <a:lstStyle/>
          <a:p>
            <a:endParaRPr kumimoji="0" lang="en-US"/>
          </a:p>
        </p:txBody>
      </p:sp>
      <p:sp>
        <p:nvSpPr>
          <p:cNvPr id="5" name="4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4AB02A5-4FE5-49D9-9E24-09F23B90C450}" type="datetimeFigureOut">
              <a:rPr lang="en-US" smtClean="0"/>
              <a:pPr/>
              <a:t>7/2/2025</a:t>
            </a:fld>
            <a:endParaRPr lang="en-US"/>
          </a:p>
        </p:txBody>
      </p:sp>
      <p:sp>
        <p:nvSpPr>
          <p:cNvPr id="3" name="2 - Θέση υποσέλιδου"/>
          <p:cNvSpPr>
            <a:spLocks noGrp="1"/>
          </p:cNvSpPr>
          <p:nvPr>
            <p:ph type="ftr" sz="quarter" idx="11"/>
          </p:nvPr>
        </p:nvSpPr>
        <p:spPr/>
        <p:txBody>
          <a:bodyPr/>
          <a:lstStyle/>
          <a:p>
            <a:endParaRPr kumimoji="0" lang="en-US"/>
          </a:p>
        </p:txBody>
      </p:sp>
      <p:sp>
        <p:nvSpPr>
          <p:cNvPr id="4" name="3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18" Type="http://schemas.openxmlformats.org/officeDocument/2006/relationships/hyperlink" Target="https://www.posterpresentations.com/how-to-change-the-research-poster-template-colors.html" TargetMode="External"/><Relationship Id="rId3" Type="http://schemas.openxmlformats.org/officeDocument/2006/relationships/slideLayout" Target="../slideLayouts/slideLayout5.xml"/><Relationship Id="rId21" Type="http://schemas.openxmlformats.org/officeDocument/2006/relationships/image" Target="../media/image7.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4.png"/><Relationship Id="rId2" Type="http://schemas.openxmlformats.org/officeDocument/2006/relationships/slideLayout" Target="../slideLayouts/slideLayout4.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19"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AF9AA5EE-77AD-9645-B396-F73887C4B6FD}"/>
              </a:ext>
            </a:extLst>
          </p:cNvPr>
          <p:cNvGraphicFramePr>
            <a:graphicFrameLocks noGrp="1"/>
          </p:cNvGraphicFramePr>
          <p:nvPr userDrawn="1">
            <p:extLst>
              <p:ext uri="{D42A27DB-BD31-4B8C-83A1-F6EECF244321}">
                <p14:modId xmlns=""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 xmlns:a16="http://schemas.microsoft.com/office/drawing/2014/main" val="20000"/>
                    </a:ext>
                  </a:extLst>
                </a:gridCol>
                <a:gridCol w="5584624">
                  <a:extLst>
                    <a:ext uri="{9D8B030D-6E8A-4147-A177-3AD203B41FA5}">
                      <a16:colId xmlns=""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6338BD29-2BD7-AB47-B9B8-5033641D7C2D}"/>
              </a:ext>
            </a:extLst>
          </p:cNvPr>
          <p:cNvGraphicFramePr>
            <a:graphicFrameLocks noGrp="1"/>
          </p:cNvGraphicFramePr>
          <p:nvPr userDrawn="1">
            <p:extLst>
              <p:ext uri="{D42A27DB-BD31-4B8C-83A1-F6EECF244321}">
                <p14:modId xmlns=""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 xmlns:a16="http://schemas.microsoft.com/office/drawing/2014/main" val="20000"/>
                    </a:ext>
                  </a:extLst>
                </a:gridCol>
                <a:gridCol w="1381559">
                  <a:extLst>
                    <a:ext uri="{9D8B030D-6E8A-4147-A177-3AD203B41FA5}">
                      <a16:colId xmlns="" xmlns:a16="http://schemas.microsoft.com/office/drawing/2014/main" val="997673227"/>
                    </a:ext>
                  </a:extLst>
                </a:gridCol>
                <a:gridCol w="4704794">
                  <a:extLst>
                    <a:ext uri="{9D8B030D-6E8A-4147-A177-3AD203B41FA5}">
                      <a16:colId xmlns=""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2194560" y="1318262"/>
            <a:ext cx="39502080" cy="5486400"/>
          </a:xfrm>
          <a:prstGeom prst="rect">
            <a:avLst/>
          </a:prstGeom>
        </p:spPr>
        <p:txBody>
          <a:bodyPr vert="horz" lIns="438912" tIns="219456" rIns="438912" bIns="219456"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194560" y="7680960"/>
            <a:ext cx="39502080" cy="22603968"/>
          </a:xfrm>
          <a:prstGeom prst="rect">
            <a:avLst/>
          </a:prstGeom>
        </p:spPr>
        <p:txBody>
          <a:bodyPr vert="horz" lIns="438912" tIns="219456" rIns="438912" bIns="219456">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2194560" y="30800042"/>
            <a:ext cx="10241280" cy="1752600"/>
          </a:xfrm>
          <a:prstGeom prst="rect">
            <a:avLst/>
          </a:prstGeom>
        </p:spPr>
        <p:txBody>
          <a:bodyPr vert="horz" lIns="438912" tIns="219456" rIns="438912" bIns="219456" anchor="b"/>
          <a:lstStyle>
            <a:lvl1pPr algn="l" eaLnBrk="1" latinLnBrk="0" hangingPunct="1">
              <a:defRPr kumimoji="0" sz="5800">
                <a:solidFill>
                  <a:schemeClr val="tx1">
                    <a:shade val="50000"/>
                  </a:schemeClr>
                </a:solidFill>
              </a:defRPr>
            </a:lvl1pPr>
          </a:lstStyle>
          <a:p>
            <a:fld id="{7CB97365-EBCA-4027-87D5-99FC1D4DF0BB}" type="datetimeFigureOut">
              <a:rPr lang="en-US" smtClean="0"/>
              <a:pPr/>
              <a:t>7/2/2025</a:t>
            </a:fld>
            <a:endParaRPr lang="en-US">
              <a:solidFill>
                <a:schemeClr val="tx1">
                  <a:shade val="50000"/>
                </a:schemeClr>
              </a:solidFill>
            </a:endParaRPr>
          </a:p>
        </p:txBody>
      </p:sp>
      <p:sp>
        <p:nvSpPr>
          <p:cNvPr id="3" name="2 - Θέση υποσέλιδου"/>
          <p:cNvSpPr>
            <a:spLocks noGrp="1"/>
          </p:cNvSpPr>
          <p:nvPr>
            <p:ph type="ftr" sz="quarter" idx="3"/>
          </p:nvPr>
        </p:nvSpPr>
        <p:spPr>
          <a:xfrm>
            <a:off x="14996160" y="30800042"/>
            <a:ext cx="13898880" cy="1752600"/>
          </a:xfrm>
          <a:prstGeom prst="rect">
            <a:avLst/>
          </a:prstGeom>
        </p:spPr>
        <p:txBody>
          <a:bodyPr vert="horz" lIns="438912" tIns="219456" rIns="438912" bIns="219456" anchor="b"/>
          <a:lstStyle>
            <a:lvl1pPr algn="ctr" eaLnBrk="1" latinLnBrk="0" hangingPunct="1">
              <a:defRPr kumimoji="0" sz="5800">
                <a:solidFill>
                  <a:schemeClr val="tx1">
                    <a:shade val="50000"/>
                  </a:schemeClr>
                </a:solidFill>
              </a:defRPr>
            </a:lvl1pPr>
          </a:lstStyle>
          <a:p>
            <a:endParaRPr kumimoji="0" lang="en-US">
              <a:solidFill>
                <a:schemeClr val="tx1">
                  <a:shade val="50000"/>
                </a:schemeClr>
              </a:solidFill>
            </a:endParaRPr>
          </a:p>
        </p:txBody>
      </p:sp>
      <p:sp>
        <p:nvSpPr>
          <p:cNvPr id="23" name="22 - Θέση αριθμού διαφάνειας"/>
          <p:cNvSpPr>
            <a:spLocks noGrp="1"/>
          </p:cNvSpPr>
          <p:nvPr>
            <p:ph type="sldNum" sz="quarter" idx="4"/>
          </p:nvPr>
        </p:nvSpPr>
        <p:spPr>
          <a:xfrm>
            <a:off x="38039040" y="30800042"/>
            <a:ext cx="3657600" cy="1752600"/>
          </a:xfrm>
          <a:prstGeom prst="rect">
            <a:avLst/>
          </a:prstGeom>
        </p:spPr>
        <p:txBody>
          <a:bodyPr vert="horz" lIns="0" tIns="219456" rIns="0" bIns="219456" anchor="b"/>
          <a:lstStyle>
            <a:lvl1pPr algn="r" eaLnBrk="1" latinLnBrk="0" hangingPunct="1">
              <a:defRPr kumimoji="0" sz="58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graphicFrame>
        <p:nvGraphicFramePr>
          <p:cNvPr id="7" name="Table 2">
            <a:extLst>
              <a:ext uri="{FF2B5EF4-FFF2-40B4-BE49-F238E27FC236}">
                <a16:creationId xmlns="" xmlns:a16="http://schemas.microsoft.com/office/drawing/2014/main" id="{AF9AA5EE-77AD-9645-B396-F73887C4B6FD}"/>
              </a:ext>
            </a:extLst>
          </p:cNvPr>
          <p:cNvGraphicFramePr>
            <a:graphicFrameLocks noGrp="1"/>
          </p:cNvGraphicFramePr>
          <p:nvPr userDrawn="1">
            <p:extLst>
              <p:ext uri="{D42A27DB-BD31-4B8C-83A1-F6EECF244321}">
                <p14:modId xmlns=""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 xmlns:a16="http://schemas.microsoft.com/office/drawing/2014/main" val="20000"/>
                    </a:ext>
                  </a:extLst>
                </a:gridCol>
                <a:gridCol w="5584624">
                  <a:extLst>
                    <a:ext uri="{9D8B030D-6E8A-4147-A177-3AD203B41FA5}">
                      <a16:colId xmlns=""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 xmlns:a16="http://schemas.microsoft.com/office/drawing/2014/main" val="10008"/>
                  </a:ext>
                </a:extLst>
              </a:tr>
              <a:tr h="4288692">
                <a:tc>
                  <a:txBody>
                    <a:bodyPr/>
                    <a:lstStyle/>
                    <a:p>
                      <a:endParaRPr lang="en-US" sz="2000" dirty="0">
                        <a:solidFill>
                          <a:srgbClr val="1F3A4E"/>
                        </a:solidFill>
                      </a:endParaRPr>
                    </a:p>
                  </a:txBody>
                  <a:tcPr>
                    <a:blipFill rotWithShape="1">
                      <a:blip r:embed="rId1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824339">
                <a:tc>
                  <a:txBody>
                    <a:bodyPr/>
                    <a:lstStyle/>
                    <a:p>
                      <a:endParaRPr lang="en-US" sz="2000" dirty="0">
                        <a:solidFill>
                          <a:srgbClr val="1F3A4E"/>
                        </a:solidFill>
                      </a:endParaRPr>
                    </a:p>
                  </a:txBody>
                  <a:tcPr>
                    <a:blipFill rotWithShape="1">
                      <a:blip r:embed="rId1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6"/>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17"/>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8" name="Table 3">
            <a:extLst>
              <a:ext uri="{FF2B5EF4-FFF2-40B4-BE49-F238E27FC236}">
                <a16:creationId xmlns="" xmlns:a16="http://schemas.microsoft.com/office/drawing/2014/main" id="{6338BD29-2BD7-AB47-B9B8-5033641D7C2D}"/>
              </a:ext>
            </a:extLst>
          </p:cNvPr>
          <p:cNvGraphicFramePr>
            <a:graphicFrameLocks noGrp="1"/>
          </p:cNvGraphicFramePr>
          <p:nvPr userDrawn="1">
            <p:extLst>
              <p:ext uri="{D42A27DB-BD31-4B8C-83A1-F6EECF244321}">
                <p14:modId xmlns=""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 xmlns:a16="http://schemas.microsoft.com/office/drawing/2014/main" val="20000"/>
                    </a:ext>
                  </a:extLst>
                </a:gridCol>
                <a:gridCol w="1381559">
                  <a:extLst>
                    <a:ext uri="{9D8B030D-6E8A-4147-A177-3AD203B41FA5}">
                      <a16:colId xmlns="" xmlns:a16="http://schemas.microsoft.com/office/drawing/2014/main" val="997673227"/>
                    </a:ext>
                  </a:extLst>
                </a:gridCol>
                <a:gridCol w="4704794">
                  <a:extLst>
                    <a:ext uri="{9D8B030D-6E8A-4147-A177-3AD203B41FA5}">
                      <a16:colId xmlns=""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18">
                            <a:extLst>
                              <a:ext uri="{A12FA001-AC4F-418D-AE19-62706E023703}">
                                <ahyp:hlinkClr xmlns=""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9"/>
                      <a:stretch>
                        <a:fillRect/>
                      </a:stretch>
                    </a:blipFill>
                  </a:tcPr>
                </a:tc>
                <a:tc hMerge="1">
                  <a:txBody>
                    <a:bodyPr/>
                    <a:lstStyle/>
                    <a:p>
                      <a:endParaRPr lang="en-US"/>
                    </a:p>
                  </a:txBody>
                  <a:tcPr/>
                </a:tc>
                <a:extLst>
                  <a:ext uri="{0D108BD9-81ED-4DB2-BD59-A6C34878D82A}">
                    <a16:rowId xmlns=""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20"/>
                      <a:stretch>
                        <a:fillRect/>
                      </a:stretch>
                    </a:blipFill>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21">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22">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Tree>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ctr" rtl="0" eaLnBrk="1" latinLnBrk="0" hangingPunct="1">
        <a:spcBef>
          <a:spcPct val="0"/>
        </a:spcBef>
        <a:buNone/>
        <a:defRPr kumimoji="0" sz="197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2633472" indent="-1975104" algn="l" rtl="0" eaLnBrk="1" latinLnBrk="0" hangingPunct="1">
        <a:spcBef>
          <a:spcPct val="20000"/>
        </a:spcBef>
        <a:buClr>
          <a:schemeClr val="tx1">
            <a:shade val="95000"/>
          </a:schemeClr>
        </a:buClr>
        <a:buSzPct val="65000"/>
        <a:buFont typeface="Wingdings 2"/>
        <a:buChar char=""/>
        <a:defRPr kumimoji="0" sz="13400" kern="1200">
          <a:solidFill>
            <a:schemeClr val="tx1"/>
          </a:solidFill>
          <a:latin typeface="+mn-lt"/>
          <a:ea typeface="+mn-ea"/>
          <a:cs typeface="+mn-cs"/>
        </a:defRPr>
      </a:lvl1pPr>
      <a:lvl2pPr marL="4169664" indent="-1360627" algn="l" rtl="0" eaLnBrk="1" latinLnBrk="0" hangingPunct="1">
        <a:spcBef>
          <a:spcPct val="20000"/>
        </a:spcBef>
        <a:buClr>
          <a:schemeClr val="tx1"/>
        </a:buClr>
        <a:buSzPct val="80000"/>
        <a:buFont typeface="Wingdings 2"/>
        <a:buChar char=""/>
        <a:defRPr kumimoji="0" sz="11500" kern="1200">
          <a:solidFill>
            <a:schemeClr val="tx1"/>
          </a:solidFill>
          <a:latin typeface="+mn-lt"/>
          <a:ea typeface="+mn-ea"/>
          <a:cs typeface="+mn-cs"/>
        </a:defRPr>
      </a:lvl2pPr>
      <a:lvl3pPr marL="5442509" indent="-1097280" algn="l" rtl="0" eaLnBrk="1" latinLnBrk="0" hangingPunct="1">
        <a:spcBef>
          <a:spcPct val="20000"/>
        </a:spcBef>
        <a:buClr>
          <a:schemeClr val="tx1"/>
        </a:buClr>
        <a:buSzPct val="95000"/>
        <a:buFont typeface="Wingdings"/>
        <a:buChar char=""/>
        <a:defRPr kumimoji="0" sz="10600" kern="1200">
          <a:solidFill>
            <a:schemeClr val="tx1"/>
          </a:solidFill>
          <a:latin typeface="+mn-lt"/>
          <a:ea typeface="+mn-ea"/>
          <a:cs typeface="+mn-cs"/>
        </a:defRPr>
      </a:lvl3pPr>
      <a:lvl4pPr marL="6495898" indent="-877824" algn="l" rtl="0" eaLnBrk="1" latinLnBrk="0" hangingPunct="1">
        <a:spcBef>
          <a:spcPct val="20000"/>
        </a:spcBef>
        <a:buClr>
          <a:schemeClr val="tx1"/>
        </a:buClr>
        <a:buSzPct val="100000"/>
        <a:buFont typeface="Wingdings 3"/>
        <a:buChar char=""/>
        <a:defRPr kumimoji="0" sz="9600" kern="1200">
          <a:solidFill>
            <a:schemeClr val="tx1"/>
          </a:solidFill>
          <a:latin typeface="+mn-lt"/>
          <a:ea typeface="+mn-ea"/>
          <a:cs typeface="+mn-cs"/>
        </a:defRPr>
      </a:lvl4pPr>
      <a:lvl5pPr marL="7417613" indent="-877824" algn="l" rtl="0" eaLnBrk="1" latinLnBrk="0" hangingPunct="1">
        <a:spcBef>
          <a:spcPct val="20000"/>
        </a:spcBef>
        <a:buClr>
          <a:schemeClr val="tx1"/>
        </a:buClr>
        <a:buFont typeface="Wingdings 2"/>
        <a:buChar char=""/>
        <a:defRPr kumimoji="0" sz="9600" kern="1200">
          <a:solidFill>
            <a:schemeClr val="tx1"/>
          </a:solidFill>
          <a:latin typeface="+mn-lt"/>
          <a:ea typeface="+mn-ea"/>
          <a:cs typeface="+mn-cs"/>
        </a:defRPr>
      </a:lvl5pPr>
      <a:lvl6pPr marL="8471002" indent="-877824" algn="l" rtl="0" eaLnBrk="1" latinLnBrk="0" hangingPunct="1">
        <a:spcBef>
          <a:spcPct val="20000"/>
        </a:spcBef>
        <a:buClr>
          <a:schemeClr val="tx1"/>
        </a:buClr>
        <a:buFont typeface="Wingdings 3"/>
        <a:buChar char=""/>
        <a:defRPr kumimoji="0" sz="8600" kern="1200">
          <a:solidFill>
            <a:schemeClr val="tx1"/>
          </a:solidFill>
          <a:latin typeface="+mn-lt"/>
          <a:ea typeface="+mn-ea"/>
          <a:cs typeface="+mn-cs"/>
        </a:defRPr>
      </a:lvl6pPr>
      <a:lvl7pPr marL="9436608" indent="-877824" algn="l" rtl="0" eaLnBrk="1" latinLnBrk="0" hangingPunct="1">
        <a:spcBef>
          <a:spcPct val="20000"/>
        </a:spcBef>
        <a:buClr>
          <a:schemeClr val="tx1"/>
        </a:buClr>
        <a:buFont typeface="Wingdings 2"/>
        <a:buChar char=""/>
        <a:defRPr kumimoji="0" sz="7700" kern="1200">
          <a:solidFill>
            <a:schemeClr val="tx1"/>
          </a:solidFill>
          <a:latin typeface="+mn-lt"/>
          <a:ea typeface="+mn-ea"/>
          <a:cs typeface="+mn-cs"/>
        </a:defRPr>
      </a:lvl7pPr>
      <a:lvl8pPr marL="10402214" indent="-877824" algn="l" rtl="0" eaLnBrk="1" latinLnBrk="0" hangingPunct="1">
        <a:spcBef>
          <a:spcPct val="20000"/>
        </a:spcBef>
        <a:buClr>
          <a:schemeClr val="tx1"/>
        </a:buClr>
        <a:buFont typeface="Wingdings 2"/>
        <a:buChar char=""/>
        <a:defRPr kumimoji="0" sz="6700" kern="1200">
          <a:solidFill>
            <a:schemeClr val="tx1"/>
          </a:solidFill>
          <a:latin typeface="+mn-lt"/>
          <a:ea typeface="+mn-ea"/>
          <a:cs typeface="+mn-cs"/>
        </a:defRPr>
      </a:lvl8pPr>
      <a:lvl9pPr marL="11367821" indent="-877824" algn="l" rtl="0" eaLnBrk="1" latinLnBrk="0" hangingPunct="1">
        <a:spcBef>
          <a:spcPct val="20000"/>
        </a:spcBef>
        <a:buClr>
          <a:schemeClr val="tx1"/>
        </a:buClr>
        <a:buFont typeface="Wingdings 2"/>
        <a:buChar char=""/>
        <a:defRPr kumimoji="0" sz="6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mdpi.com/1660-4601/18/18/9556"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2000"/>
            <a:lum bright="48000" contrast="-28000"/>
          </a:blip>
          <a:srcRect/>
          <a:stretch>
            <a:fillRect/>
          </a:stretch>
        </a:blipFill>
        <a:effectLst/>
      </p:bgPr>
    </p:bg>
    <p:spTree>
      <p:nvGrpSpPr>
        <p:cNvPr id="1" name=""/>
        <p:cNvGrpSpPr/>
        <p:nvPr/>
      </p:nvGrpSpPr>
      <p:grpSpPr>
        <a:xfrm>
          <a:off x="0" y="0"/>
          <a:ext cx="0" cy="0"/>
          <a:chOff x="0" y="0"/>
          <a:chExt cx="0" cy="0"/>
        </a:xfrm>
      </p:grpSpPr>
      <p:sp>
        <p:nvSpPr>
          <p:cNvPr id="87" name="Text Placeholder 86">
            <a:extLst>
              <a:ext uri="{FF2B5EF4-FFF2-40B4-BE49-F238E27FC236}">
                <a16:creationId xmlns="" xmlns:a16="http://schemas.microsoft.com/office/drawing/2014/main" id="{B51B601C-AA87-C448-96E5-5B6D1C8B4249}"/>
              </a:ext>
            </a:extLst>
          </p:cNvPr>
          <p:cNvSpPr>
            <a:spLocks noGrp="1"/>
          </p:cNvSpPr>
          <p:nvPr>
            <p:ph type="body" sz="quarter" idx="10"/>
          </p:nvPr>
        </p:nvSpPr>
        <p:spPr>
          <a:xfrm>
            <a:off x="477827" y="6378481"/>
            <a:ext cx="10056813" cy="14422388"/>
          </a:xfrm>
          <a:solidFill>
            <a:schemeClr val="tx2"/>
          </a:solidFill>
        </p:spPr>
        <p:txBody>
          <a:bodyPr/>
          <a:lstStyle/>
          <a:p>
            <a:r>
              <a:rPr lang="en-US" sz="3600" dirty="0" smtClean="0"/>
              <a:t>E-Health </a:t>
            </a:r>
            <a:r>
              <a:rPr lang="en-US" sz="3600" dirty="0" smtClean="0"/>
              <a:t>refers to healthcare services supported by information and communication technology (ICT), such as computers, mobile devices, and satellite communications, to deliver health services and information. </a:t>
            </a:r>
            <a:r>
              <a:rPr lang="en-US" sz="3600" dirty="0" err="1" smtClean="0"/>
              <a:t>mHealth</a:t>
            </a:r>
            <a:r>
              <a:rPr lang="en-US" sz="3600" dirty="0" smtClean="0"/>
              <a:t>, a subset of </a:t>
            </a:r>
            <a:r>
              <a:rPr lang="en-US" sz="3600" dirty="0" err="1" smtClean="0"/>
              <a:t>eHealth</a:t>
            </a:r>
            <a:r>
              <a:rPr lang="en-US" sz="3600" dirty="0" smtClean="0"/>
              <a:t>, specifically involves the use of mobile or smart devices for health-related purposes. Both </a:t>
            </a:r>
            <a:r>
              <a:rPr lang="en-US" sz="3600" dirty="0" err="1" smtClean="0"/>
              <a:t>eHealth</a:t>
            </a:r>
            <a:r>
              <a:rPr lang="en-US" sz="3600" dirty="0" smtClean="0"/>
              <a:t> and </a:t>
            </a:r>
            <a:r>
              <a:rPr lang="en-US" sz="3600" dirty="0" err="1" smtClean="0"/>
              <a:t>mHealth</a:t>
            </a:r>
            <a:r>
              <a:rPr lang="en-US" sz="3600" dirty="0" smtClean="0"/>
              <a:t> cover a wide range of services, including electronic prescriptions, medical records, and reminders for patients to take medications. To ensure these digital health solutions are safe, effective, and valuable, the EAHP emphasizes the need for their development in close collaboration with healthcare professionals, including hospital pharmacists, as well as patients (Moss et al., </a:t>
            </a:r>
            <a:r>
              <a:rPr lang="en-US" sz="3600" dirty="0" smtClean="0"/>
              <a:t>2018)</a:t>
            </a:r>
          </a:p>
          <a:p>
            <a:endParaRPr lang="en-US" sz="3600" dirty="0" smtClean="0"/>
          </a:p>
          <a:p>
            <a:pPr algn="ctr"/>
            <a:r>
              <a:rPr lang="en-US" sz="3600" b="1" dirty="0" smtClean="0"/>
              <a:t>The Impact of Digital Health on </a:t>
            </a:r>
            <a:r>
              <a:rPr lang="en-US" sz="3600" b="1" dirty="0" smtClean="0"/>
              <a:t>Healthcare </a:t>
            </a:r>
          </a:p>
          <a:p>
            <a:endParaRPr lang="en-US" sz="3600" dirty="0" smtClean="0"/>
          </a:p>
          <a:p>
            <a:pPr>
              <a:buClr>
                <a:schemeClr val="bg2">
                  <a:lumMod val="50000"/>
                </a:schemeClr>
              </a:buClr>
              <a:buSzPct val="66000"/>
              <a:buFont typeface="Wingdings" pitchFamily="2" charset="2"/>
              <a:buChar char="Ø"/>
            </a:pPr>
            <a:r>
              <a:rPr lang="en-US" sz="3600" dirty="0" smtClean="0"/>
              <a:t>Revolutionary </a:t>
            </a:r>
            <a:r>
              <a:rPr lang="en-US" sz="3600" dirty="0" smtClean="0"/>
              <a:t>Potential</a:t>
            </a:r>
            <a:r>
              <a:rPr lang="en-US" sz="3600" dirty="0" smtClean="0"/>
              <a:t>:  </a:t>
            </a:r>
            <a:r>
              <a:rPr lang="en-US" sz="3600" dirty="0" smtClean="0"/>
              <a:t>Digital health can transform healthcare through personalized medicine and big data analytics. </a:t>
            </a:r>
            <a:r>
              <a:rPr lang="en-US" sz="3600" dirty="0" smtClean="0"/>
              <a:t>– </a:t>
            </a:r>
          </a:p>
          <a:p>
            <a:pPr>
              <a:buClr>
                <a:schemeClr val="bg2">
                  <a:lumMod val="50000"/>
                </a:schemeClr>
              </a:buClr>
              <a:buSzPct val="66000"/>
              <a:buFont typeface="Wingdings" pitchFamily="2" charset="2"/>
              <a:buChar char="Ø"/>
            </a:pPr>
            <a:r>
              <a:rPr lang="en-US" sz="3600" dirty="0" smtClean="0"/>
              <a:t>E-health Literacy: High </a:t>
            </a:r>
            <a:r>
              <a:rPr lang="en-US" sz="3600" dirty="0" smtClean="0"/>
              <a:t>levels exist, yet some populations remain apprehensive</a:t>
            </a:r>
            <a:r>
              <a:rPr lang="en-US" sz="3600" dirty="0" smtClean="0"/>
              <a:t>.</a:t>
            </a:r>
          </a:p>
          <a:p>
            <a:pPr>
              <a:buClr>
                <a:schemeClr val="bg2">
                  <a:lumMod val="50000"/>
                </a:schemeClr>
              </a:buClr>
              <a:buSzPct val="66000"/>
              <a:buFont typeface="Wingdings" pitchFamily="2" charset="2"/>
              <a:buChar char="Ø"/>
            </a:pPr>
            <a:endParaRPr lang="en-US" sz="3600" dirty="0" smtClean="0"/>
          </a:p>
        </p:txBody>
      </p:sp>
      <p:sp>
        <p:nvSpPr>
          <p:cNvPr id="88" name="Text Placeholder 87">
            <a:extLst>
              <a:ext uri="{FF2B5EF4-FFF2-40B4-BE49-F238E27FC236}">
                <a16:creationId xmlns="" xmlns:a16="http://schemas.microsoft.com/office/drawing/2014/main" id="{ED6BA1F4-974B-AA4D-BF12-3F1211493C26}"/>
              </a:ext>
            </a:extLst>
          </p:cNvPr>
          <p:cNvSpPr>
            <a:spLocks noGrp="1"/>
          </p:cNvSpPr>
          <p:nvPr>
            <p:ph type="body" sz="quarter" idx="11"/>
          </p:nvPr>
        </p:nvSpPr>
        <p:spPr>
          <a:xfrm>
            <a:off x="477827" y="5548749"/>
            <a:ext cx="10048875" cy="861766"/>
          </a:xfrm>
        </p:spPr>
        <p:txBody>
          <a:bodyPr/>
          <a:lstStyle/>
          <a:p>
            <a:r>
              <a:rPr lang="en-US" sz="4400" dirty="0" smtClean="0"/>
              <a:t>INTRODUCTION</a:t>
            </a:r>
            <a:endParaRPr lang="en-US" sz="4400" dirty="0"/>
          </a:p>
        </p:txBody>
      </p:sp>
      <p:sp>
        <p:nvSpPr>
          <p:cNvPr id="89" name="Text Placeholder 88">
            <a:extLst>
              <a:ext uri="{FF2B5EF4-FFF2-40B4-BE49-F238E27FC236}">
                <a16:creationId xmlns="" xmlns:a16="http://schemas.microsoft.com/office/drawing/2014/main" id="{52482D9A-DD3A-3E4D-B5A8-692345FB258E}"/>
              </a:ext>
            </a:extLst>
          </p:cNvPr>
          <p:cNvSpPr>
            <a:spLocks noGrp="1"/>
          </p:cNvSpPr>
          <p:nvPr>
            <p:ph type="body" sz="quarter" idx="20"/>
          </p:nvPr>
        </p:nvSpPr>
        <p:spPr>
          <a:xfrm>
            <a:off x="460375" y="21057517"/>
            <a:ext cx="10050462" cy="861766"/>
          </a:xfrm>
          <a:ln w="19050">
            <a:solidFill>
              <a:schemeClr val="tx1"/>
            </a:solidFill>
          </a:ln>
        </p:spPr>
        <p:txBody>
          <a:bodyPr/>
          <a:lstStyle/>
          <a:p>
            <a:r>
              <a:rPr lang="en-US" sz="4400" dirty="0" smtClean="0"/>
              <a:t>Research Problem</a:t>
            </a:r>
            <a:endParaRPr lang="en-US" sz="4400" dirty="0"/>
          </a:p>
        </p:txBody>
      </p:sp>
      <p:sp>
        <p:nvSpPr>
          <p:cNvPr id="90" name="Text Placeholder 89">
            <a:extLst>
              <a:ext uri="{FF2B5EF4-FFF2-40B4-BE49-F238E27FC236}">
                <a16:creationId xmlns="" xmlns:a16="http://schemas.microsoft.com/office/drawing/2014/main" id="{B20DAE73-7398-3541-9047-3EF06FA94C0B}"/>
              </a:ext>
            </a:extLst>
          </p:cNvPr>
          <p:cNvSpPr>
            <a:spLocks noGrp="1"/>
          </p:cNvSpPr>
          <p:nvPr>
            <p:ph type="body" sz="quarter" idx="21"/>
          </p:nvPr>
        </p:nvSpPr>
        <p:spPr>
          <a:xfrm>
            <a:off x="11429681" y="6410515"/>
            <a:ext cx="10048874" cy="26376429"/>
          </a:xfrm>
          <a:solidFill>
            <a:schemeClr val="tx2"/>
          </a:solidFill>
        </p:spPr>
        <p:txBody>
          <a:bodyPr/>
          <a:lstStyle/>
          <a:p>
            <a:r>
              <a:rPr lang="en-US" sz="3200" b="1" dirty="0" smtClean="0"/>
              <a:t>METHODOLOGY</a:t>
            </a:r>
            <a:r>
              <a:rPr lang="en-US" sz="3200" dirty="0" smtClean="0"/>
              <a:t> We used </a:t>
            </a:r>
            <a:r>
              <a:rPr lang="en-US" sz="3200" dirty="0" smtClean="0"/>
              <a:t>a comprehensive research approach to assess:- </a:t>
            </a:r>
            <a:endParaRPr lang="el-GR" sz="3200" dirty="0" smtClean="0"/>
          </a:p>
          <a:p>
            <a:r>
              <a:rPr lang="en-US" sz="3200" dirty="0" smtClean="0"/>
              <a:t>The type of study chosen was a cross sectional study</a:t>
            </a:r>
          </a:p>
          <a:p>
            <a:r>
              <a:rPr lang="en-US" sz="3200" dirty="0" smtClean="0"/>
              <a:t>**</a:t>
            </a:r>
            <a:r>
              <a:rPr lang="en-US" sz="3200" dirty="0" smtClean="0"/>
              <a:t>Dependent Variable:** Receptivity or wariness of health users towards the development of e-health services</a:t>
            </a:r>
            <a:r>
              <a:rPr lang="en-US" sz="3200" dirty="0" smtClean="0"/>
              <a:t>.-</a:t>
            </a:r>
          </a:p>
          <a:p>
            <a:r>
              <a:rPr lang="en-US" sz="3200" dirty="0" smtClean="0"/>
              <a:t> </a:t>
            </a:r>
            <a:r>
              <a:rPr lang="en-US" sz="3200" dirty="0" smtClean="0"/>
              <a:t>**Independent Variables:** Demographic factors, digital skills, and relationships with electronic </a:t>
            </a:r>
            <a:r>
              <a:rPr lang="en-US" sz="3200" dirty="0" smtClean="0"/>
              <a:t>devices</a:t>
            </a:r>
          </a:p>
          <a:p>
            <a:endParaRPr lang="en-US" sz="3200" dirty="0" smtClean="0"/>
          </a:p>
          <a:p>
            <a:r>
              <a:rPr lang="en-US" sz="3200" dirty="0" smtClean="0"/>
              <a:t>.**</a:t>
            </a:r>
            <a:r>
              <a:rPr lang="en-US" sz="3200" dirty="0" smtClean="0"/>
              <a:t>Join us in understanding the future of health services in Greece</a:t>
            </a:r>
            <a:r>
              <a:rPr lang="en-US" sz="3200" dirty="0" smtClean="0"/>
              <a:t>!**</a:t>
            </a:r>
          </a:p>
          <a:p>
            <a:pPr lvl="0"/>
            <a:r>
              <a:rPr lang="en-US" sz="4000" i="1" u="sng" dirty="0" smtClean="0"/>
              <a:t>The questionnaire:</a:t>
            </a:r>
            <a:endParaRPr lang="en-US" sz="3200" i="1" dirty="0" smtClean="0"/>
          </a:p>
          <a:p>
            <a:pPr>
              <a:buFont typeface="Wingdings" pitchFamily="2" charset="2"/>
              <a:buChar char="v"/>
            </a:pPr>
            <a:r>
              <a:rPr lang="en-US" sz="3200" i="1" dirty="0" smtClean="0"/>
              <a:t>Information Technology Attitude Scales for Health (ITASH) questionnaire (Ward et al, 2009).</a:t>
            </a:r>
          </a:p>
          <a:p>
            <a:pPr>
              <a:buFont typeface="Wingdings" pitchFamily="2" charset="2"/>
              <a:buChar char="v"/>
            </a:pPr>
            <a:r>
              <a:rPr lang="en-US" sz="3200" i="1" dirty="0" smtClean="0"/>
              <a:t> 5-point closed </a:t>
            </a:r>
            <a:r>
              <a:rPr lang="en-US" sz="3200" i="1" dirty="0" err="1" smtClean="0"/>
              <a:t>Likert</a:t>
            </a:r>
            <a:r>
              <a:rPr lang="en-US" sz="3200" i="1" dirty="0" smtClean="0"/>
              <a:t> scale "5=strongly agree       1=strongly </a:t>
            </a:r>
            <a:r>
              <a:rPr lang="en-US" sz="3200" i="1" dirty="0" smtClean="0"/>
              <a:t>disagree“.</a:t>
            </a:r>
            <a:endParaRPr lang="en-US" sz="3200" i="1" dirty="0" smtClean="0"/>
          </a:p>
          <a:p>
            <a:r>
              <a:rPr lang="en-US" sz="3200" dirty="0" smtClean="0"/>
              <a:t>We </a:t>
            </a:r>
            <a:r>
              <a:rPr lang="en-US" sz="3200" dirty="0" smtClean="0"/>
              <a:t>distributed the </a:t>
            </a:r>
            <a:r>
              <a:rPr lang="en-US" sz="3200" u="sng" dirty="0" smtClean="0"/>
              <a:t>questionnaire electronically </a:t>
            </a:r>
            <a:r>
              <a:rPr lang="en-US" sz="3200" dirty="0" smtClean="0"/>
              <a:t>through social networking platforms and email it to a random sample of people in different geographical areas of the country. </a:t>
            </a:r>
            <a:endParaRPr lang="en-US" sz="3200" dirty="0" smtClean="0"/>
          </a:p>
          <a:p>
            <a:r>
              <a:rPr lang="en-US" sz="4400" b="1" dirty="0" smtClean="0"/>
              <a:t>Size of Sample : 364 </a:t>
            </a:r>
            <a:endParaRPr lang="en-US" sz="4400" b="1" dirty="0" smtClean="0"/>
          </a:p>
          <a:p>
            <a:r>
              <a:rPr lang="en-US" sz="3200" dirty="0" smtClean="0"/>
              <a:t>Participants had three months to complete the survey. </a:t>
            </a:r>
            <a:endParaRPr lang="en-US" sz="3200" dirty="0" smtClean="0"/>
          </a:p>
          <a:p>
            <a:pPr marL="457200" indent="-457200" algn="just"/>
            <a:r>
              <a:rPr lang="el-GR" sz="4400" b="1" dirty="0" smtClean="0"/>
              <a:t> </a:t>
            </a:r>
            <a:r>
              <a:rPr lang="en-US" sz="4400" b="1" u="sng" dirty="0" smtClean="0"/>
              <a:t>Outcome</a:t>
            </a:r>
            <a:endParaRPr lang="el-GR" sz="3600" dirty="0" smtClean="0"/>
          </a:p>
          <a:p>
            <a:pPr marL="457200" indent="-457200"/>
            <a:r>
              <a:rPr lang="en-US" sz="3600" dirty="0" smtClean="0"/>
              <a:t>Despite past research that wanted the health patients of Greece to be wary of electronic health and its applications, the present research </a:t>
            </a:r>
            <a:r>
              <a:rPr lang="en-US" sz="3600" dirty="0" smtClean="0"/>
              <a:t>had </a:t>
            </a:r>
            <a:r>
              <a:rPr lang="en-US" sz="3600" dirty="0" smtClean="0"/>
              <a:t>more </a:t>
            </a:r>
            <a:r>
              <a:rPr lang="en-US" sz="3600" dirty="0" smtClean="0"/>
              <a:t>positive results of the mediation of the pandemic that faced both health professionals and the rest </a:t>
            </a:r>
            <a:r>
              <a:rPr lang="en-US" sz="3600" dirty="0" smtClean="0"/>
              <a:t> </a:t>
            </a:r>
            <a:endParaRPr lang="en-US" sz="3600" dirty="0" smtClean="0"/>
          </a:p>
          <a:p>
            <a:pPr marL="457200" indent="-457200"/>
            <a:r>
              <a:rPr lang="en-US" sz="3600" dirty="0" smtClean="0"/>
              <a:t>of </a:t>
            </a:r>
            <a:r>
              <a:rPr lang="en-US" sz="3600" dirty="0" smtClean="0"/>
              <a:t>the users with new conditions, where the remote provision of health services appeared to be the best possible solution. Due to the necessity of using e-health and the facility it has </a:t>
            </a:r>
            <a:r>
              <a:rPr lang="en-US" sz="3600" dirty="0" smtClean="0"/>
              <a:t>.</a:t>
            </a:r>
            <a:endParaRPr lang="el-GR" sz="3600" dirty="0" smtClean="0"/>
          </a:p>
          <a:p>
            <a:pPr marL="457200" indent="-457200"/>
            <a:r>
              <a:rPr lang="en-US" sz="3600" dirty="0" smtClean="0"/>
              <a:t>What was also observed was the difficulty in finding participants, in contrast to the research conducted during the pandemic. </a:t>
            </a:r>
            <a:r>
              <a:rPr lang="en-US" sz="3600" dirty="0" smtClean="0"/>
              <a:t>This </a:t>
            </a:r>
            <a:r>
              <a:rPr lang="en-US" sz="3600" dirty="0" smtClean="0"/>
              <a:t>is logically due to the reduction in time spent online</a:t>
            </a:r>
            <a:r>
              <a:rPr lang="en-US" sz="3600" dirty="0" smtClean="0"/>
              <a:t>.</a:t>
            </a:r>
            <a:endParaRPr lang="el-GR" sz="3600" dirty="0" smtClean="0"/>
          </a:p>
          <a:p>
            <a:pPr marL="457200" indent="-457200"/>
            <a:r>
              <a:rPr lang="en-US" sz="3600" dirty="0" smtClean="0"/>
              <a:t>Bottom left shows internet usage by participants on a daily basis during the pandemic period.</a:t>
            </a:r>
          </a:p>
          <a:p>
            <a:pPr marL="457200" indent="-457200"/>
            <a:endParaRPr lang="en-US" sz="3600" dirty="0" smtClean="0"/>
          </a:p>
          <a:p>
            <a:pPr marL="457200" indent="-457200"/>
            <a:endParaRPr lang="en-US" sz="3600" dirty="0" smtClean="0"/>
          </a:p>
          <a:p>
            <a:pPr marL="457200" indent="-457200"/>
            <a:endParaRPr lang="en-US" sz="3600" dirty="0" smtClean="0"/>
          </a:p>
          <a:p>
            <a:endParaRPr lang="en-US" sz="3200" dirty="0" smtClean="0"/>
          </a:p>
          <a:p>
            <a:endParaRPr lang="en-US" sz="3200" dirty="0" smtClean="0"/>
          </a:p>
          <a:p>
            <a:endParaRPr lang="en-US" sz="3200" dirty="0" smtClean="0"/>
          </a:p>
          <a:p>
            <a:endParaRPr lang="en-US" sz="2800" dirty="0" smtClean="0"/>
          </a:p>
        </p:txBody>
      </p:sp>
      <p:sp>
        <p:nvSpPr>
          <p:cNvPr id="91" name="Text Placeholder 90">
            <a:extLst>
              <a:ext uri="{FF2B5EF4-FFF2-40B4-BE49-F238E27FC236}">
                <a16:creationId xmlns="" xmlns:a16="http://schemas.microsoft.com/office/drawing/2014/main" id="{6A984DC8-C031-724D-9B33-B7D232AE5C5D}"/>
              </a:ext>
            </a:extLst>
          </p:cNvPr>
          <p:cNvSpPr>
            <a:spLocks noGrp="1"/>
          </p:cNvSpPr>
          <p:nvPr>
            <p:ph type="body" sz="quarter" idx="22"/>
          </p:nvPr>
        </p:nvSpPr>
        <p:spPr>
          <a:xfrm>
            <a:off x="11429680" y="5516715"/>
            <a:ext cx="10048875" cy="861766"/>
          </a:xfrm>
          <a:solidFill>
            <a:schemeClr val="tx1"/>
          </a:solidFill>
        </p:spPr>
        <p:txBody>
          <a:bodyPr/>
          <a:lstStyle/>
          <a:p>
            <a:r>
              <a:rPr lang="en-US" sz="4400" dirty="0" smtClean="0"/>
              <a:t>MATERIALS AND METHODS:</a:t>
            </a:r>
            <a:endParaRPr lang="en-US" sz="4400" dirty="0"/>
          </a:p>
        </p:txBody>
      </p:sp>
      <p:sp>
        <p:nvSpPr>
          <p:cNvPr id="92" name="Text Placeholder 91">
            <a:extLst>
              <a:ext uri="{FF2B5EF4-FFF2-40B4-BE49-F238E27FC236}">
                <a16:creationId xmlns="" xmlns:a16="http://schemas.microsoft.com/office/drawing/2014/main" id="{2EA51318-ADEE-ED41-AE79-D80086567C7D}"/>
              </a:ext>
            </a:extLst>
          </p:cNvPr>
          <p:cNvSpPr>
            <a:spLocks noGrp="1"/>
          </p:cNvSpPr>
          <p:nvPr>
            <p:ph type="body" sz="quarter" idx="23"/>
          </p:nvPr>
        </p:nvSpPr>
        <p:spPr>
          <a:xfrm>
            <a:off x="22419898" y="6805933"/>
            <a:ext cx="10015906" cy="24819080"/>
          </a:xfrm>
          <a:solidFill>
            <a:schemeClr val="tx2"/>
          </a:solidFill>
        </p:spPr>
        <p:style>
          <a:lnRef idx="2">
            <a:schemeClr val="accent1"/>
          </a:lnRef>
          <a:fillRef idx="1">
            <a:schemeClr val="lt1"/>
          </a:fillRef>
          <a:effectRef idx="0">
            <a:schemeClr val="accent1"/>
          </a:effectRef>
          <a:fontRef idx="minor">
            <a:schemeClr val="dk1"/>
          </a:fontRef>
        </p:style>
        <p:txBody>
          <a:bodyPr anchor="b"/>
          <a:lstStyle/>
          <a:p>
            <a:endParaRPr lang="en-US" sz="3600" dirty="0" smtClean="0">
              <a:latin typeface="+mn-lt"/>
            </a:endParaRPr>
          </a:p>
          <a:p>
            <a:pPr>
              <a:buFont typeface="Arial" pitchFamily="34" charset="0"/>
              <a:buChar char="•"/>
            </a:pPr>
            <a:endParaRPr lang="en-US" sz="3600" dirty="0" smtClean="0">
              <a:latin typeface="+mn-lt"/>
            </a:endParaRPr>
          </a:p>
          <a:p>
            <a:pPr>
              <a:buFont typeface="Arial" pitchFamily="34" charset="0"/>
              <a:buChar char="•"/>
            </a:pPr>
            <a:endParaRPr lang="en-US" sz="3600" dirty="0" smtClean="0">
              <a:latin typeface="+mn-lt"/>
            </a:endParaRPr>
          </a:p>
          <a:p>
            <a:pPr>
              <a:buFont typeface="Arial" pitchFamily="34" charset="0"/>
              <a:buChar char="•"/>
            </a:pPr>
            <a:endParaRPr lang="en-US" sz="3600" dirty="0" smtClean="0">
              <a:latin typeface="+mn-lt"/>
            </a:endParaRPr>
          </a:p>
          <a:p>
            <a:pPr>
              <a:buFont typeface="Arial" pitchFamily="34" charset="0"/>
              <a:buChar char="•"/>
            </a:pPr>
            <a:endParaRPr lang="en-US" sz="3600" dirty="0" smtClean="0"/>
          </a:p>
          <a:p>
            <a:pPr>
              <a:buFont typeface="Arial" pitchFamily="34" charset="0"/>
              <a:buChar char="•"/>
            </a:pPr>
            <a:endParaRPr lang="en-US" sz="3600" dirty="0" smtClean="0"/>
          </a:p>
          <a:p>
            <a:pPr>
              <a:buFont typeface="Arial" pitchFamily="34" charset="0"/>
              <a:buChar char="•"/>
            </a:pPr>
            <a:endParaRPr lang="el-GR" sz="3600" dirty="0" smtClean="0"/>
          </a:p>
          <a:p>
            <a:pPr>
              <a:buFont typeface="Arial" pitchFamily="34" charset="0"/>
              <a:buChar char="•"/>
            </a:pPr>
            <a:endParaRPr lang="el-GR" sz="3600" dirty="0" smtClean="0"/>
          </a:p>
          <a:p>
            <a:pPr>
              <a:buFont typeface="Arial" pitchFamily="34" charset="0"/>
              <a:buChar char="•"/>
            </a:pPr>
            <a:endParaRPr lang="en-US" sz="3600" dirty="0" smtClean="0"/>
          </a:p>
          <a:p>
            <a:pPr>
              <a:buFont typeface="Arial" pitchFamily="34" charset="0"/>
              <a:buChar char="•"/>
            </a:pPr>
            <a:r>
              <a:rPr lang="en-US" sz="3600" dirty="0" smtClean="0"/>
              <a:t>We also have a high </a:t>
            </a:r>
            <a:r>
              <a:rPr lang="en-US" sz="3600" dirty="0" err="1" smtClean="0"/>
              <a:t>educatonal</a:t>
            </a:r>
            <a:r>
              <a:rPr lang="en-US" sz="3600" dirty="0" smtClean="0"/>
              <a:t> level participants</a:t>
            </a:r>
          </a:p>
          <a:p>
            <a:pPr>
              <a:buFont typeface="Arial" pitchFamily="34" charset="0"/>
              <a:buChar char="•"/>
            </a:pPr>
            <a:endParaRPr lang="en-US" sz="3600" dirty="0" smtClean="0"/>
          </a:p>
          <a:p>
            <a:pPr>
              <a:buFont typeface="Arial" pitchFamily="34" charset="0"/>
              <a:buChar char="•"/>
            </a:pPr>
            <a:endParaRPr lang="en-US" sz="3600" dirty="0" smtClean="0"/>
          </a:p>
          <a:p>
            <a:pPr>
              <a:buFont typeface="Arial" pitchFamily="34" charset="0"/>
              <a:buChar char="•"/>
            </a:pPr>
            <a:endParaRPr lang="en-US" sz="3600" dirty="0" smtClean="0"/>
          </a:p>
          <a:p>
            <a:pPr>
              <a:buFont typeface="Arial" pitchFamily="34" charset="0"/>
              <a:buChar char="•"/>
            </a:pPr>
            <a:endParaRPr lang="en-US" sz="3600" dirty="0" smtClean="0"/>
          </a:p>
          <a:p>
            <a:pPr>
              <a:buFont typeface="Arial" pitchFamily="34" charset="0"/>
              <a:buChar char="•"/>
            </a:pPr>
            <a:endParaRPr lang="el-GR" sz="3600" dirty="0" smtClean="0"/>
          </a:p>
          <a:p>
            <a:pPr>
              <a:buFont typeface="Arial" pitchFamily="34" charset="0"/>
              <a:buChar char="•"/>
            </a:pPr>
            <a:endParaRPr lang="el-GR" sz="3600" dirty="0" smtClean="0"/>
          </a:p>
          <a:p>
            <a:pPr>
              <a:buFont typeface="Arial" pitchFamily="34" charset="0"/>
              <a:buChar char="•"/>
            </a:pPr>
            <a:endParaRPr lang="en-US" sz="3600" dirty="0" smtClean="0"/>
          </a:p>
          <a:p>
            <a:pPr>
              <a:buFont typeface="Arial" pitchFamily="34" charset="0"/>
              <a:buChar char="•"/>
            </a:pPr>
            <a:endParaRPr lang="en-US" sz="3600" dirty="0" smtClean="0"/>
          </a:p>
          <a:p>
            <a:pPr>
              <a:buFont typeface="Arial" pitchFamily="34" charset="0"/>
              <a:buChar char="•"/>
            </a:pPr>
            <a:endParaRPr lang="en-US" sz="3600" dirty="0" smtClean="0"/>
          </a:p>
          <a:p>
            <a:pPr>
              <a:buFont typeface="Arial" pitchFamily="34" charset="0"/>
              <a:buChar char="•"/>
            </a:pPr>
            <a:r>
              <a:rPr lang="en-US" sz="3600" dirty="0" smtClean="0"/>
              <a:t>“</a:t>
            </a:r>
            <a:r>
              <a:rPr lang="en-US" sz="4000" b="1" u="sng" dirty="0" smtClean="0"/>
              <a:t>The majority of respondents believe that quick access to information through e-health applications will lead to optimal service provision for citizens</a:t>
            </a:r>
            <a:r>
              <a:rPr lang="en-US" sz="4000" b="1" u="sng" dirty="0" smtClean="0"/>
              <a:t>.”</a:t>
            </a:r>
          </a:p>
          <a:p>
            <a:pPr>
              <a:buFont typeface="Arial" pitchFamily="34" charset="0"/>
              <a:buChar char="•"/>
            </a:pPr>
            <a:endParaRPr lang="en-US" sz="4000" b="1" u="sng" dirty="0" smtClean="0"/>
          </a:p>
          <a:p>
            <a:pPr>
              <a:buFont typeface="Arial" pitchFamily="34" charset="0"/>
              <a:buChar char="•"/>
            </a:pPr>
            <a:endParaRPr lang="en-US" sz="4000" b="1" u="sng" dirty="0" smtClean="0"/>
          </a:p>
          <a:p>
            <a:pPr>
              <a:buFont typeface="Arial" pitchFamily="34" charset="0"/>
              <a:buChar char="•"/>
            </a:pPr>
            <a:endParaRPr lang="en-US" sz="4000" b="1" u="sng" dirty="0" smtClean="0"/>
          </a:p>
          <a:p>
            <a:pPr>
              <a:buFont typeface="Arial" pitchFamily="34" charset="0"/>
              <a:buChar char="•"/>
            </a:pPr>
            <a:endParaRPr lang="en-US" sz="4000" b="1" u="sng" dirty="0" smtClean="0"/>
          </a:p>
          <a:p>
            <a:pPr>
              <a:buFont typeface="Arial" pitchFamily="34" charset="0"/>
              <a:buChar char="•"/>
            </a:pPr>
            <a:endParaRPr lang="en-US" sz="4000" b="1" u="sng" dirty="0" smtClean="0"/>
          </a:p>
          <a:p>
            <a:pPr>
              <a:buFont typeface="Arial" pitchFamily="34" charset="0"/>
              <a:buChar char="•"/>
            </a:pPr>
            <a:endParaRPr lang="el-GR" sz="4000" b="1" u="sng" dirty="0" smtClean="0"/>
          </a:p>
          <a:p>
            <a:pPr>
              <a:buFont typeface="Arial" pitchFamily="34" charset="0"/>
              <a:buChar char="•"/>
            </a:pPr>
            <a:r>
              <a:rPr lang="en-US" sz="3600" dirty="0" smtClean="0"/>
              <a:t>When asked whether they are concerned that the use of e-health applications in healthcare provision will undermine patient confidentiality, the results show that they are more positive about the benefits of e-health</a:t>
            </a:r>
            <a:r>
              <a:rPr lang="en-US" sz="3600" dirty="0" smtClean="0"/>
              <a:t>.</a:t>
            </a:r>
            <a:r>
              <a:rPr lang="el-GR" dirty="0" smtClean="0"/>
              <a:t>	</a:t>
            </a:r>
          </a:p>
          <a:p>
            <a:pPr algn="ctr"/>
            <a:endParaRPr lang="el-GR" sz="4000" dirty="0" smtClean="0"/>
          </a:p>
          <a:p>
            <a:pPr algn="ctr"/>
            <a:endParaRPr lang="el-GR" sz="4000" dirty="0" smtClean="0"/>
          </a:p>
          <a:p>
            <a:endParaRPr lang="en-US" dirty="0"/>
          </a:p>
        </p:txBody>
      </p:sp>
      <p:sp>
        <p:nvSpPr>
          <p:cNvPr id="93" name="Text Placeholder 92">
            <a:extLst>
              <a:ext uri="{FF2B5EF4-FFF2-40B4-BE49-F238E27FC236}">
                <a16:creationId xmlns="" xmlns:a16="http://schemas.microsoft.com/office/drawing/2014/main" id="{38D8D04E-BA04-3645-8D54-47AEE765C8B0}"/>
              </a:ext>
            </a:extLst>
          </p:cNvPr>
          <p:cNvSpPr>
            <a:spLocks noGrp="1"/>
          </p:cNvSpPr>
          <p:nvPr>
            <p:ph type="body" sz="quarter" idx="24"/>
          </p:nvPr>
        </p:nvSpPr>
        <p:spPr>
          <a:xfrm>
            <a:off x="22377404" y="5548749"/>
            <a:ext cx="10058400" cy="861766"/>
          </a:xfrm>
        </p:spPr>
        <p:txBody>
          <a:bodyPr/>
          <a:lstStyle/>
          <a:p>
            <a:r>
              <a:rPr lang="en-US" sz="4400" dirty="0" smtClean="0"/>
              <a:t>SAMPLE OF THE RESULTS</a:t>
            </a:r>
            <a:endParaRPr lang="en-US" sz="4400" dirty="0"/>
          </a:p>
        </p:txBody>
      </p:sp>
      <p:sp>
        <p:nvSpPr>
          <p:cNvPr id="94" name="Text Placeholder 93">
            <a:extLst>
              <a:ext uri="{FF2B5EF4-FFF2-40B4-BE49-F238E27FC236}">
                <a16:creationId xmlns="" xmlns:a16="http://schemas.microsoft.com/office/drawing/2014/main" id="{2F97B74B-534C-0842-BE55-AF8FB3442020}"/>
              </a:ext>
            </a:extLst>
          </p:cNvPr>
          <p:cNvSpPr>
            <a:spLocks noGrp="1"/>
          </p:cNvSpPr>
          <p:nvPr>
            <p:ph type="body" sz="quarter" idx="25"/>
          </p:nvPr>
        </p:nvSpPr>
        <p:spPr>
          <a:xfrm>
            <a:off x="33390292" y="5548749"/>
            <a:ext cx="10047018" cy="861766"/>
          </a:xfrm>
        </p:spPr>
        <p:txBody>
          <a:bodyPr/>
          <a:lstStyle/>
          <a:p>
            <a:r>
              <a:rPr lang="en-US" sz="4400" dirty="0" smtClean="0"/>
              <a:t>ETHICS</a:t>
            </a:r>
            <a:endParaRPr lang="en-US" sz="4400" dirty="0"/>
          </a:p>
        </p:txBody>
      </p:sp>
      <p:sp>
        <p:nvSpPr>
          <p:cNvPr id="95" name="Text Placeholder 94">
            <a:extLst>
              <a:ext uri="{FF2B5EF4-FFF2-40B4-BE49-F238E27FC236}">
                <a16:creationId xmlns="" xmlns:a16="http://schemas.microsoft.com/office/drawing/2014/main" id="{C425D03E-96C1-804B-9990-78B2B8349537}"/>
              </a:ext>
            </a:extLst>
          </p:cNvPr>
          <p:cNvSpPr>
            <a:spLocks noGrp="1"/>
          </p:cNvSpPr>
          <p:nvPr>
            <p:ph type="body" sz="quarter" idx="26"/>
          </p:nvPr>
        </p:nvSpPr>
        <p:spPr>
          <a:xfrm>
            <a:off x="33390292" y="6378481"/>
            <a:ext cx="10036954" cy="5142959"/>
          </a:xfrm>
          <a:solidFill>
            <a:schemeClr val="tx2"/>
          </a:solidFill>
        </p:spPr>
        <p:txBody>
          <a:bodyPr/>
          <a:lstStyle/>
          <a:p>
            <a:r>
              <a:rPr lang="en-US" sz="3600" dirty="0" smtClean="0"/>
              <a:t>The author of the original questionnaire was contacted to obtain permission for its use and translation in the research. </a:t>
            </a:r>
          </a:p>
          <a:p>
            <a:endParaRPr lang="en-US" sz="3600" dirty="0" smtClean="0"/>
          </a:p>
          <a:p>
            <a:r>
              <a:rPr lang="en-US" sz="3600" dirty="0" smtClean="0"/>
              <a:t>Prior to data collection, research participants were duly informed of the research's objectives and were guaranteed anonymity and confidentiality of the information gathered.</a:t>
            </a:r>
            <a:endParaRPr lang="en-US" sz="3600" dirty="0"/>
          </a:p>
        </p:txBody>
      </p:sp>
      <p:sp>
        <p:nvSpPr>
          <p:cNvPr id="96" name="Text Placeholder 95">
            <a:extLst>
              <a:ext uri="{FF2B5EF4-FFF2-40B4-BE49-F238E27FC236}">
                <a16:creationId xmlns="" xmlns:a16="http://schemas.microsoft.com/office/drawing/2014/main" id="{59AA662D-8D39-F746-9987-521130222D8C}"/>
              </a:ext>
            </a:extLst>
          </p:cNvPr>
          <p:cNvSpPr>
            <a:spLocks noGrp="1"/>
          </p:cNvSpPr>
          <p:nvPr>
            <p:ph type="body" sz="quarter" idx="27"/>
          </p:nvPr>
        </p:nvSpPr>
        <p:spPr>
          <a:xfrm>
            <a:off x="33380228" y="12171041"/>
            <a:ext cx="10047018" cy="861766"/>
          </a:xfrm>
        </p:spPr>
        <p:txBody>
          <a:bodyPr/>
          <a:lstStyle/>
          <a:p>
            <a:r>
              <a:rPr lang="en-US" sz="4400" dirty="0" smtClean="0"/>
              <a:t>REFERENCES</a:t>
            </a:r>
            <a:endParaRPr lang="en-US" sz="4400" dirty="0"/>
          </a:p>
        </p:txBody>
      </p:sp>
      <p:sp>
        <p:nvSpPr>
          <p:cNvPr id="97" name="Text Placeholder 96">
            <a:extLst>
              <a:ext uri="{FF2B5EF4-FFF2-40B4-BE49-F238E27FC236}">
                <a16:creationId xmlns="" xmlns:a16="http://schemas.microsoft.com/office/drawing/2014/main" id="{C9838796-29D9-8A4D-9392-4C51FAC609C9}"/>
              </a:ext>
            </a:extLst>
          </p:cNvPr>
          <p:cNvSpPr>
            <a:spLocks noGrp="1"/>
          </p:cNvSpPr>
          <p:nvPr>
            <p:ph type="body" sz="quarter" idx="28"/>
          </p:nvPr>
        </p:nvSpPr>
        <p:spPr>
          <a:xfrm>
            <a:off x="33854246" y="13563600"/>
            <a:ext cx="10036954" cy="12131040"/>
          </a:xfrm>
          <a:solidFill>
            <a:schemeClr val="tx2"/>
          </a:solidFill>
        </p:spPr>
        <p:txBody>
          <a:bodyPr/>
          <a:lstStyle/>
          <a:p>
            <a:pPr marL="457200" indent="-457200">
              <a:buFont typeface="+mj-lt"/>
              <a:buAutoNum type="arabicPeriod"/>
            </a:pPr>
            <a:r>
              <a:rPr lang="en-US" sz="3600" dirty="0" err="1" smtClean="0"/>
              <a:t>Hyfantis</a:t>
            </a:r>
            <a:r>
              <a:rPr lang="en-US" sz="3600" dirty="0" smtClean="0"/>
              <a:t>, T., &amp; </a:t>
            </a:r>
            <a:r>
              <a:rPr lang="en-US" sz="3600" dirty="0" err="1" smtClean="0"/>
              <a:t>Giannouli</a:t>
            </a:r>
            <a:r>
              <a:rPr lang="en-US" sz="3600" dirty="0" smtClean="0"/>
              <a:t>, V. (2017). In The Labyrinth of e-Health: Exploring Attitudes towards e-Health in Greece. *Journal of Psychology and Clinical Psychiatry.* https://medcraveonline.com/JPCPY/JPCPY-08-00474.pdf </a:t>
            </a:r>
          </a:p>
          <a:p>
            <a:pPr marL="457200" indent="-457200">
              <a:buFont typeface="+mj-lt"/>
              <a:buAutoNum type="arabicPeriod"/>
            </a:pPr>
            <a:r>
              <a:rPr lang="en-US" sz="3600" dirty="0" err="1" smtClean="0"/>
              <a:t>Stroetmann</a:t>
            </a:r>
            <a:r>
              <a:rPr lang="en-US" sz="3600" dirty="0" smtClean="0"/>
              <a:t>, V., &amp; </a:t>
            </a:r>
            <a:r>
              <a:rPr lang="en-US" sz="3600" dirty="0" err="1" smtClean="0"/>
              <a:t>Birov</a:t>
            </a:r>
            <a:r>
              <a:rPr lang="en-US" sz="3600" dirty="0" smtClean="0"/>
              <a:t>, S. (2021). Digital Health Transformation in Europe – Recommendations are on the Horizon. *Health Management, 21*(5), https://healthmanagement.org/c/healthmanagement/issuearticle/digital-health-transformation-in-europe-recommendations-are-on-the-horizon. </a:t>
            </a:r>
          </a:p>
          <a:p>
            <a:pPr marL="457200" indent="-457200">
              <a:buFont typeface="+mj-lt"/>
              <a:buAutoNum type="arabicPeriod"/>
            </a:pPr>
            <a:r>
              <a:rPr lang="en-US" sz="3600" dirty="0" err="1" smtClean="0"/>
              <a:t>Dopelt</a:t>
            </a:r>
            <a:r>
              <a:rPr lang="en-US" sz="3600" dirty="0" smtClean="0"/>
              <a:t>, K., </a:t>
            </a:r>
            <a:r>
              <a:rPr lang="en-US" sz="3600" dirty="0" err="1" smtClean="0"/>
              <a:t>Avni</a:t>
            </a:r>
            <a:r>
              <a:rPr lang="en-US" sz="3600" dirty="0" smtClean="0"/>
              <a:t>, N., </a:t>
            </a:r>
            <a:r>
              <a:rPr lang="en-US" sz="3600" dirty="0" err="1" smtClean="0"/>
              <a:t>Haimov-Sadikov</a:t>
            </a:r>
            <a:r>
              <a:rPr lang="en-US" sz="3600" dirty="0" smtClean="0"/>
              <a:t>, Y., Golan, I., &amp; </a:t>
            </a:r>
            <a:r>
              <a:rPr lang="en-US" sz="3600" dirty="0" err="1" smtClean="0"/>
              <a:t>Davidovitch</a:t>
            </a:r>
            <a:r>
              <a:rPr lang="en-US" sz="3600" dirty="0" smtClean="0"/>
              <a:t>, N. (2021). Telemedicine and </a:t>
            </a:r>
            <a:r>
              <a:rPr lang="en-US" sz="3600" dirty="0" err="1" smtClean="0"/>
              <a:t>eHealth</a:t>
            </a:r>
            <a:r>
              <a:rPr lang="en-US" sz="3600" dirty="0" smtClean="0"/>
              <a:t> Literacy in the Era of COVID-19: A Cross-Sectional Study in a Peripheral Clinic in Israel. *International Journal of Environmental Research and Public Health*, </a:t>
            </a:r>
            <a:r>
              <a:rPr lang="en-US" sz="3600" dirty="0" smtClean="0">
                <a:hlinkClick r:id="rId4"/>
              </a:rPr>
              <a:t>https://www.mdpi.com/1660-4601/18/18/9556</a:t>
            </a:r>
            <a:r>
              <a:rPr lang="en-US" sz="3600" dirty="0" smtClean="0"/>
              <a:t>. </a:t>
            </a:r>
          </a:p>
        </p:txBody>
      </p:sp>
      <p:sp>
        <p:nvSpPr>
          <p:cNvPr id="100" name="Text Placeholder 99">
            <a:extLst>
              <a:ext uri="{FF2B5EF4-FFF2-40B4-BE49-F238E27FC236}">
                <a16:creationId xmlns="" xmlns:a16="http://schemas.microsoft.com/office/drawing/2014/main" id="{E1D63EAF-47F9-774B-9E42-7734CFFDC91E}"/>
              </a:ext>
            </a:extLst>
          </p:cNvPr>
          <p:cNvSpPr>
            <a:spLocks noGrp="1"/>
          </p:cNvSpPr>
          <p:nvPr>
            <p:ph type="body" sz="quarter" idx="29"/>
          </p:nvPr>
        </p:nvSpPr>
        <p:spPr>
          <a:xfrm>
            <a:off x="502331" y="21919283"/>
            <a:ext cx="10032309" cy="10145677"/>
          </a:xfrm>
          <a:solidFill>
            <a:schemeClr val="tx2"/>
          </a:solidFill>
        </p:spPr>
        <p:txBody>
          <a:bodyPr/>
          <a:lstStyle/>
          <a:p>
            <a:r>
              <a:rPr lang="en-US" sz="3600" dirty="0" smtClean="0">
                <a:latin typeface="Times New Roman" pitchFamily="18" charset="0"/>
                <a:cs typeface="Times New Roman" pitchFamily="18" charset="0"/>
              </a:rPr>
              <a:t>In Greece, there is a gap in the literature on the evolution of citizens' views on the advent of e-health in our lives. Compared to other countries, we were more cautious. What are the factors that change citizens' views and how much have they changed over time?</a:t>
            </a:r>
          </a:p>
          <a:p>
            <a:pPr>
              <a:buClr>
                <a:schemeClr val="bg2">
                  <a:lumMod val="50000"/>
                </a:schemeClr>
              </a:buClr>
              <a:buSzPct val="66000"/>
            </a:pPr>
            <a:r>
              <a:rPr lang="en-US" sz="3600" i="1" dirty="0" smtClean="0">
                <a:latin typeface="Times New Roman" pitchFamily="18" charset="0"/>
                <a:cs typeface="Times New Roman" pitchFamily="18" charset="0"/>
              </a:rPr>
              <a:t>**</a:t>
            </a:r>
            <a:r>
              <a:rPr lang="en-US" sz="3600" i="1" dirty="0" smtClean="0">
                <a:latin typeface="Times New Roman" pitchFamily="18" charset="0"/>
                <a:cs typeface="Times New Roman" pitchFamily="18" charset="0"/>
              </a:rPr>
              <a:t>This study examines the perspectives of Greek citizens, including health professionals and the general public, on electronic health (e-health) and its applications before, during, and after the COVID-19 pandemic</a:t>
            </a:r>
            <a:r>
              <a:rPr lang="en-US" sz="3600" i="1" dirty="0" smtClean="0">
                <a:latin typeface="Times New Roman" pitchFamily="18" charset="0"/>
                <a:cs typeface="Times New Roman" pitchFamily="18" charset="0"/>
              </a:rPr>
              <a:t>.**</a:t>
            </a:r>
            <a:endParaRPr lang="el-GR" sz="3600" i="1" dirty="0" smtClean="0">
              <a:latin typeface="Times New Roman" pitchFamily="18" charset="0"/>
              <a:cs typeface="Times New Roman" pitchFamily="18" charset="0"/>
            </a:endParaRPr>
          </a:p>
          <a:p>
            <a:pPr>
              <a:buClr>
                <a:schemeClr val="bg2">
                  <a:lumMod val="50000"/>
                </a:schemeClr>
              </a:buClr>
              <a:buSzPct val="66000"/>
            </a:pPr>
            <a:endParaRPr lang="en-US" sz="3600" i="1" dirty="0" smtClean="0">
              <a:latin typeface="Times New Roman" pitchFamily="18" charset="0"/>
              <a:cs typeface="Times New Roman" pitchFamily="18" charset="0"/>
            </a:endParaRPr>
          </a:p>
          <a:p>
            <a:pPr marL="457200" indent="-457200"/>
            <a:r>
              <a:rPr lang="en-US" sz="3600" dirty="0" smtClean="0"/>
              <a:t>Objective:</a:t>
            </a:r>
          </a:p>
          <a:p>
            <a:pPr marL="457200" indent="-457200"/>
            <a:r>
              <a:rPr lang="en-US" sz="3600" u="none" dirty="0" smtClean="0"/>
              <a:t>To </a:t>
            </a:r>
            <a:r>
              <a:rPr lang="en-US" sz="3600" u="none" dirty="0" smtClean="0"/>
              <a:t>explore the factors influencing attitudes toward e-health.- To track the evolution of these opinions over </a:t>
            </a:r>
            <a:r>
              <a:rPr lang="en-US" sz="3600" u="none" dirty="0" smtClean="0"/>
              <a:t>time</a:t>
            </a:r>
          </a:p>
          <a:p>
            <a:pPr marL="457200" indent="-457200"/>
            <a:endParaRPr lang="el-GR" sz="3600" dirty="0" smtClean="0"/>
          </a:p>
        </p:txBody>
      </p:sp>
      <p:sp>
        <p:nvSpPr>
          <p:cNvPr id="101" name="Text Placeholder 100">
            <a:extLst>
              <a:ext uri="{FF2B5EF4-FFF2-40B4-BE49-F238E27FC236}">
                <a16:creationId xmlns="" xmlns:a16="http://schemas.microsoft.com/office/drawing/2014/main" id="{3F1E5495-EDC6-8943-BA21-C1F3009450C4}"/>
              </a:ext>
            </a:extLst>
          </p:cNvPr>
          <p:cNvSpPr>
            <a:spLocks noGrp="1"/>
          </p:cNvSpPr>
          <p:nvPr>
            <p:ph type="body" sz="quarter" idx="30"/>
          </p:nvPr>
        </p:nvSpPr>
        <p:spPr>
          <a:xfrm>
            <a:off x="23393304" y="17412406"/>
            <a:ext cx="9387840" cy="1196574"/>
          </a:xfrm>
        </p:spPr>
        <p:txBody>
          <a:bodyPr>
            <a:normAutofit/>
          </a:bodyPr>
          <a:lstStyle/>
          <a:p>
            <a:r>
              <a:rPr lang="en-US" dirty="0" smtClean="0"/>
              <a:t>.</a:t>
            </a:r>
            <a:endParaRPr lang="en-US" dirty="0"/>
          </a:p>
        </p:txBody>
      </p:sp>
      <p:sp>
        <p:nvSpPr>
          <p:cNvPr id="102" name="Text Placeholder 101">
            <a:extLst>
              <a:ext uri="{FF2B5EF4-FFF2-40B4-BE49-F238E27FC236}">
                <a16:creationId xmlns="" xmlns:a16="http://schemas.microsoft.com/office/drawing/2014/main" id="{54FAC610-AA8B-4244-8F06-6E0DE1A9D297}"/>
              </a:ext>
            </a:extLst>
          </p:cNvPr>
          <p:cNvSpPr>
            <a:spLocks noGrp="1"/>
          </p:cNvSpPr>
          <p:nvPr>
            <p:ph type="body" sz="quarter" idx="96"/>
          </p:nvPr>
        </p:nvSpPr>
        <p:spPr>
          <a:xfrm>
            <a:off x="9448800" y="3078480"/>
            <a:ext cx="22987004" cy="1891148"/>
          </a:xfrm>
          <a:ln>
            <a:solidFill>
              <a:schemeClr val="bg2">
                <a:lumMod val="60000"/>
                <a:lumOff val="40000"/>
              </a:schemeClr>
            </a:solidFill>
            <a:prstDash val="dash"/>
          </a:ln>
        </p:spPr>
        <p:txBody>
          <a:bodyPr>
            <a:noAutofit/>
          </a:bodyPr>
          <a:lstStyle/>
          <a:p>
            <a:pPr algn="ctr"/>
            <a:r>
              <a:rPr lang="en-US" sz="4800" i="1" dirty="0" err="1" smtClean="0"/>
              <a:t>Kleio</a:t>
            </a:r>
            <a:r>
              <a:rPr lang="en-US" sz="4800" i="1" dirty="0" smtClean="0"/>
              <a:t> Marina </a:t>
            </a:r>
            <a:r>
              <a:rPr lang="en-US" sz="4800" i="1" dirty="0" err="1" smtClean="0"/>
              <a:t>Katogianni</a:t>
            </a:r>
            <a:endParaRPr lang="en-US" sz="4800" i="1" dirty="0" smtClean="0"/>
          </a:p>
          <a:p>
            <a:pPr algn="ctr"/>
            <a:r>
              <a:rPr lang="en-US" sz="4800" i="1" dirty="0" smtClean="0"/>
              <a:t>PhD Candidate Of University Of Alicante</a:t>
            </a:r>
            <a:endParaRPr lang="en-US" sz="4800" i="1" dirty="0"/>
          </a:p>
        </p:txBody>
      </p:sp>
      <p:sp>
        <p:nvSpPr>
          <p:cNvPr id="103" name="Text Placeholder 102">
            <a:extLst>
              <a:ext uri="{FF2B5EF4-FFF2-40B4-BE49-F238E27FC236}">
                <a16:creationId xmlns="" xmlns:a16="http://schemas.microsoft.com/office/drawing/2014/main" id="{95FDDD8F-0EE1-3F4F-AEB9-C6A6DBC65968}"/>
              </a:ext>
            </a:extLst>
          </p:cNvPr>
          <p:cNvSpPr>
            <a:spLocks noGrp="1"/>
          </p:cNvSpPr>
          <p:nvPr>
            <p:ph type="body" sz="quarter" idx="150"/>
          </p:nvPr>
        </p:nvSpPr>
        <p:spPr>
          <a:xfrm>
            <a:off x="5932593" y="1828801"/>
            <a:ext cx="31998968" cy="1249680"/>
          </a:xfrm>
          <a:ln w="57150">
            <a:solidFill>
              <a:schemeClr val="bg2">
                <a:lumMod val="75000"/>
              </a:schemeClr>
            </a:solidFill>
          </a:ln>
        </p:spPr>
        <p:txBody>
          <a:bodyPr>
            <a:noAutofit/>
          </a:bodyPr>
          <a:lstStyle/>
          <a:p>
            <a:r>
              <a:rPr lang="en-US" dirty="0" smtClean="0"/>
              <a:t>The Attitudes of Greek Citizens toward e-Health before-during-post pandemic Crisis</a:t>
            </a:r>
            <a:endParaRPr lang="en-US" dirty="0"/>
          </a:p>
        </p:txBody>
      </p:sp>
      <p:sp>
        <p:nvSpPr>
          <p:cNvPr id="2050" name="AutoShape 2" descr="Γράφημα απάντησης φορμών. Τίτλος ερωτήματος: Η γρήγορη πρόσβαση σε πληροφορίες που θα έχουν οι επαγγελματίες υγείας μέσω των εφαρμογών ηλεκτρονικής υγείας θα βοηθήσει στην καλύτερη παροχή υπηρεσιών στους πολίτες. Αριθμός απαντήσεων: 360 απαντήσεις."/>
          <p:cNvSpPr>
            <a:spLocks noChangeAspect="1" noChangeArrowheads="1"/>
          </p:cNvSpPr>
          <p:nvPr/>
        </p:nvSpPr>
        <p:spPr bwMode="auto">
          <a:xfrm>
            <a:off x="155575" y="841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2" name="21 - Εικόνα"/>
          <p:cNvPicPr/>
          <p:nvPr/>
        </p:nvPicPr>
        <p:blipFill>
          <a:blip r:embed="rId5"/>
          <a:srcRect/>
          <a:stretch>
            <a:fillRect/>
          </a:stretch>
        </p:blipFill>
        <p:spPr bwMode="auto">
          <a:xfrm>
            <a:off x="25637466" y="9066244"/>
            <a:ext cx="4488324" cy="3535680"/>
          </a:xfrm>
          <a:prstGeom prst="rect">
            <a:avLst/>
          </a:prstGeom>
          <a:noFill/>
        </p:spPr>
      </p:pic>
      <p:pic>
        <p:nvPicPr>
          <p:cNvPr id="24" name="23 - Εικόνα"/>
          <p:cNvPicPr/>
          <p:nvPr/>
        </p:nvPicPr>
        <p:blipFill>
          <a:blip r:embed="rId6"/>
          <a:srcRect/>
          <a:stretch>
            <a:fillRect/>
          </a:stretch>
        </p:blipFill>
        <p:spPr bwMode="auto">
          <a:xfrm>
            <a:off x="23998594" y="22398637"/>
            <a:ext cx="6641806" cy="3988271"/>
          </a:xfrm>
          <a:prstGeom prst="rect">
            <a:avLst/>
          </a:prstGeom>
          <a:noFill/>
          <a:ln w="9525">
            <a:noFill/>
            <a:miter lim="800000"/>
            <a:headEnd/>
            <a:tailEnd/>
          </a:ln>
        </p:spPr>
      </p:pic>
      <p:sp>
        <p:nvSpPr>
          <p:cNvPr id="25" name="Text Placeholder 87">
            <a:extLst>
              <a:ext uri="{FF2B5EF4-FFF2-40B4-BE49-F238E27FC236}">
                <a16:creationId xmlns="" xmlns:a16="http://schemas.microsoft.com/office/drawing/2014/main" id="{ED6BA1F4-974B-AA4D-BF12-3F1211493C26}"/>
              </a:ext>
            </a:extLst>
          </p:cNvPr>
          <p:cNvSpPr>
            <a:spLocks noGrp="1"/>
          </p:cNvSpPr>
          <p:nvPr>
            <p:ph type="body" sz="quarter" idx="11"/>
          </p:nvPr>
        </p:nvSpPr>
        <p:spPr>
          <a:xfrm>
            <a:off x="22526481" y="7650480"/>
            <a:ext cx="6147435" cy="1415764"/>
          </a:xfrm>
        </p:spPr>
        <p:txBody>
          <a:bodyPr/>
          <a:lstStyle/>
          <a:p>
            <a:pPr lvl="0" algn="l">
              <a:buClr>
                <a:prstClr val="white">
                  <a:shade val="95000"/>
                </a:prstClr>
              </a:buClr>
              <a:buFont typeface="Arial" pitchFamily="34" charset="0"/>
              <a:buChar char="•"/>
            </a:pPr>
            <a:r>
              <a:rPr lang="en-US" sz="3600" dirty="0" smtClean="0">
                <a:solidFill>
                  <a:srgbClr val="CF6DA4">
                    <a:lumMod val="50000"/>
                  </a:srgbClr>
                </a:solidFill>
                <a:latin typeface="Times New Roman" pitchFamily="18" charset="0"/>
                <a:cs typeface="Times New Roman" pitchFamily="18" charset="0"/>
              </a:rPr>
              <a:t>Gender </a:t>
            </a:r>
            <a:r>
              <a:rPr lang="en-US" sz="3600" dirty="0" smtClean="0">
                <a:solidFill>
                  <a:srgbClr val="CF6DA4">
                    <a:lumMod val="50000"/>
                  </a:srgbClr>
                </a:solidFill>
                <a:latin typeface="Times New Roman" pitchFamily="18" charset="0"/>
                <a:cs typeface="Times New Roman" pitchFamily="18" charset="0"/>
              </a:rPr>
              <a:t>: The  </a:t>
            </a:r>
            <a:r>
              <a:rPr lang="en-US" sz="3600" dirty="0" smtClean="0">
                <a:solidFill>
                  <a:srgbClr val="CF6DA4">
                    <a:lumMod val="50000"/>
                  </a:srgbClr>
                </a:solidFill>
                <a:latin typeface="Times New Roman" pitchFamily="18" charset="0"/>
                <a:cs typeface="Times New Roman" pitchFamily="18" charset="0"/>
              </a:rPr>
              <a:t>72,3 </a:t>
            </a:r>
            <a:r>
              <a:rPr lang="en-US" sz="3600" dirty="0" smtClean="0">
                <a:solidFill>
                  <a:srgbClr val="CF6DA4">
                    <a:lumMod val="50000"/>
                  </a:srgbClr>
                </a:solidFill>
                <a:latin typeface="Times New Roman" pitchFamily="18" charset="0"/>
                <a:cs typeface="Times New Roman" pitchFamily="18" charset="0"/>
              </a:rPr>
              <a:t>% were </a:t>
            </a:r>
            <a:r>
              <a:rPr lang="en-US" sz="3600" dirty="0" smtClean="0">
                <a:solidFill>
                  <a:srgbClr val="CF6DA4">
                    <a:lumMod val="50000"/>
                  </a:srgbClr>
                </a:solidFill>
                <a:latin typeface="Times New Roman" pitchFamily="18" charset="0"/>
                <a:cs typeface="Times New Roman" pitchFamily="18" charset="0"/>
              </a:rPr>
              <a:t>Female </a:t>
            </a:r>
            <a:r>
              <a:rPr lang="en-US" sz="3600" dirty="0" smtClean="0">
                <a:solidFill>
                  <a:srgbClr val="CF6DA4">
                    <a:lumMod val="50000"/>
                  </a:srgbClr>
                </a:solidFill>
                <a:latin typeface="Times New Roman" pitchFamily="18" charset="0"/>
                <a:cs typeface="Times New Roman" pitchFamily="18" charset="0"/>
              </a:rPr>
              <a:t>Participants</a:t>
            </a:r>
            <a:r>
              <a:rPr lang="en-US" sz="4400" dirty="0" smtClean="0"/>
              <a:t>. </a:t>
            </a:r>
            <a:endParaRPr lang="en-US" sz="3600" dirty="0" smtClean="0">
              <a:solidFill>
                <a:srgbClr val="CF6DA4">
                  <a:lumMod val="50000"/>
                </a:srgbClr>
              </a:solidFill>
              <a:latin typeface="Times New Roman" pitchFamily="18" charset="0"/>
              <a:cs typeface="Times New Roman" pitchFamily="18" charset="0"/>
            </a:endParaRPr>
          </a:p>
        </p:txBody>
      </p:sp>
      <p:sp>
        <p:nvSpPr>
          <p:cNvPr id="28" name="27 - Βέλος λυγισμένο προς τα επάνω"/>
          <p:cNvSpPr/>
          <p:nvPr/>
        </p:nvSpPr>
        <p:spPr>
          <a:xfrm>
            <a:off x="15522208" y="28512808"/>
            <a:ext cx="1548988" cy="1065437"/>
          </a:xfrm>
          <a:prstGeom prst="bentUpArrow">
            <a:avLst>
              <a:gd name="adj1" fmla="val 25000"/>
              <a:gd name="adj2" fmla="val 2786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9" name="28 - Εικόνα"/>
          <p:cNvPicPr/>
          <p:nvPr/>
        </p:nvPicPr>
        <p:blipFill>
          <a:blip r:embed="rId7"/>
          <a:srcRect/>
          <a:stretch>
            <a:fillRect/>
          </a:stretch>
        </p:blipFill>
        <p:spPr bwMode="auto">
          <a:xfrm>
            <a:off x="23998594" y="14812604"/>
            <a:ext cx="5499783" cy="4337838"/>
          </a:xfrm>
          <a:prstGeom prst="rect">
            <a:avLst/>
          </a:prstGeom>
          <a:noFill/>
        </p:spPr>
      </p:pic>
      <p:pic>
        <p:nvPicPr>
          <p:cNvPr id="31" name="30 - Εικόνα" descr="διαδικτυο 2024-25.png"/>
          <p:cNvPicPr>
            <a:picLocks noChangeAspect="1"/>
          </p:cNvPicPr>
          <p:nvPr/>
        </p:nvPicPr>
        <p:blipFill>
          <a:blip r:embed="rId8">
            <a:lum bright="-4000"/>
          </a:blip>
          <a:stretch>
            <a:fillRect/>
          </a:stretch>
        </p:blipFill>
        <p:spPr>
          <a:xfrm>
            <a:off x="17518338" y="28512808"/>
            <a:ext cx="3972782" cy="4039832"/>
          </a:xfrm>
          <a:prstGeom prst="ellipse">
            <a:avLst/>
          </a:prstGeom>
          <a:ln>
            <a:noFill/>
          </a:ln>
          <a:effectLst>
            <a:softEdge rad="112500"/>
          </a:effectLst>
        </p:spPr>
      </p:pic>
      <p:pic>
        <p:nvPicPr>
          <p:cNvPr id="32" name="31 - Εικόνα" descr="2022 διαδικτυο.png"/>
          <p:cNvPicPr>
            <a:picLocks noChangeAspect="1"/>
          </p:cNvPicPr>
          <p:nvPr/>
        </p:nvPicPr>
        <p:blipFill>
          <a:blip r:embed="rId9"/>
          <a:stretch>
            <a:fillRect/>
          </a:stretch>
        </p:blipFill>
        <p:spPr>
          <a:xfrm>
            <a:off x="10908288" y="28512808"/>
            <a:ext cx="4613920" cy="4274135"/>
          </a:xfrm>
          <a:prstGeom prst="ellipse">
            <a:avLst/>
          </a:prstGeom>
          <a:ln>
            <a:noFill/>
          </a:ln>
          <a:effectLst>
            <a:softEdge rad="112500"/>
          </a:effectLst>
        </p:spPr>
      </p:pic>
    </p:spTree>
    <p:extLst>
      <p:ext uri="{BB962C8B-B14F-4D97-AF65-F5344CB8AC3E}">
        <p14:creationId xmlns="" xmlns:p14="http://schemas.microsoft.com/office/powerpoint/2010/main" val="7831917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Αποκορύφωμ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Κλασικό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18009</TotalTime>
  <Words>817</Words>
  <Application>Microsoft Macintosh PowerPoint</Application>
  <PresentationFormat>Προσαρμογή</PresentationFormat>
  <Paragraphs>79</Paragraphs>
  <Slides>1</Slides>
  <Notes>1</Notes>
  <HiddenSlides>0</HiddenSlides>
  <MMClips>0</MMClips>
  <ScaleCrop>false</ScaleCrop>
  <HeadingPairs>
    <vt:vector size="4" baseType="variant">
      <vt:variant>
        <vt:lpstr>Θέμα</vt:lpstr>
      </vt:variant>
      <vt:variant>
        <vt:i4>3</vt:i4>
      </vt:variant>
      <vt:variant>
        <vt:lpstr>Τίτλοι διαφανειών</vt:lpstr>
      </vt:variant>
      <vt:variant>
        <vt:i4>1</vt:i4>
      </vt:variant>
    </vt:vector>
  </HeadingPairs>
  <TitlesOfParts>
    <vt:vector size="4" baseType="lpstr">
      <vt:lpstr>36x48-Template</vt:lpstr>
      <vt:lpstr>Without guides</vt:lpstr>
      <vt:lpstr>Αποκορύφωμα</vt:lpstr>
      <vt:lpstr>Διαφάνεια 1</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Klio</cp:lastModifiedBy>
  <cp:revision>77</cp:revision>
  <dcterms:created xsi:type="dcterms:W3CDTF">2012-02-03T19:11:35Z</dcterms:created>
  <dcterms:modified xsi:type="dcterms:W3CDTF">2025-07-02T22:17:55Z</dcterms:modified>
  <cp:category>Research poster templates</cp:category>
</cp:coreProperties>
</file>