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235"/>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PTION_ONLY_1_1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TITLE_AND_DESCRIPTION_1_3">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1_1_2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AND_BODY">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ONLY">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APTION_ONLY_3">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_TITLE_AND_DESCRIPTION_1_1_3">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1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_TITLE_AND_DESCRIPTION_1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PTION_ONLY_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33"/>
        </a:solidFill>
        <a:effectLst/>
      </p:bgPr>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440481517" r:id="rId1"/>
    <p:sldLayoutId id="2440481518" r:id="rId2"/>
    <p:sldLayoutId id="2440481519" r:id="rId3"/>
    <p:sldLayoutId id="2440481520" r:id="rId4"/>
    <p:sldLayoutId id="2440481521" r:id="rId5"/>
    <p:sldLayoutId id="2440481522" r:id="rId6"/>
    <p:sldLayoutId id="2440481523" r:id="rId7"/>
    <p:sldLayoutId id="2440481524" r:id="rId8"/>
    <p:sldLayoutId id="2440481525" r:id="rId9"/>
    <p:sldLayoutId id="2440481526" r:id="rId10"/>
    <p:sldLayoutId id="2440481527" r:id="rId11"/>
    <p:sldLayoutId id="2440481528" r:id="rId12"/>
  </p:sldLayoutIdLst>
  <p:txStyles>
    <p:titleStyle>
      <a:defPPr algn="l">
        <a:defRPr kern="1200"/>
      </a:defPPr>
      <a:lvl1pPr algn="l">
        <a:defRPr sz="1400" kern="1200"/>
      </a:lvl1pPr>
      <a:lvl2pPr algn="l">
        <a:defRPr sz="1400" kern="1200"/>
      </a:lvl2pPr>
      <a:lvl3pPr algn="l">
        <a:defRPr sz="1400" kern="1200"/>
      </a:lvl3pPr>
      <a:lvl4pPr algn="l">
        <a:defRPr sz="1400" kern="1200"/>
      </a:lvl4pPr>
      <a:lvl5pPr algn="l">
        <a:defRPr sz="1400" kern="1200"/>
      </a:lvl5pPr>
      <a:lvl6pPr algn="l">
        <a:defRPr sz="1400" kern="1200"/>
      </a:lvl6pPr>
      <a:lvl7pPr algn="l">
        <a:defRPr sz="1400" kern="1200"/>
      </a:lvl7pPr>
      <a:lvl8pPr algn="l">
        <a:defRPr sz="1400" kern="1200"/>
      </a:lvl8pPr>
      <a:lvl9pPr algn="l">
        <a:defRPr sz="1400" kern="1200"/>
      </a:lvl9pPr>
      <a:extLst/>
    </p:titleStyle>
    <p:bodyStyle>
      <a:defPPr algn="l">
        <a:defRPr kern="1200"/>
      </a:defPPr>
      <a:lvl1pPr algn="l">
        <a:defRPr sz="1400" kern="1200"/>
      </a:lvl1pPr>
      <a:lvl2pPr algn="l">
        <a:defRPr sz="1400" kern="1200"/>
      </a:lvl2pPr>
      <a:lvl3pPr algn="l">
        <a:defRPr sz="1400" kern="1200"/>
      </a:lvl3pPr>
      <a:lvl4pPr algn="l">
        <a:defRPr sz="1400" kern="1200"/>
      </a:lvl4pPr>
      <a:lvl5pPr algn="l">
        <a:defRPr sz="1400" kern="1200"/>
      </a:lvl5pPr>
      <a:lvl6pPr algn="l">
        <a:defRPr sz="1400" kern="1200"/>
      </a:lvl6pPr>
      <a:lvl7pPr algn="l">
        <a:defRPr sz="1400" kern="1200"/>
      </a:lvl7pPr>
      <a:lvl8pPr algn="l">
        <a:defRPr sz="1400" kern="1200"/>
      </a:lvl8pPr>
      <a:lvl9pPr algn="l">
        <a:defRPr sz="1400" kern="1200"/>
      </a:lvl9pPr>
      <a:extLst/>
    </p:bodyStyle>
    <p:otherStyle>
      <a:defPPr algn="l">
        <a:defRPr kern="1200"/>
      </a:defPPr>
      <a:lvl1pPr algn="l">
        <a:defRPr sz="1400" kern="1200"/>
      </a:lvl1pPr>
      <a:lvl2pPr algn="l">
        <a:defRPr sz="1400" kern="1200"/>
      </a:lvl2pPr>
      <a:lvl3pPr algn="l">
        <a:defRPr sz="1400" kern="1200"/>
      </a:lvl3pPr>
      <a:lvl4pPr algn="l">
        <a:defRPr sz="1400" kern="1200"/>
      </a:lvl4pPr>
      <a:lvl5pPr algn="l">
        <a:defRPr sz="1400" kern="1200"/>
      </a:lvl5pPr>
      <a:lvl6pPr algn="l">
        <a:defRPr sz="1400" kern="1200"/>
      </a:lvl6pPr>
      <a:lvl7pPr algn="l">
        <a:defRPr sz="1400" kern="1200"/>
      </a:lvl7pPr>
      <a:lvl8pPr algn="l">
        <a:defRPr sz="1400" kern="1200"/>
      </a:lvl8pPr>
      <a:lvl9pPr algn="l">
        <a:defRPr sz="1400" kern="1200"/>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543050"/>
          <a:ext cx="8229600" cy="2857500"/>
          <a:chOff x="914400" y="1543050"/>
          <a:chExt cx="8229600" cy="2857500"/>
        </a:xfrm>
      </p:grpSpPr>
      <p:sp>
        <p:nvSpPr>
          <p:cNvPr id="2" name="1 - TextBox"/>
          <p:cNvSpPr txBox="1"/>
          <p:nvPr/>
        </p:nvSpPr>
        <p:spPr>
          <a:xfrm>
            <a:off x="1828800" y="1543050"/>
            <a:ext cx="5486400" cy="1143000"/>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r>
              <a:rPr lang="en-US" sz="4000" b="1" u="none" strike="noStrike" cap="none" spc="0">
                <a:solidFill>
                  <a:srgbClr val="FFFFFF">
                    <a:alpha val="100000"/>
                  </a:srgbClr>
                </a:solidFill>
                <a:latin typeface="Calibri"/>
              </a:rPr>
              <a:t>Electronic Health in the European Union</a:t>
            </a:r>
          </a:p>
        </p:txBody>
      </p:sp>
      <p:sp>
        <p:nvSpPr>
          <p:cNvPr id="3" name="2 - TextBox"/>
          <p:cNvSpPr txBox="1"/>
          <p:nvPr/>
        </p:nvSpPr>
        <p:spPr>
          <a:xfrm>
            <a:off x="914400" y="2571750"/>
            <a:ext cx="7315200" cy="285750"/>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5153025"/>
          <a:chOff x="914400" y="1028700"/>
          <a:chExt cx="8229600" cy="5153025"/>
        </a:xfrm>
      </p:grpSpPr>
      <p:sp>
        <p:nvSpPr>
          <p:cNvPr id="2" name="1 - TextBox"/>
          <p:cNvSpPr txBox="1"/>
          <p:nvPr/>
        </p:nvSpPr>
        <p:spPr>
          <a:xfrm>
            <a:off x="1828800" y="1028700"/>
            <a:ext cx="5486400" cy="571500"/>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r>
              <a:rPr lang="en-US" sz="4000" b="1" u="none" strike="noStrike" cap="none" spc="0">
                <a:solidFill>
                  <a:srgbClr val="FFAB40">
                    <a:alpha val="100000"/>
                  </a:srgbClr>
                </a:solidFill>
                <a:latin typeface="Calibri"/>
              </a:rPr>
              <a:t>Conclusion</a:t>
            </a:r>
          </a:p>
        </p:txBody>
      </p:sp>
      <p:sp>
        <p:nvSpPr>
          <p:cNvPr id="3" name="2 - TextBox"/>
          <p:cNvSpPr txBox="1"/>
          <p:nvPr/>
        </p:nvSpPr>
        <p:spPr>
          <a:xfrm>
            <a:off x="914400" y="1800225"/>
            <a:ext cx="7315200" cy="3352800"/>
          </a:xfrm>
          <a:prstGeom prst="rect">
            <a:avLst/>
          </a:prstGeom>
          <a:noFill/>
        </p:spPr>
        <p:txBody>
          <a:bodyPr vert="horz" lIns="91440" tIns="45720" rIns="91440" bIns="45720" rtlCol="0" anchor="t" anchorCtr="0">
            <a:spAutoFit/>
          </a:bodyPr>
          <a:lstStyle/>
          <a:p>
            <a:pPr marL="0" marR="0" lvl="0" indent="0" algn="ctr" rtl="0" fontAlgn="t">
              <a:lnSpc>
                <a:spcPct val="120000"/>
              </a:lnSpc>
              <a:spcBef>
                <a:spcPts val="0"/>
              </a:spcBef>
              <a:spcAft>
                <a:spcPts val="0"/>
              </a:spcAft>
            </a:pPr>
            <a:r>
              <a:rPr lang="en-US" sz="2800" b="1" u="none" strike="noStrike" cap="none" spc="0">
                <a:solidFill>
                  <a:srgbClr val="FFFFFF">
                    <a:alpha val="100000"/>
                  </a:srgbClr>
                </a:solidFill>
                <a:latin typeface="Calibri"/>
              </a:rPr>
              <a:t>eHealth in the EU has advanced healthcare modernization but faces challenges in interoperability, privacy, and infrastructure. Continued collaboration and innovation will be vital to overcoming these barriers and enhancing healthcare access.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10496550"/>
          <a:chOff x="914400" y="1028700"/>
          <a:chExt cx="8229600" cy="10496550"/>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References</a:t>
            </a:r>
          </a:p>
        </p:txBody>
      </p:sp>
      <p:sp>
        <p:nvSpPr>
          <p:cNvPr id="3" name="2 - TextBox"/>
          <p:cNvSpPr txBox="1"/>
          <p:nvPr/>
        </p:nvSpPr>
        <p:spPr>
          <a:xfrm>
            <a:off x="914400" y="1543050"/>
            <a:ext cx="7315200" cy="8953500"/>
          </a:xfrm>
          <a:prstGeom prst="rect">
            <a:avLst/>
          </a:prstGeom>
          <a:noFill/>
        </p:spPr>
        <p:txBody>
          <a:bodyPr vert="horz" lIns="91440" tIns="45720" rIns="91440" bIns="45720" rtlCol="0" anchorCtr="0">
            <a:spAutoFit/>
          </a:bodyPr>
          <a:lstStyle/>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Ammenwerth, E., &amp; Hoerbst, A. (2010). Electronic Health Records. Methods of Information in Medicine, 49(4), 320–336.</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Ardielli, E. (2020). eHealth in the European Union – Comparative Study. ACC Journal, 26(2), 7–18.</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Bente, B. E., et al. (2024). eHealth implementation in Europe: a scoping review. Frontiers in Digital Health, 6.</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Cipriani, G. (2013). EU Support to eHealth and Cost-Benefits. Springer EBooks.</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Cohen, I. G., et al. (2020). The European artificial intelligence strategy. The Lancet Digital Health, 2(7), 376–379.</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Dymyt, M. (2020). The Role of eHealth in the Management of Patient Safety.</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European Commission. (2024). European Health Data Space. Health.ec.europa.eu.</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Fernandes, F. A., &amp; Chaltikyan, G. V. (2020). Analysis of Legal and Regulatory Frameworks in Digital Health.</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Fiordelli, M., et al. (2013). Mapping mHealth Research: A Decade of Evolution.</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Hendolin, M. (2021). Towards the European Health Data Space: From Diversity to a Common Framework.</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Koumpouros, Y., &amp; Georgoulas, A. (2019). A systematic review of mHealth funded R&amp;D activities in EU.</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Moss, R. J., et al. (2018). eHealth and mHealth. European Journal of Hospital Pharmacy.</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Odukoya, O. K., &amp; Chui, M. A. (2012). Relationship between e-prescriptions and community pharmacy workflow.</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Perednia, D. A. (1995). Telemedicine Technology and Clinical Applications.</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Ramos, A. C., et al. (2020). La eSalud en España: evolución, estado actual y perspectivas de futuro.</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Ronchi, A. M. (2019). e-Health: Background, Today’s Implementation and Future Trends.</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Sannino, G., et al. (2019). Healthcare Systems: An Overview.</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Schreiweis, B., et al. (2019). Barriers and Facilitators to the Implementation of eHealth Services.</a:t>
            </a:r>
          </a:p>
          <a:p>
            <a:pPr marL="0" marR="0" lvl="0" indent="0" algn="l" rtl="0" fontAlgn="base">
              <a:lnSpc>
                <a:spcPct val="120000"/>
              </a:lnSpc>
              <a:spcBef>
                <a:spcPts val="0"/>
              </a:spcBef>
              <a:spcAft>
                <a:spcPts val="0"/>
              </a:spcAft>
              <a:buClr>
                <a:srgbClr val="FFFFFF">
                  <a:alpha val="100000"/>
                </a:srgbClr>
              </a:buClr>
              <a:buFont typeface="Calibri"/>
              <a:buChar char="-"/>
            </a:pPr>
            <a:r>
              <a:rPr lang="en-US" sz="1400" b="1" u="none" strike="noStrike" cap="none" spc="0">
                <a:solidFill>
                  <a:srgbClr val="FFFFFF">
                    <a:alpha val="100000"/>
                  </a:srgbClr>
                </a:solidFill>
                <a:latin typeface="Calibri"/>
              </a:rPr>
              <a:t> Toscano, F., et al. (2018). Electronic health records implementation: can the EU learn from the 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828800" y="1028700"/>
          <a:ext cx="7315200" cy="3581400"/>
          <a:chOff x="1828800" y="1028700"/>
          <a:chExt cx="7315200" cy="3581400"/>
        </a:xfrm>
      </p:grpSpPr>
      <p:sp>
        <p:nvSpPr>
          <p:cNvPr id="2" name="1 - TextBox"/>
          <p:cNvSpPr txBox="1"/>
          <p:nvPr/>
        </p:nvSpPr>
        <p:spPr>
          <a:xfrm>
            <a:off x="1828800" y="1028700"/>
            <a:ext cx="5486400" cy="857250"/>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r>
              <a:rPr lang="en-US" sz="6000" b="1" u="none" strike="noStrike" cap="none" spc="0">
                <a:solidFill>
                  <a:srgbClr val="FFFFFF">
                    <a:alpha val="100000"/>
                  </a:srgbClr>
                </a:solidFill>
                <a:latin typeface="Calibri"/>
              </a:rPr>
              <a:t>Thank you!</a:t>
            </a:r>
          </a:p>
        </p:txBody>
      </p:sp>
      <p:sp>
        <p:nvSpPr>
          <p:cNvPr id="3" name="2 - TextBox"/>
          <p:cNvSpPr txBox="1"/>
          <p:nvPr/>
        </p:nvSpPr>
        <p:spPr>
          <a:xfrm>
            <a:off x="1828800" y="2057400"/>
            <a:ext cx="5486400" cy="707886"/>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r>
              <a:rPr lang="en-US" sz="2000" dirty="0" smtClean="0">
                <a:solidFill>
                  <a:srgbClr val="FFAB40">
                    <a:alpha val="100000"/>
                  </a:srgbClr>
                </a:solidFill>
                <a:latin typeface="Calibri"/>
              </a:rPr>
              <a:t>For </a:t>
            </a:r>
            <a:r>
              <a:rPr lang="en-US" sz="2000" smtClean="0">
                <a:solidFill>
                  <a:srgbClr val="FFAB40">
                    <a:alpha val="100000"/>
                  </a:srgbClr>
                </a:solidFill>
                <a:latin typeface="Calibri"/>
              </a:rPr>
              <a:t>your time</a:t>
            </a:r>
          </a:p>
          <a:p>
            <a:pPr marL="0" marR="0" lvl="0" indent="0" algn="ctr" rtl="0" fontAlgn="t">
              <a:lnSpc>
                <a:spcPct val="100000"/>
              </a:lnSpc>
              <a:spcBef>
                <a:spcPts val="0"/>
              </a:spcBef>
              <a:spcAft>
                <a:spcPts val="0"/>
              </a:spcAft>
            </a:pPr>
            <a:endParaRPr lang="en-US" sz="2000" u="none" strike="noStrike" cap="none" spc="0" dirty="0">
              <a:solidFill>
                <a:srgbClr val="FFAB40">
                  <a:alpha val="100000"/>
                </a:srgbClr>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5153025"/>
          <a:chOff x="914400" y="1028700"/>
          <a:chExt cx="8229600" cy="5153025"/>
        </a:xfrm>
      </p:grpSpPr>
      <p:sp>
        <p:nvSpPr>
          <p:cNvPr id="2" name="1 - TextBox"/>
          <p:cNvSpPr txBox="1"/>
          <p:nvPr/>
        </p:nvSpPr>
        <p:spPr>
          <a:xfrm>
            <a:off x="1828800" y="1028700"/>
            <a:ext cx="5486400" cy="571500"/>
          </a:xfrm>
          <a:prstGeom prst="rect">
            <a:avLst/>
          </a:prstGeom>
          <a:noFill/>
        </p:spPr>
        <p:txBody>
          <a:bodyPr vert="horz" lIns="91440" tIns="45720" rIns="91440" bIns="45720" rtlCol="0" anchor="t" anchorCtr="0">
            <a:spAutoFit/>
          </a:bodyPr>
          <a:lstStyle/>
          <a:p>
            <a:pPr marL="0" marR="0" lvl="0" indent="0" algn="ctr" rtl="0" fontAlgn="t">
              <a:lnSpc>
                <a:spcPct val="100000"/>
              </a:lnSpc>
              <a:spcBef>
                <a:spcPts val="0"/>
              </a:spcBef>
              <a:spcAft>
                <a:spcPts val="0"/>
              </a:spcAft>
            </a:pPr>
            <a:r>
              <a:rPr lang="en-US" sz="4000" b="1" u="none" strike="noStrike" cap="none" spc="0">
                <a:solidFill>
                  <a:srgbClr val="FFAB40">
                    <a:alpha val="100000"/>
                  </a:srgbClr>
                </a:solidFill>
                <a:latin typeface="Calibri"/>
              </a:rPr>
              <a:t>Introduction</a:t>
            </a:r>
          </a:p>
        </p:txBody>
      </p:sp>
      <p:sp>
        <p:nvSpPr>
          <p:cNvPr id="3" name="2 - TextBox"/>
          <p:cNvSpPr txBox="1"/>
          <p:nvPr/>
        </p:nvSpPr>
        <p:spPr>
          <a:xfrm>
            <a:off x="914400" y="1800225"/>
            <a:ext cx="7315200" cy="3352800"/>
          </a:xfrm>
          <a:prstGeom prst="rect">
            <a:avLst/>
          </a:prstGeom>
          <a:noFill/>
        </p:spPr>
        <p:txBody>
          <a:bodyPr vert="horz" lIns="91440" tIns="45720" rIns="91440" bIns="45720" rtlCol="0" anchor="t" anchorCtr="0">
            <a:spAutoFit/>
          </a:bodyPr>
          <a:lstStyle/>
          <a:p>
            <a:pPr marL="0" marR="0" lvl="0" indent="0" algn="ctr" rtl="0" fontAlgn="t">
              <a:lnSpc>
                <a:spcPct val="120000"/>
              </a:lnSpc>
              <a:spcBef>
                <a:spcPts val="0"/>
              </a:spcBef>
              <a:spcAft>
                <a:spcPts val="0"/>
              </a:spcAft>
            </a:pPr>
            <a:r>
              <a:rPr lang="en-US" sz="2800" b="1" u="none" strike="noStrike" cap="none" spc="0" dirty="0" err="1">
                <a:solidFill>
                  <a:srgbClr val="FFFFFF">
                    <a:alpha val="100000"/>
                  </a:srgbClr>
                </a:solidFill>
                <a:latin typeface="Calibri"/>
              </a:rPr>
              <a:t>eHealth</a:t>
            </a:r>
            <a:r>
              <a:rPr lang="en-US" sz="2800" b="1" u="none" strike="noStrike" cap="none" spc="0" dirty="0">
                <a:solidFill>
                  <a:srgbClr val="FFFFFF">
                    <a:alpha val="100000"/>
                  </a:srgbClr>
                </a:solidFill>
                <a:latin typeface="Calibri"/>
              </a:rPr>
              <a:t> refers to healthcare services supported by information and communication technology (ICT). This presentation explores </a:t>
            </a:r>
            <a:r>
              <a:rPr lang="en-US" sz="2800" b="1" u="none" strike="noStrike" cap="none" spc="0" dirty="0" err="1">
                <a:solidFill>
                  <a:srgbClr val="FFFFFF">
                    <a:alpha val="100000"/>
                  </a:srgbClr>
                </a:solidFill>
                <a:latin typeface="Calibri"/>
              </a:rPr>
              <a:t>eHealth's</a:t>
            </a:r>
            <a:r>
              <a:rPr lang="en-US" sz="2800" b="1" u="none" strike="noStrike" cap="none" spc="0" dirty="0">
                <a:solidFill>
                  <a:srgbClr val="FFFFFF">
                    <a:alpha val="100000"/>
                  </a:srgbClr>
                </a:solidFill>
                <a:latin typeface="Calibri"/>
              </a:rPr>
              <a:t> evolution, key components, and challenges in the EU, highlighting its importance in modernizing healthcare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8001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dirty="0">
                <a:solidFill>
                  <a:srgbClr val="FFAB40">
                    <a:alpha val="100000"/>
                  </a:srgbClr>
                </a:solidFill>
                <a:latin typeface="Calibri"/>
              </a:rPr>
              <a:t>Background and Evolution of </a:t>
            </a:r>
            <a:r>
              <a:rPr lang="en-US" sz="2800" b="1" u="none" strike="noStrike" cap="none" spc="0" dirty="0" err="1">
                <a:solidFill>
                  <a:srgbClr val="FFAB40">
                    <a:alpha val="100000"/>
                  </a:srgbClr>
                </a:solidFill>
                <a:latin typeface="Calibri"/>
              </a:rPr>
              <a:t>eHealth</a:t>
            </a:r>
            <a:r>
              <a:rPr lang="en-US" sz="2800" b="1" u="none" strike="noStrike" cap="none" spc="0" dirty="0">
                <a:solidFill>
                  <a:srgbClr val="FFAB40">
                    <a:alpha val="100000"/>
                  </a:srgbClr>
                </a:solidFill>
                <a:latin typeface="Calibri"/>
              </a:rPr>
              <a:t> in the EU</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Significant evolution in the adoption of digital health tools across EU member states.
Efforts to link national eHealth projects through policies like the eEurope Action Plan.
Technological advancements and policy developments driving change.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The Role of the European Commission</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eHealth defined as the use of ICT in healthcare to improve efficiency and productivity.
The eHealth Network facilitates cooperation among EU member states.
GDPR provides a legal framework for privacy and security of health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Key Components of eHealth</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Electronic Health Records (EHRs) enable digital storing and sharing of patient data.
Telemedicine improves access, especially in remote areas.
ePrescriptions enhance accuracy and streamline the medication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8001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Mobile Health (mHealth) and Emerging Technologies</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mHealth empowers patients with health monitoring through apps and wearable devices.
AI and Big Data revolutionize diagnostics and personalized medicine.
Opportunities for innovation in healthcare delivery and patient engagement.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EU Policies and Legal Frameworks</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GDPR ensures high standards of data protection in digital health.
The European Health Data Space (EHDS) enables secure sharing of health data.
Focus on creating a unified market for digital health 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Challenges and Barriers</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Resistance to adoption due to lack of digital literacy and trust.
Financial and organizational challenges in implementing eHealth solutions.
Technical barriers include interoperability issues and security concerns.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14400" y="1028700"/>
          <a:ext cx="8229600" cy="3629025"/>
          <a:chOff x="914400" y="1028700"/>
          <a:chExt cx="8229600" cy="3629025"/>
        </a:xfrm>
      </p:grpSpPr>
      <p:sp>
        <p:nvSpPr>
          <p:cNvPr id="2" name="1 - TextBox"/>
          <p:cNvSpPr txBox="1"/>
          <p:nvPr/>
        </p:nvSpPr>
        <p:spPr>
          <a:xfrm>
            <a:off x="914400" y="1028700"/>
            <a:ext cx="7315200" cy="40005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2800" b="1" u="none" strike="noStrike" cap="none" spc="0">
                <a:solidFill>
                  <a:srgbClr val="FFAB40">
                    <a:alpha val="100000"/>
                  </a:srgbClr>
                </a:solidFill>
                <a:latin typeface="Calibri"/>
              </a:rPr>
              <a:t>Future Trends and Opportunities</a:t>
            </a:r>
          </a:p>
        </p:txBody>
      </p:sp>
      <p:sp>
        <p:nvSpPr>
          <p:cNvPr id="3" name="2 - TextBox"/>
          <p:cNvSpPr txBox="1"/>
          <p:nvPr/>
        </p:nvSpPr>
        <p:spPr>
          <a:xfrm>
            <a:off x="914400" y="1800225"/>
            <a:ext cx="7315200" cy="18288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2000" u="none" strike="noStrike" cap="none" spc="0">
                <a:solidFill>
                  <a:srgbClr val="FFFFFF">
                    <a:alpha val="100000"/>
                  </a:srgbClr>
                </a:solidFill>
                <a:latin typeface="Calibri"/>
              </a:rPr>
              <a:t>Improved interoperability to support cross-border healthcare.
Emerging technologies driving personalized care and remote diagnostics.
Focus on cybersecurity to maintain trust in digital health solutions.</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7848</TotalTime>
  <Words>636</Words>
  <Application>Microsoft Office PowerPoint</Application>
  <PresentationFormat>Προβολή στην οθόνη (16:9)</PresentationFormat>
  <Paragraphs>41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Theme18</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Klio</cp:lastModifiedBy>
  <cp:revision>1</cp:revision>
  <dcterms:created xsi:type="dcterms:W3CDTF">2025-07-02T14:07:24Z</dcterms:created>
  <dcterms:modified xsi:type="dcterms:W3CDTF">2025-07-08T17:37:31Z</dcterms:modified>
</cp:coreProperties>
</file>