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E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82880"/>
          </a:xfrm>
          <a:prstGeom prst="rect">
            <a:avLst/>
          </a:prstGeom>
          <a:solidFill>
            <a:srgbClr val="2A9D8F"/>
          </a:solidFill>
        </p:spPr>
      </p:sp>
      <p:sp>
        <p:nvSpPr>
          <p:cNvPr id="3" name="Shape 1"/>
          <p:cNvSpPr/>
          <p:nvPr/>
        </p:nvSpPr>
        <p:spPr>
          <a:xfrm>
            <a:off x="0" y="6656832"/>
            <a:ext cx="12191695" cy="201168"/>
          </a:xfrm>
          <a:prstGeom prst="rect">
            <a:avLst/>
          </a:prstGeom>
          <a:solidFill>
            <a:srgbClr val="23395B"/>
          </a:solidFill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3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61120" y="685800"/>
            <a:ext cx="2103120" cy="2103120"/>
          </a:xfrm>
          <a:prstGeom prst="ellipse">
            <a:avLst/>
          </a:prstGeom>
          <a:solidFill>
            <a:srgbClr val="2A9D8F">
              <a:alpha val="85000"/>
            </a:srgbClr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12680" y="2011680"/>
            <a:ext cx="1051560" cy="1051560"/>
          </a:xfrm>
          <a:prstGeom prst="ellipse">
            <a:avLst/>
          </a:prstGeom>
          <a:solidFill>
            <a:srgbClr val="E9C46A">
              <a:alpha val="90000"/>
            </a:srgbClr>
          </a:solidFill>
          <a:ln w="12700">
            <a:solidFill>
              <a:srgbClr val="E9C4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281160" y="475488"/>
            <a:ext cx="2057400" cy="566928"/>
          </a:xfrm>
          <a:prstGeom prst="round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400032" y="640080"/>
            <a:ext cx="178308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University of Alicante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960120"/>
            <a:ext cx="7589520" cy="10972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Understanding ADHD in Adolescence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749808" y="2011680"/>
            <a:ext cx="63093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8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Characteristics, Challenges and Educational Implications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749808" y="2983230"/>
            <a:ext cx="6583680" cy="242316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05840" y="3310128"/>
            <a:ext cx="53035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Konstantina Oikonomopoulou</a:t>
            </a:r>
            <a:endParaRPr lang="en-US" sz="2000" b="1" dirty="0">
              <a:solidFill>
                <a:schemeClr val="tx1"/>
              </a:solidFill>
              <a:latin typeface="Aptos Display" pitchFamily="34" charset="0"/>
              <a:ea typeface="Aptos Display" pitchFamily="34" charset="-122"/>
              <a:cs typeface="Aptos Display" pitchFamily="34" charset="-12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005840" y="3749040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E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PhD Candidate at the University of Alicante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E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University of Alicante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4526280"/>
            <a:ext cx="589788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5EE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Research Topic: From Medieval Perspectives to Modern Inclusion: Designing and Evaluating ADHD Interventions in Multicultural Co-Taught Secondary Classrooms in Greece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900" dirty="0"/>
          </a:p>
        </p:txBody>
      </p:sp>
      <p:sp>
        <p:nvSpPr>
          <p:cNvPr id="16" name="Text 8"/>
          <p:cNvSpPr/>
          <p:nvPr/>
        </p:nvSpPr>
        <p:spPr>
          <a:xfrm>
            <a:off x="1005840" y="3657473"/>
            <a:ext cx="53035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A9D8F"/>
                </a:solidFill>
                <a:latin typeface="Aptos" pitchFamily="34" charset="0"/>
                <a:ea typeface="Aptos" pitchFamily="34" charset="-122"/>
                <a:cs typeface="Aptos" pitchFamily="34" charset="-120"/>
                <a:sym typeface="+mn-ea"/>
              </a:rPr>
              <a:t>Ph.D. Candidate University of Alicante</a:t>
            </a:r>
            <a:endParaRPr lang="en-US" sz="1400" b="1" dirty="0">
              <a:solidFill>
                <a:srgbClr val="2A9D8F"/>
              </a:solidFill>
              <a:latin typeface="Aptos" pitchFamily="34" charset="0"/>
              <a:ea typeface="Aptos" pitchFamily="34" charset="-122"/>
              <a:cs typeface="Aptos" pitchFamily="34" charset="-120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ADHD at School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Homework completion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Organisation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Time management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Classroom participation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Examination performance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Teacher-student relationships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ADHD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ADHD in Girls and Boys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7772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Different symptom profiles may affect timing of identification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77240" y="1508760"/>
            <a:ext cx="5166360" cy="4251960"/>
          </a:xfrm>
          <a:prstGeom prst="roundRect">
            <a:avLst/>
          </a:prstGeom>
          <a:solidFill>
            <a:srgbClr val="EEF4FB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217920" y="1508760"/>
            <a:ext cx="5166360" cy="4251960"/>
          </a:xfrm>
          <a:prstGeom prst="roundRect">
            <a:avLst/>
          </a:prstGeom>
          <a:solidFill>
            <a:srgbClr val="FFF1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1810512"/>
            <a:ext cx="1828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Boys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0" y="1810512"/>
            <a:ext cx="1828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76F51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Girls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87552" y="2331720"/>
            <a:ext cx="4389120" cy="283464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Hyperactivity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Impulsivity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Externalising behaviours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Earlier diagnosis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28232" y="2331720"/>
            <a:ext cx="4389120" cy="283464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Inattention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Internalising symptoms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Masking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Later diagnosis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Comorbidities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7772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Conditions that frequently co-occur with ADHD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914400" y="1828800"/>
            <a:ext cx="2331720" cy="1051560"/>
          </a:xfrm>
          <a:prstGeom prst="ellipse">
            <a:avLst/>
          </a:prstGeom>
          <a:solidFill>
            <a:srgbClr val="EEF4FB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2103120"/>
            <a:ext cx="21488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Anxiety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840480" y="1463040"/>
            <a:ext cx="2331720" cy="1051560"/>
          </a:xfrm>
          <a:prstGeom prst="ellipse">
            <a:avLst/>
          </a:prstGeom>
          <a:solidFill>
            <a:srgbClr val="EEF8F6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931920" y="1737360"/>
            <a:ext cx="21488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Depression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858000" y="1828800"/>
            <a:ext cx="2331720" cy="1051560"/>
          </a:xfrm>
          <a:prstGeom prst="ellipse">
            <a:avLst/>
          </a:prstGeom>
          <a:solidFill>
            <a:srgbClr val="FFF1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0" y="2103120"/>
            <a:ext cx="21488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Learning Disorders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1965960" y="3794760"/>
            <a:ext cx="2331720" cy="1051560"/>
          </a:xfrm>
          <a:prstGeom prst="ellipse">
            <a:avLst/>
          </a:prstGeom>
          <a:solidFill>
            <a:srgbClr val="F9F3E5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057400" y="4069080"/>
            <a:ext cx="21488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Autism Spectrum Disorder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4983480" y="4114800"/>
            <a:ext cx="2331720" cy="1051560"/>
          </a:xfrm>
          <a:prstGeom prst="ellipse">
            <a:avLst/>
          </a:prstGeom>
          <a:solidFill>
            <a:srgbClr val="EAF0FB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74920" y="4389120"/>
            <a:ext cx="21488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Oppositional Defiant Disorder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001000" y="3794760"/>
            <a:ext cx="2331720" cy="1051560"/>
          </a:xfrm>
          <a:prstGeom prst="ellipse">
            <a:avLst/>
          </a:prstGeom>
          <a:solidFill>
            <a:srgbClr val="F1F7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92440" y="4069080"/>
            <a:ext cx="21488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Sleep difficulties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4800600" y="2560320"/>
            <a:ext cx="2194560" cy="114300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12080" y="290779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ADHD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Evidence-Based Educational Strategies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 routines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Visual supports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Positive reinforcement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Movement breaks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Organisation strategies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Collaboration with families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EVIDENCE-BASED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Messages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3383280" cy="1188720"/>
          </a:xfrm>
          <a:prstGeom prst="roundRect">
            <a:avLst/>
          </a:prstGeom>
          <a:solidFill>
            <a:srgbClr val="EEF4FB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96112" y="1975104"/>
            <a:ext cx="305409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ADHD is lifelong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389120" y="1645920"/>
            <a:ext cx="3383280" cy="1188720"/>
          </a:xfrm>
          <a:prstGeom prst="roundRect">
            <a:avLst/>
          </a:prstGeom>
          <a:solidFill>
            <a:srgbClr val="EEF8F6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53712" y="1975104"/>
            <a:ext cx="305409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Symptoms evolve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046720" y="1645920"/>
            <a:ext cx="3383280" cy="1188720"/>
          </a:xfrm>
          <a:prstGeom prst="roundRect">
            <a:avLst/>
          </a:prstGeom>
          <a:solidFill>
            <a:srgbClr val="FFF1EC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11312" y="1975104"/>
            <a:ext cx="305409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functions are crucial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560320" y="3794760"/>
            <a:ext cx="3383280" cy="1188720"/>
          </a:xfrm>
          <a:prstGeom prst="roundRect">
            <a:avLst/>
          </a:prstGeom>
          <a:solidFill>
            <a:srgbClr val="F9F3E5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24912" y="4123944"/>
            <a:ext cx="305409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Girls are underdiagnosed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217920" y="3794760"/>
            <a:ext cx="3383280" cy="1188720"/>
          </a:xfrm>
          <a:prstGeom prst="roundRect">
            <a:avLst/>
          </a:prstGeom>
          <a:solidFill>
            <a:srgbClr val="EEF1FB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82512" y="4123944"/>
            <a:ext cx="305409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Early support improves outcomes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References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7772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Selected sources cited across the presentation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417320"/>
            <a:ext cx="10561320" cy="4526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1783080"/>
            <a:ext cx="9875520" cy="384048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American Psychiatric Association. DSM-5-TR (2022)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Barkley (2022)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Diamond (2013)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DuPaul &amp; Stoner (2020)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Faraone et al. (2021)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Young et al. (2020)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Quinn &amp; Madhoo (2014)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Shaw et al. (2014)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NICE NG87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American Academy of Pediatrics (2019)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868680" y="1645920"/>
            <a:ext cx="10332720" cy="3474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681728" y="2011680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A9D8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University of Alicante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34440" y="2560320"/>
            <a:ext cx="9601200" cy="10515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ADHD is a lifelong neurodevelopmental condition for many individuals. Although symptom presentation changes with age, approximately 50-70% continue to experience clinically significant symptoms during adolescence and many continue into adulthood.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160520" y="4114800"/>
            <a:ext cx="3749040" cy="685800"/>
          </a:xfrm>
          <a:prstGeom prst="round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92040" y="4315968"/>
            <a:ext cx="22860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Thank you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ADHD Matters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77240" y="1417320"/>
            <a:ext cx="3291840" cy="2926080"/>
          </a:xfrm>
          <a:prstGeom prst="round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51560" y="1828800"/>
            <a:ext cx="274320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5-7%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051560" y="2743200"/>
            <a:ext cx="274320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 school-aged children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389120" y="1417320"/>
            <a:ext cx="6858000" cy="2926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09160" y="1828800"/>
            <a:ext cx="6126480" cy="201168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of the most common neurodevelopmental disorders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50-70% continue to experience clinically significant symptoms during adolescence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Many continue into adulthood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77240" y="4709160"/>
            <a:ext cx="10469880" cy="1051560"/>
          </a:xfrm>
          <a:prstGeom prst="roundRect">
            <a:avLst/>
          </a:prstGeom>
          <a:solidFill>
            <a:srgbClr val="EEF4FB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5010912"/>
            <a:ext cx="13716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message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194560" y="4937760"/>
            <a:ext cx="84124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ADHD is a lifelong neurodevelopmental condition for many individuals. Symptom presentation changes with age, but persistence across adolescence is common.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is ADHD?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Neurodevelopmental disorder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Inattention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Hyperactivity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Impulsivity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Symptoms before age 12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Functional impairment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ADHD Across Development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Symptoms evolve from childhood to adulthood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Hyperactivity decreases with age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difficulties become more visible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School demands magnify challenges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ADHD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Inattention During Adolescence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Easily distracted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Forgetfulness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Poor organisation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Difficulty completing tasks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Incomplete assignments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Difficulty following instructions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INATTENTION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Hyperactivity During Adolescence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Inner restlessness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Difficulty remaining still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Fidgeting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Excessive talking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Feeling constantly 'on the go'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Hyperactivity becomes less visible with age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HYPERACTIVITY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Impulsivity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Interrupting others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Acting before thinking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Difficulty waiting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Emotional reactions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Risk-taking behaviour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Poor decision-making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IMPULSIVITY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 Functions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Planning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Organisation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Working memory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Time management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Self-monitoring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Cognitive flexibility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EXECUTIVE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292840" y="6510528"/>
            <a:ext cx="320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8046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Emotional Dysregulation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6035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1600200"/>
            <a:ext cx="5440680" cy="3886200"/>
          </a:xfrm>
          <a:prstGeom prst="rect">
            <a:avLst/>
          </a:prstGeom>
          <a:noFill/>
        </p:spPr>
        <p:txBody>
          <a:bodyPr wrap="square" lIns="254" tIns="254" rIns="254" bIns="254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Mood swings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Irritability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frustration tolerance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Anxiety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self-esteem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Emotional impulsivity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0" y="1417320"/>
            <a:ext cx="4709160" cy="4160520"/>
          </a:xfrm>
          <a:prstGeom prst="rect">
            <a:avLst/>
          </a:prstGeom>
          <a:solidFill>
            <a:srgbClr val="EEF4FB"/>
          </a:solidFill>
          <a:ln w="12700">
            <a:solidFill>
              <a:srgbClr val="EEF4F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01000" y="1920240"/>
            <a:ext cx="2331720" cy="233172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83880" y="2697480"/>
            <a:ext cx="1965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EMOTIONAL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0" y="4572000"/>
            <a:ext cx="3886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339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Educational implications and adolescent presentation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3686</Words>
  <Application>WPS Presentation</Application>
  <PresentationFormat>On-screen Show (16:9)</PresentationFormat>
  <Paragraphs>247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Arial</vt:lpstr>
      <vt:lpstr>SimSun</vt:lpstr>
      <vt:lpstr>Wingdings</vt:lpstr>
      <vt:lpstr>Aptos</vt:lpstr>
      <vt:lpstr>Segoe UI</vt:lpstr>
      <vt:lpstr>Aptos</vt:lpstr>
      <vt:lpstr>Aptos</vt:lpstr>
      <vt:lpstr>Aptos Display</vt:lpstr>
      <vt:lpstr>Aptos Display</vt:lpstr>
      <vt:lpstr>Aptos Display</vt:lpstr>
      <vt:lpstr>Segoe UI Variable Display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OpenAI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ADHD in Adolescence</dc:title>
  <dc:creator>OpenAI</dc:creator>
  <dc:subject>Understanding ADHD in Adolescence</dc:subject>
  <cp:lastModifiedBy>THEODOROS DOULOUMPEKIS</cp:lastModifiedBy>
  <cp:revision>4</cp:revision>
  <dcterms:created xsi:type="dcterms:W3CDTF">2026-06-22T14:48:00Z</dcterms:created>
  <dcterms:modified xsi:type="dcterms:W3CDTF">2026-06-23T15:42:15Z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BD775C043138471CB14CD8298E557C14_13</vt:lpwstr>
  </property>
  <property fmtid="{D5CDD505-2E9C-101B-9397-08002B2CF9AE}" pid="3" name="KSOProductBuildVer">
    <vt:lpwstr>1033-12.1.0.26880</vt:lpwstr>
  </property>
</Properties>
</file>