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7F8F9D-3E64-4B99-A9D3-CEAF0C1C9D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Genealogy of Guidance: Historical Perspectives on Pedagogical Correction and Counseling from the Medieval Era to the Present</a:t>
            </a:r>
            <a:b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l-G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On-line Symposium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Nucia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E02B053B-8AF1-448D-B69C-DDFBBB4191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8069" y="4781901"/>
            <a:ext cx="2792210" cy="1121761"/>
          </a:xfrm>
          <a:prstGeom prst="rect">
            <a:avLst/>
          </a:prstGeom>
        </p:spPr>
      </p:pic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4D28102-0F08-4104-B98B-E0BCFB3C5A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Maria </a:t>
            </a:r>
            <a:r>
              <a:rPr lang="en-US" sz="1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Kaminioti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 Candidate at the University of Alicante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7016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BFA2CA-1ADF-4FD7-974B-F496F0155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GUILD SYSTEM</a:t>
            </a:r>
            <a:b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Honor and Social Exclusion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3A92A93-CF6E-44DC-AB6E-87557BAF4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Medieval Guilds: Powerful professional associations in the Mediterranean that completely controlled who had the right to practice a trade. 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Skill and Character: The journey from Apprentice to Master was not just about technique. The master was responsible for teaching the youth proper conduct and honesty. 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Masterpiece: The student's final exam. Creating a flawless piece of work served as tangible proof to the community that they were now a skilled and trustworthy professional. 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Medieval Stigma: Entrance into the guilds was strictly controlled. Anyone excluded lost their "professional honor" and was pushed to the margins of society. 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Modern Connection: Contemporary vocational counseling in prisons aims to restore this "professional honor" through certified skills, breaking the cycle of social stigma.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799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E10866-AFBA-4738-9827-E24396576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CONNECTION TO THE PRESENT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Medieval Correction to Modern Reintegration</a:t>
            </a:r>
            <a:endParaRPr lang="el-GR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F023E1-A67E-4676-A44E-EFC13FB64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of the medieval and humanistic tradition reveals a clear historical continuity in the technologies of behavioral regulation.  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Shift of Objective: Historical evolution shows a gradual transition from religious models of discipline (salvation of the soul) to secular mechanisms of governance (social reintegration of the citizen). 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Power of the Word: Modern counseling continues the tradition of guidance through dialogue, aiming to foster the subject's self-awareness and personal responsibility. 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Education as a Restorative Tool: Acquiring knowledge and skills in places of restriction (such as Second Chance Schools in prisons) acts as a contemporary "medicine," helping the individual reconstruct their identity and avoid recidivism. 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204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F1223E-A35A-487B-9B5D-AEDD47A92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5DBB1B-1256-4683-8A48-AE17958FB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Carruthers, M. (1998). The Craft of Thought: Meditation, Rhetoric, and the Making of Images, 400-1200. Cambridge: Cambridge University Press.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Foucault, M. (1977). Discipline and Punish: The Birth of the Prison. New York: Pantheon Books.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Garland, D. (1985). Punishment and Welfare: A History of Penal Strategies.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Aldershot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Gower.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Garland, D. (1999). Punishment and Modern Society: A Study in Social Theory. Oxford: Oxford University Press.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I. (2013). Political and ethical advice in the Middle Ages: The tradition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Regimina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Universitarios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4, 58–68.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Spierenburg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P. (1991). The Prison Experience: Disciplinary Institutions and Their Inmates in Early Modern Europe. Amsterdam: Rutgers University Press.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95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3CA145-D08D-4502-8E5F-38AFF670CC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88566B1-57EA-492E-A113-A299D5D668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Muchas gracias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510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B35642-1556-48D9-8EDA-05D50D600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Historical Dimension of Guidance</a:t>
            </a: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C0C1AA-BB40-4595-9423-893E43CCE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focuses on the theoretical framework of the dissertation, exploring the roots of counseling long before the modern era.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Guidance, moral formation, and the prevention of social deviance have deep roots in the medieval world.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Counseling does not emerge as a modern addition, but as a timeless social need for maintaining community cohesion.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This historical overview provides the necessary theoretical background to understand contemporary educational and counseling interventions. 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385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9E037B-16B6-411B-BC1A-9F1B7D9F1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MEDIEVAL CONCEPTIONS</a:t>
            </a:r>
            <a:b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Crime and Punishment in the Medieval World</a:t>
            </a:r>
            <a:b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730A827-71AC-47AE-B9B5-6FF9DDC5C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pre-modern societies, crime was not approached merely as a narrow legal violation, but within a broader moral framework.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Moral Disruption: Deviant acts were viewed as disruptions to communal stability and the shared values of society.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Internal Responsibility: Emphasis was placed on intention, conscience, and the individual's capacity to self-regulate behavior (concepts of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peccatum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culpa).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Public Punishment: The high visibility of punishment served as a collective reminder of the boundaries of acceptable conduct. 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667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5AA025-9CFB-405A-B18A-A933B61E4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PUNISHMENT AS CORRECTIO</a:t>
            </a:r>
            <a:b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Logic of Correctio (Correction)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EC0605-1C56-4184-8B02-57FC23996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Despite the severity of pre-modern penal practices, punishment carried a clear corrective and pedagogical logic. </a:t>
            </a:r>
          </a:p>
          <a:p>
            <a:r>
              <a:rPr lang="en-US" dirty="0"/>
              <a:t> Concept of Correctio: It refers to the regulation of behavior through discipline, supervision, and structured intervention. </a:t>
            </a:r>
          </a:p>
          <a:p>
            <a:r>
              <a:rPr lang="en-US" dirty="0"/>
              <a:t> Behavioral Shaping: It was based on the assumption that an individual's conduct can be redirected and gradually shaped through repetition and routine. </a:t>
            </a:r>
          </a:p>
          <a:p>
            <a:r>
              <a:rPr lang="en-US" dirty="0"/>
              <a:t> Social Learning: Discipline did not aim solely at repression, but at conformity to social expectations, laying the groundwork for later reformative theories.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1760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5EF5DD-2494-4D03-885E-32746DEF8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MONASTIC MODEL</a:t>
            </a:r>
            <a:b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Monastic Discipline and Time Management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42B01E-5C0B-4A8D-9C74-891AEE686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enclosed and strictly regulated environments of the Middle Ages reveal early forms of social control based on stability.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Organized Routine: Everyday life was governed by strict timetables, hierarchy, and continuous occupation (the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model).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Self-Regulation: Control did not rely on immediate physical violence, but on internalizing rules through daily repetition and predictability.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Prevention through Environment: The structured environment limited deviations, proving that behavior can be stabilized through the organization of space and activity. 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50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900347-3792-4A5A-8257-032EA2373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GUIDANCE</a:t>
            </a:r>
            <a:b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Regimina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Principum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Mirrors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Princes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D661A7-2A8F-4748-9661-C19C6F061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tradition of "Mirrors for Princes" (specula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constitutes one of the most systematic forms of moral counseling in the medieval world.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Power as a Moral Practice: Governance was not approached as a purely technical right, but as a responsibility requiring internal restraint and justice.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Cultivation of Prudence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Prudentia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Political decision-making was presented as a skill requiring continuous reflection, ethical discernment, and evaluation of consequences.  </a:t>
            </a:r>
          </a:p>
        </p:txBody>
      </p:sp>
    </p:spTree>
    <p:extLst>
      <p:ext uri="{BB962C8B-B14F-4D97-AF65-F5344CB8AC3E}">
        <p14:creationId xmlns:p14="http://schemas.microsoft.com/office/powerpoint/2010/main" val="3091034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3CFB89-629E-40B5-A703-071912CA8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NARRATIVE AS COUNSELING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Case of El Conde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Lucanor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18E026-D3F1-4C84-BDF3-9DD002F68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pre-modern societies, literary narrative served as one of the most powerful tools for transmitting moral advice. </a:t>
            </a:r>
          </a:p>
          <a:p>
            <a:r>
              <a:rPr lang="en-US" dirty="0"/>
              <a:t> The Work of Don Juan Manuel: Through the dialogue between Count </a:t>
            </a:r>
            <a:r>
              <a:rPr lang="en-US" dirty="0" err="1"/>
              <a:t>Lucanor</a:t>
            </a:r>
            <a:r>
              <a:rPr lang="en-US" dirty="0"/>
              <a:t> and his advisor </a:t>
            </a:r>
            <a:r>
              <a:rPr lang="en-US" dirty="0" err="1"/>
              <a:t>Patronio</a:t>
            </a:r>
            <a:r>
              <a:rPr lang="en-US" dirty="0"/>
              <a:t>, counseling is presented as an interpretive process. </a:t>
            </a:r>
          </a:p>
          <a:p>
            <a:r>
              <a:rPr lang="en-US" dirty="0"/>
              <a:t> Mediation through Example: The advisor does not issue direct commands, but narrates stories (exempla). The recipient is invited to recognize the patterns and apply the lesson to their own life. </a:t>
            </a:r>
          </a:p>
          <a:p>
            <a:r>
              <a:rPr lang="en-US" dirty="0"/>
              <a:t> Enhancing Judgment: Storytelling allows for the examination of complex and ambiguous situations, developing the subject's judgment without the use of coercion.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660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035618-5436-4004-BBDA-DD72AC74F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EXEMPLUM METHOD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Exemplum as a Prevention Mechanism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2FE289-923A-4D43-8AB5-9F0CC5E19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exemplum operated as a practical guide for moral learning, shifting focus from punishment to prevention.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Learning through Anticipation: It allows the subject to mentally experience the consequences of an action before executing it, operating preventively.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Shared Moral Vocabulary: The repetition of familiar narrative motifs created common criteria for evaluating behavior within the community. 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Internalization over Repression: Conformity to norms was not enforced through the fear of immediate punishment, but through the rational understanding of the outcomes of deviance. 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580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7F7B97-8389-474E-8017-288389376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MECHANICAL ARTS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Philosophy of Labor (Hugh of Saint Victor)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1AE35C-248C-4C08-8B20-155B5939A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Didascalicon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Synthesis: Practical mechanical arts are elevated to equal value with the traditional intellectual "liberal arts".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Liberal Arts Defined: The classic academic curriculum (Grammar, Rhetoric, Logic, Mathematics) aimed solely at intellectual cultivation. 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Remedying Human Infirmity: While the liberal arts address the ignorance of the mind, the mechanical arts heal the material deficiencies and vulnerability of the body.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Ethics of Labor: Learning a craft is not just for economic utility; it is a tool for moral restoration, fostering self-sufficiency and accountability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9646447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232</TotalTime>
  <Words>1284</Words>
  <Application>Microsoft Office PowerPoint</Application>
  <PresentationFormat>Ευρεία οθόνη</PresentationFormat>
  <Paragraphs>62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Times New Roman</vt:lpstr>
      <vt:lpstr>Wingdings 3</vt:lpstr>
      <vt:lpstr>Θρόισμα</vt:lpstr>
      <vt:lpstr>The Genealogy of Guidance: Historical Perspectives on Pedagogical Correction and Counseling from the Medieval Era to the Present 10ο International On-line Symposium La Nucia</vt:lpstr>
      <vt:lpstr>The Historical Dimension of Guidance</vt:lpstr>
      <vt:lpstr>MEDIEVAL CONCEPTIONS Crime and Punishment in the Medieval World </vt:lpstr>
      <vt:lpstr>PUNISHMENT AS CORRECTIO The Logic of Correctio (Correction)</vt:lpstr>
      <vt:lpstr>THE MONASTIC MODEL Monastic Discipline and Time Management</vt:lpstr>
      <vt:lpstr>POLITICAL GUIDANCE Regimina Principum (Mirrors for Princes)</vt:lpstr>
      <vt:lpstr>NARRATIVE AS COUNSELING The Case of El Conde Lucanor</vt:lpstr>
      <vt:lpstr>THE EXEMPLUM METHOD The Exemplum as a Prevention Mechanism</vt:lpstr>
      <vt:lpstr>MECHANICAL ARTS The Philosophy of Labor (Hugh of Saint Victor)</vt:lpstr>
      <vt:lpstr>THE GUILD SYSTEM Professional Honor and Social Exclusion</vt:lpstr>
      <vt:lpstr>CONNECTION TO THE PRESENT From Medieval Correction to Modern Reintegration</vt:lpstr>
      <vt:lpstr>References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10ο International On-line Symposium La Nucia</dc:title>
  <dc:creator>pc1</dc:creator>
  <cp:lastModifiedBy>pc1</cp:lastModifiedBy>
  <cp:revision>12</cp:revision>
  <dcterms:created xsi:type="dcterms:W3CDTF">2026-06-22T09:01:36Z</dcterms:created>
  <dcterms:modified xsi:type="dcterms:W3CDTF">2026-06-24T18:41:23Z</dcterms:modified>
</cp:coreProperties>
</file>