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DM Sans" panose="020B0604020202020204" charset="0"/>
      <p:regular r:id="rId18"/>
    </p:embeddedFont>
    <p:embeddedFont>
      <p:font typeface="DM Sans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M Sans Italics" panose="020B0604020202020204" charset="0"/>
      <p:regular r:id="rId24"/>
    </p:embeddedFont>
    <p:embeddedFont>
      <p:font typeface="DM Sans Bold Italic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"/>
          <p:cNvSpPr/>
          <p:nvPr/>
        </p:nvSpPr>
        <p:spPr>
          <a:xfrm rot="17106830" flipH="1">
            <a:off x="1717312" y="-2532663"/>
            <a:ext cx="14853376" cy="15352326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08">
            <a:off x="1028700" y="7129449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448922" y="331136"/>
            <a:ext cx="6465767" cy="1395128"/>
            <a:chOff x="0" y="0"/>
            <a:chExt cx="8621022" cy="1860171"/>
          </a:xfrm>
        </p:grpSpPr>
        <p:sp>
          <p:nvSpPr>
            <p:cNvPr id="5" name="TextBox 5"/>
            <p:cNvSpPr txBox="1"/>
            <p:nvPr/>
          </p:nvSpPr>
          <p:spPr>
            <a:xfrm>
              <a:off x="1372125" y="-47625"/>
              <a:ext cx="7248897" cy="1907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 b="1" spc="4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23TH INTERNATIONAL SYMPOSIUM NEW TRENDS IN R+D+I IN LITERATURE, LANGUAGE, EDUCATION AND IST. FROM INNOVATION TO CANON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530995"/>
              <a:ext cx="783668" cy="798180"/>
            </a:xfrm>
            <a:custGeom>
              <a:avLst/>
              <a:gdLst/>
              <a:ahLst/>
              <a:cxnLst/>
              <a:rect l="l" t="t" r="r" b="b"/>
              <a:pathLst>
                <a:path w="783668" h="798180">
                  <a:moveTo>
                    <a:pt x="0" y="0"/>
                  </a:moveTo>
                  <a:lnTo>
                    <a:pt x="783668" y="0"/>
                  </a:lnTo>
                  <a:lnTo>
                    <a:pt x="783668" y="798181"/>
                  </a:lnTo>
                  <a:lnTo>
                    <a:pt x="0" y="798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3077617" y="3195562"/>
            <a:ext cx="12132766" cy="3005582"/>
            <a:chOff x="0" y="-9525"/>
            <a:chExt cx="16177022" cy="4007442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16177022" cy="3080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2"/>
                </a:lnSpc>
              </a:pPr>
              <a:r>
                <a:rPr lang="en-US" sz="5400" dirty="0"/>
                <a:t>Primary School Entrepreneurship Education: A Holistic Educational Perspective</a:t>
              </a:r>
              <a:endParaRPr lang="en-US" sz="5001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587617"/>
              <a:ext cx="16177022" cy="1410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200" dirty="0"/>
                <a:t>Enhancing the Empowerment of Young Learners through Innovation and Initiative-Based Learning</a:t>
              </a:r>
              <a:endParaRPr lang="en-US" sz="3000" b="1" i="1" dirty="0">
                <a:solidFill>
                  <a:srgbClr val="000000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8164830"/>
            <a:ext cx="5306212" cy="1080770"/>
            <a:chOff x="0" y="0"/>
            <a:chExt cx="7074949" cy="144102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764752"/>
              <a:ext cx="707494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University of Alicante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707494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Androniki Pantelidou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252475" y="8551055"/>
            <a:ext cx="255562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Presentation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two people studying at a table in front of a window"/>
          <p:cNvSpPr/>
          <p:nvPr/>
        </p:nvSpPr>
        <p:spPr>
          <a:xfrm>
            <a:off x="0" y="0"/>
            <a:ext cx="18288000" cy="3099003"/>
          </a:xfrm>
          <a:custGeom>
            <a:avLst/>
            <a:gdLst/>
            <a:ahLst/>
            <a:cxnLst/>
            <a:rect l="l" t="t" r="r" b="b"/>
            <a:pathLst>
              <a:path w="18288000" h="3099003">
                <a:moveTo>
                  <a:pt x="0" y="0"/>
                </a:moveTo>
                <a:lnTo>
                  <a:pt x="18288000" y="0"/>
                </a:lnTo>
                <a:lnTo>
                  <a:pt x="18288000" y="3099003"/>
                </a:lnTo>
                <a:lnTo>
                  <a:pt x="0" y="3099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51935" b="-33380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76899" y="4447983"/>
            <a:ext cx="6760024" cy="3230002"/>
            <a:chOff x="0" y="0"/>
            <a:chExt cx="9013365" cy="4306669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9013365" cy="320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59"/>
                </a:lnSpc>
                <a:spcBef>
                  <a:spcPct val="0"/>
                </a:spcBef>
              </a:pPr>
              <a:r>
                <a:rPr lang="en-US" sz="5299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Equity and Inclusion in Entrepreneurial Education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715907"/>
              <a:ext cx="4315102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553297" y="5309870"/>
            <a:ext cx="6476692" cy="3948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Adapting approaches for diverse learners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Empowering underrepresented groups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Culturally relevant examples and inclusive role models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Accessibility through differentiated instruction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664" y="9210675"/>
            <a:ext cx="9723412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Source: (De Lourdes Cárcamo-Solís et al., 2017; Daniel &amp; Makdisi, 1984)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two women sitting at a table looking at a piece of paper"/>
          <p:cNvSpPr/>
          <p:nvPr/>
        </p:nvSpPr>
        <p:spPr>
          <a:xfrm>
            <a:off x="0" y="0"/>
            <a:ext cx="6384591" cy="10287000"/>
          </a:xfrm>
          <a:custGeom>
            <a:avLst/>
            <a:gdLst/>
            <a:ahLst/>
            <a:cxnLst/>
            <a:rect l="l" t="t" r="r" b="b"/>
            <a:pathLst>
              <a:path w="6384591" h="10287000">
                <a:moveTo>
                  <a:pt x="0" y="0"/>
                </a:moveTo>
                <a:lnTo>
                  <a:pt x="6384591" y="0"/>
                </a:lnTo>
                <a:lnTo>
                  <a:pt x="638459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07" r="-37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42111" y="2676235"/>
            <a:ext cx="8588369" cy="5745453"/>
            <a:chOff x="0" y="0"/>
            <a:chExt cx="11451159" cy="7660604"/>
          </a:xfrm>
        </p:grpSpPr>
        <p:sp>
          <p:nvSpPr>
            <p:cNvPr id="4" name="TextBox 4"/>
            <p:cNvSpPr txBox="1"/>
            <p:nvPr/>
          </p:nvSpPr>
          <p:spPr>
            <a:xfrm>
              <a:off x="0" y="2717129"/>
              <a:ext cx="11451159" cy="4943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Collaborations with local businesses and NGOs</a:t>
              </a:r>
            </a:p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Field trips, mentorships, and guest speakers</a:t>
              </a:r>
            </a:p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Family and community involvement in school markets</a:t>
              </a:r>
            </a:p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Creating value beyond the classroom</a:t>
              </a:r>
            </a:p>
            <a:p>
              <a:pPr algn="l">
                <a:lnSpc>
                  <a:spcPts val="4200"/>
                </a:lnSpc>
              </a:pPr>
              <a:endPara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1451159" cy="2041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000"/>
                </a:lnSpc>
                <a:spcBef>
                  <a:spcPct val="0"/>
                </a:spcBef>
              </a:pPr>
              <a:r>
                <a:rPr lang="en-US" sz="5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Community Partnerships and Real-World Learning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535888" y="9038692"/>
            <a:ext cx="9723412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Source: (European Commission/EACEA/Eurydice, 2016; Browning et al., 2025)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 rot="-8100000" flipH="1">
            <a:off x="7089400" y="600041"/>
            <a:ext cx="8075295" cy="8229600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8075295" y="0"/>
                </a:moveTo>
                <a:lnTo>
                  <a:pt x="0" y="0"/>
                </a:lnTo>
                <a:lnTo>
                  <a:pt x="0" y="8229600"/>
                </a:lnTo>
                <a:lnTo>
                  <a:pt x="8075295" y="8229600"/>
                </a:lnTo>
                <a:lnTo>
                  <a:pt x="807529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08">
            <a:off x="1028698" y="3853707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697" y="4897539"/>
          <a:ext cx="16230602" cy="4360761"/>
        </p:xfrm>
        <a:graphic>
          <a:graphicData uri="http://schemas.openxmlformats.org/drawingml/2006/table">
            <a:tbl>
              <a:tblPr/>
              <a:tblGrid>
                <a:gridCol w="81153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153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60761">
                <a:tc>
                  <a:txBody>
                    <a:bodyPr/>
                    <a:lstStyle/>
                    <a:p>
                      <a:pPr marL="647700" lvl="1" indent="-323850" algn="ctr">
                        <a:lnSpc>
                          <a:spcPts val="42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Digital storytelling, e-commerce simulations, coding</a:t>
                      </a:r>
                      <a:endParaRPr lang="en-US" sz="1100"/>
                    </a:p>
                    <a:p>
                      <a:pPr marL="647700" lvl="1" indent="-323850" algn="ctr">
                        <a:lnSpc>
                          <a:spcPts val="4200"/>
                        </a:lnSpc>
                        <a:buFont typeface="Arial"/>
                        <a:buChar char="•"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Safe exploration of online platforms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56A"/>
                    </a:solidFill>
                  </a:tcPr>
                </a:tc>
                <a:tc>
                  <a:txBody>
                    <a:bodyPr/>
                    <a:lstStyle/>
                    <a:p>
                      <a:pPr marL="647700" lvl="1" indent="-323850" algn="ctr">
                        <a:lnSpc>
                          <a:spcPts val="42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Introduction to basic financial literacy tools</a:t>
                      </a:r>
                      <a:endParaRPr lang="en-US" sz="1100"/>
                    </a:p>
                    <a:p>
                      <a:pPr marL="647700" lvl="1" indent="-323850" algn="ctr">
                        <a:lnSpc>
                          <a:spcPts val="4200"/>
                        </a:lnSpc>
                        <a:buFont typeface="Arial"/>
                        <a:buChar char="•"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Gamified learning apps (e.g., virtual marketplaces)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2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028700" y="1019175"/>
            <a:ext cx="9261855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Technology and Digital Entrepreneurship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2687" y="9436061"/>
            <a:ext cx="9793879" cy="850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Source: (European Commission/EACEA/Eurydice, 2016; Browning et al., 2025)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>
            <a:off x="1028700" y="2345714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-5400000">
            <a:off x="3068065" y="5138738"/>
            <a:ext cx="75907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490007" y="1936161"/>
            <a:ext cx="6207931" cy="1800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89"/>
              </a:lnSpc>
              <a:spcBef>
                <a:spcPct val="0"/>
              </a:spcBef>
            </a:pPr>
            <a:r>
              <a:rPr lang="en-US" sz="5908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Global Case Studies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05825" y="2336189"/>
            <a:ext cx="905347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Finland: Entrepreneurial mindset across curriculum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05825" y="3805510"/>
            <a:ext cx="744829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8205825" y="3573735"/>
            <a:ext cx="905347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Mexico: “My First Enterprise” success model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05825" y="4536035"/>
            <a:ext cx="905347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Morocco: Skills through community engagement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05825" y="5317085"/>
            <a:ext cx="905347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Australia: Inquiry-based innovation programs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210675"/>
            <a:ext cx="8588369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Source: (De Lourdes Cárcamo-Solís et al., 2017; Browning et al., 2025)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 rot="2152296">
            <a:off x="10554543" y="-3785506"/>
            <a:ext cx="10173187" cy="10147754"/>
          </a:xfrm>
          <a:custGeom>
            <a:avLst/>
            <a:gdLst/>
            <a:ahLst/>
            <a:cxnLst/>
            <a:rect l="l" t="t" r="r" b="b"/>
            <a:pathLst>
              <a:path w="10173187" h="10147754">
                <a:moveTo>
                  <a:pt x="0" y="0"/>
                </a:moveTo>
                <a:lnTo>
                  <a:pt x="10173187" y="0"/>
                </a:lnTo>
                <a:lnTo>
                  <a:pt x="10173187" y="10147754"/>
                </a:lnTo>
                <a:lnTo>
                  <a:pt x="0" y="10147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565474"/>
              </p:ext>
            </p:extLst>
          </p:nvPr>
        </p:nvGraphicFramePr>
        <p:xfrm>
          <a:off x="2031936" y="3849166"/>
          <a:ext cx="8788464" cy="3771900"/>
        </p:xfrm>
        <a:graphic>
          <a:graphicData uri="http://schemas.openxmlformats.org/drawingml/2006/table">
            <a:tbl>
              <a:tblPr/>
              <a:tblGrid>
                <a:gridCol w="8788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4297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Cross-sector collaboration in education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2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 dirty="0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National policies to support early entrepreneurship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5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Integration with climate and sustainability education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2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 dirty="0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Building a generation of ethical changemakers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5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028697" y="1019175"/>
            <a:ext cx="12132994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  <a:spcBef>
                <a:spcPct val="0"/>
              </a:spcBef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Future Directions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>
            <a:off x="1028700" y="2345714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-5400000">
            <a:off x="3068065" y="5138738"/>
            <a:ext cx="75907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490007" y="1926636"/>
            <a:ext cx="5253699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Conclusions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05825" y="2336189"/>
            <a:ext cx="905347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Early entrepreneurship nurtures engaged, capable citizens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05825" y="3805510"/>
            <a:ext cx="905347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8205825" y="5688548"/>
            <a:ext cx="905347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8205825" y="3573735"/>
            <a:ext cx="905347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Teachers and schools must be empowered as innovators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05825" y="4811985"/>
            <a:ext cx="905347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 shift in mindset is required across education systems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05825" y="6050235"/>
            <a:ext cx="905347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Let’s rethink what children are capable of — and support them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 rot="4194878">
            <a:off x="-4423617" y="444078"/>
            <a:ext cx="14212134" cy="14034482"/>
          </a:xfrm>
          <a:custGeom>
            <a:avLst/>
            <a:gdLst/>
            <a:ahLst/>
            <a:cxnLst/>
            <a:rect l="l" t="t" r="r" b="b"/>
            <a:pathLst>
              <a:path w="14212134" h="14034482">
                <a:moveTo>
                  <a:pt x="0" y="0"/>
                </a:moveTo>
                <a:lnTo>
                  <a:pt x="14212133" y="0"/>
                </a:lnTo>
                <a:lnTo>
                  <a:pt x="14212133" y="14034482"/>
                </a:lnTo>
                <a:lnTo>
                  <a:pt x="0" y="14034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40958" y="1855394"/>
            <a:ext cx="5474488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60"/>
              </a:lnSpc>
              <a:spcBef>
                <a:spcPct val="0"/>
              </a:spcBef>
            </a:pPr>
            <a:r>
              <a:rPr lang="en-US" sz="78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References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551500" y="760400"/>
            <a:ext cx="9810658" cy="9138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 algn="l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Bacigalupo, M., Kampylis, P., &amp; Van Den Brande, G. (2016). </a:t>
            </a:r>
            <a:r>
              <a:rPr lang="en-US" sz="1700" i="1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ENTREComp: The Entrepreneurship Competence Framework. European Commission.</a:t>
            </a: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Retrieved May 21, 2025, from https://joint-research-centre.ec.europa.eu/entrecomp-entrepreneurship-competence-framework_en</a:t>
            </a:r>
          </a:p>
          <a:p>
            <a:pPr marL="367034" lvl="1" indent="-183517" algn="l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Browning, Robert, Arnove, F, R., Swink, Lee, R., Ipfling, Heinz-Jürgen, Nakosteen, K, M., Graham, F, H., Marrou, Henri-Irénée, Thomas, Murray, R., Shimahara, Nobuo, Moumouni, . . . Zoraida, J. (2025, May 1). </a:t>
            </a:r>
            <a:r>
              <a:rPr lang="en-US" sz="1700" i="1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Education | Definition, Development, History, Types, &amp; Facts. Encyclopedia Britannica.</a:t>
            </a: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Retrieved May 2, 2025, from https://www.britannica.com/topic/education/Europe-in-the-Middle-Ages</a:t>
            </a:r>
          </a:p>
          <a:p>
            <a:pPr marL="367034" lvl="1" indent="-183517" algn="l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Daniel, N., &amp; Makdisi, G. (1984). The rise of colleges. institutions of learning in Islam and the West. </a:t>
            </a:r>
            <a:r>
              <a:rPr lang="en-US" sz="1700" i="1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Journal of the American Oriental Society, 104</a:t>
            </a: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(3), 586. https://doi.org/10.2307/601679</a:t>
            </a:r>
          </a:p>
          <a:p>
            <a:pPr marL="367034" lvl="1" indent="-183517" algn="l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 Lourdes Cárcamo-Solís, M., Del Pilar Arroyo-López, M., Del Carmen Alvarez-Castañón, L., &amp; García-López, E. (2017). Developing entrepreneurship in primary schools. The Mexican experience of “My first enterprise: Entrepreneurship by playing.” </a:t>
            </a:r>
            <a:r>
              <a:rPr lang="en-US" sz="1700" i="1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Teaching and Teacher Education, 64</a:t>
            </a: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291–304. https://doi.org/10.1016/j.tate.2017.02.013</a:t>
            </a:r>
          </a:p>
          <a:p>
            <a:pPr marL="367034" lvl="1" indent="-183517" algn="l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Enhancing green career guidance systems for sustainable futures. (2024). In </a:t>
            </a:r>
            <a:r>
              <a:rPr lang="en-US" sz="1700" i="1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OECD Education Working Papers</a:t>
            </a: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https://doi.org/10.1787/e6ad2d9c-en</a:t>
            </a:r>
          </a:p>
          <a:p>
            <a:pPr marL="367034" lvl="1" indent="-183517" algn="l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European Commission/EACEA/Eurydice. (2016).</a:t>
            </a:r>
            <a:r>
              <a:rPr lang="en-US" sz="1700" i="1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 Entrepreneurship Education at school in Europe. Eurydice Report.</a:t>
            </a: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Luxembourg: Publications Office of the European Union. https://doi.org/10.2797/301610</a:t>
            </a:r>
          </a:p>
          <a:p>
            <a:pPr marL="367034" lvl="1" indent="-183517" algn="l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Gibb, A. (2002). Creating conducive environments for learning and entrepreneurship.</a:t>
            </a:r>
            <a:r>
              <a:rPr lang="en-US" sz="1700" i="1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 Industry and Higher Education, 16</a:t>
            </a: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(3), 135–148. https://doi.org/10.5367/000000002101296234</a:t>
            </a:r>
          </a:p>
          <a:p>
            <a:pPr marL="367034" lvl="1" indent="-183517" algn="l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Hassi, A. (2016). Effectiveness of early entrepreneurship education at the primary school level: Evidence from a field research in Morocco. </a:t>
            </a:r>
            <a:r>
              <a:rPr lang="en-US" sz="1700" i="1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Citizenship Social and Economics Education, 15</a:t>
            </a: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(2), 83–103. https://doi.org/10.1177/2047173416650448</a:t>
            </a:r>
          </a:p>
          <a:p>
            <a:pPr marL="367034" lvl="1" indent="-183517" algn="l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Miço, H., &amp; Cungu, J. (2023). Entrepreneurship Education, a Challenging Learning Process towards Entrepreneurial Competence in Education. </a:t>
            </a:r>
            <a:r>
              <a:rPr lang="en-US" sz="1700" i="1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Administrative Sciences, 13</a:t>
            </a: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(1), 22. https://doi.org/10.3390/admsci13010022</a:t>
            </a:r>
          </a:p>
          <a:p>
            <a:pPr marL="367034" lvl="1" indent="-183517" algn="l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Percy, C., &amp; Hooley, T. (2023). Lessons for career guidance from return-on-investment analyses in complex education-related fields. </a:t>
            </a:r>
            <a:r>
              <a:rPr lang="en-US" sz="1700" i="1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British Journal of Guidance and Counselling, 52</a:t>
            </a:r>
            <a:r>
              <a:rPr lang="en-US" sz="1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(3), 503–521. https://doi.org/10.1080/03069885.2023.2186372</a:t>
            </a:r>
          </a:p>
          <a:p>
            <a:pPr marL="367034" lvl="1" indent="-183517" algn="l">
              <a:lnSpc>
                <a:spcPts val="2380"/>
              </a:lnSpc>
              <a:buFont typeface="Arial"/>
              <a:buChar char="•"/>
            </a:pPr>
            <a:endParaRPr lang="en-US" sz="17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" name="AutoShape 5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6832362" y="1845869"/>
            <a:ext cx="0" cy="734068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two women sitting at a table looking at a piece of paper"/>
          <p:cNvSpPr/>
          <p:nvPr/>
        </p:nvSpPr>
        <p:spPr>
          <a:xfrm>
            <a:off x="0" y="0"/>
            <a:ext cx="6384591" cy="10287000"/>
          </a:xfrm>
          <a:custGeom>
            <a:avLst/>
            <a:gdLst/>
            <a:ahLst/>
            <a:cxnLst/>
            <a:rect l="l" t="t" r="r" b="b"/>
            <a:pathLst>
              <a:path w="6384591" h="10287000">
                <a:moveTo>
                  <a:pt x="0" y="0"/>
                </a:moveTo>
                <a:lnTo>
                  <a:pt x="6384591" y="0"/>
                </a:lnTo>
                <a:lnTo>
                  <a:pt x="638459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07" r="-37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42111" y="2676235"/>
            <a:ext cx="8588369" cy="5212053"/>
            <a:chOff x="0" y="0"/>
            <a:chExt cx="11451159" cy="6949404"/>
          </a:xfrm>
        </p:grpSpPr>
        <p:sp>
          <p:nvSpPr>
            <p:cNvPr id="4" name="TextBox 4"/>
            <p:cNvSpPr txBox="1"/>
            <p:nvPr/>
          </p:nvSpPr>
          <p:spPr>
            <a:xfrm>
              <a:off x="0" y="2717129"/>
              <a:ext cx="11451159" cy="4232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Encourages lifelong learning and adaptability</a:t>
              </a:r>
            </a:p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Prepares students for uncertain futures</a:t>
              </a:r>
            </a:p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Fosters early problem-solving and leadership skills</a:t>
              </a:r>
            </a:p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Aligns with global education goals (e.g., SDG 4)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1451159" cy="2041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000"/>
                </a:lnSpc>
                <a:spcBef>
                  <a:spcPct val="0"/>
                </a:spcBef>
              </a:pPr>
              <a:r>
                <a:rPr lang="en-US" sz="5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Why Entrepreneurship in Primary Education?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606721" y="8753475"/>
            <a:ext cx="858836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Source: (Bacigalupo et al., 2016; Percy &amp; Hooley, 2023)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 rot="8412404">
            <a:off x="5808682" y="6172200"/>
            <a:ext cx="8075295" cy="8229600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9841567" y="1473156"/>
            <a:ext cx="0" cy="734068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379865" y="1917613"/>
            <a:ext cx="7764135" cy="2540000"/>
            <a:chOff x="0" y="0"/>
            <a:chExt cx="10352180" cy="3386667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0352180" cy="2041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00"/>
                </a:lnSpc>
                <a:spcBef>
                  <a:spcPct val="0"/>
                </a:spcBef>
              </a:pPr>
              <a:r>
                <a:rPr lang="en-US" sz="5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Historical Evolution of Entrepreneurial Learning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710392"/>
              <a:ext cx="10352180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782608" y="3187613"/>
            <a:ext cx="6476692" cy="4578613"/>
            <a:chOff x="0" y="0"/>
            <a:chExt cx="8635589" cy="6104817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8635589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 step by step process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68259"/>
              <a:ext cx="8635589" cy="4636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 algn="l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From industrial-age education to innovation-driven paradigms</a:t>
              </a:r>
            </a:p>
            <a:p>
              <a:pPr marL="539749" lvl="1" indent="-269875" algn="l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21st-century competencies redefine educational priorities</a:t>
              </a:r>
            </a:p>
            <a:p>
              <a:pPr marL="539749" lvl="1" indent="-269875" algn="l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Influence of global education policies (e.g., OECD, EU)</a:t>
              </a:r>
            </a:p>
            <a:p>
              <a:pPr marL="539749" lvl="1" indent="-269875" algn="l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Entrepreneurship no longer reserved for higher education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9210675"/>
            <a:ext cx="858836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Source: (Miço &amp; Cungu, 2023; Browning et al., 2025)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two people studying at a table in front of a window"/>
          <p:cNvSpPr/>
          <p:nvPr/>
        </p:nvSpPr>
        <p:spPr>
          <a:xfrm>
            <a:off x="0" y="0"/>
            <a:ext cx="18288000" cy="3099003"/>
          </a:xfrm>
          <a:custGeom>
            <a:avLst/>
            <a:gdLst/>
            <a:ahLst/>
            <a:cxnLst/>
            <a:rect l="l" t="t" r="r" b="b"/>
            <a:pathLst>
              <a:path w="18288000" h="3099003">
                <a:moveTo>
                  <a:pt x="0" y="0"/>
                </a:moveTo>
                <a:lnTo>
                  <a:pt x="18288000" y="0"/>
                </a:lnTo>
                <a:lnTo>
                  <a:pt x="18288000" y="3099003"/>
                </a:lnTo>
                <a:lnTo>
                  <a:pt x="0" y="3099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51935" b="-33380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76899" y="4447983"/>
            <a:ext cx="6760024" cy="2429902"/>
            <a:chOff x="0" y="0"/>
            <a:chExt cx="9013365" cy="3239869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9013365" cy="2133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59"/>
                </a:lnSpc>
                <a:spcBef>
                  <a:spcPct val="0"/>
                </a:spcBef>
              </a:pPr>
              <a:r>
                <a:rPr lang="en-US" sz="5299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Core Competencies Developed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649107"/>
              <a:ext cx="4315102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750709" y="5143500"/>
            <a:ext cx="6476692" cy="4151893"/>
            <a:chOff x="0" y="0"/>
            <a:chExt cx="8635589" cy="5535857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8635589" cy="1524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559"/>
                </a:lnSpc>
                <a:spcBef>
                  <a:spcPct val="0"/>
                </a:spcBef>
              </a:pPr>
              <a:r>
                <a:rPr lang="en-US" sz="3799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Enhancing students’ skills in modern curricula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271534"/>
              <a:ext cx="8635589" cy="3264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8" lvl="1" indent="-302259" algn="l">
                <a:lnSpc>
                  <a:spcPts val="391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Creativity and innovation</a:t>
              </a:r>
            </a:p>
            <a:p>
              <a:pPr marL="604518" lvl="1" indent="-302259" algn="l">
                <a:lnSpc>
                  <a:spcPts val="391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Risk assessment and decision-making</a:t>
              </a:r>
            </a:p>
            <a:p>
              <a:pPr marL="604518" lvl="1" indent="-302259" algn="l">
                <a:lnSpc>
                  <a:spcPts val="391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Initiative and leadership</a:t>
              </a:r>
            </a:p>
            <a:p>
              <a:pPr marL="604518" lvl="1" indent="-302259" algn="l">
                <a:lnSpc>
                  <a:spcPts val="391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Collaboration and communication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9210675"/>
            <a:ext cx="8588369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Source: (De Lourdes Cárcamo-Solís et al., 2017; Browning et al., 2025)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697" y="3217788"/>
            <a:ext cx="5050491" cy="3950620"/>
            <a:chOff x="0" y="0"/>
            <a:chExt cx="1145014" cy="895659"/>
          </a:xfrm>
        </p:grpSpPr>
        <p:sp>
          <p:nvSpPr>
            <p:cNvPr id="3" name="Freeform 3" descr="an orange octagon"/>
            <p:cNvSpPr/>
            <p:nvPr/>
          </p:nvSpPr>
          <p:spPr>
            <a:xfrm>
              <a:off x="0" y="0"/>
              <a:ext cx="1145014" cy="895659"/>
            </a:xfrm>
            <a:custGeom>
              <a:avLst/>
              <a:gdLst/>
              <a:ahLst/>
              <a:cxnLst/>
              <a:rect l="l" t="t" r="r" b="b"/>
              <a:pathLst>
                <a:path w="1145014" h="895659">
                  <a:moveTo>
                    <a:pt x="98499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735639"/>
                  </a:lnTo>
                  <a:lnTo>
                    <a:pt x="160020" y="895659"/>
                  </a:lnTo>
                  <a:lnTo>
                    <a:pt x="984994" y="895659"/>
                  </a:lnTo>
                  <a:lnTo>
                    <a:pt x="1145014" y="735639"/>
                  </a:lnTo>
                  <a:lnTo>
                    <a:pt x="1145014" y="160020"/>
                  </a:lnTo>
                  <a:lnTo>
                    <a:pt x="984994" y="0"/>
                  </a:lnTo>
                  <a:close/>
                </a:path>
              </a:pathLst>
            </a:custGeom>
            <a:solidFill>
              <a:srgbClr val="F6956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34925"/>
              <a:ext cx="1018014" cy="797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00"/>
                </a:lnSpc>
              </a:pPr>
              <a:r>
                <a:rPr lang="en-US" sz="2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Play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82390" y="3217788"/>
            <a:ext cx="5030833" cy="3950620"/>
            <a:chOff x="0" y="0"/>
            <a:chExt cx="1140557" cy="895659"/>
          </a:xfrm>
        </p:grpSpPr>
        <p:sp>
          <p:nvSpPr>
            <p:cNvPr id="6" name="Freeform 6" descr="a lilac octagon"/>
            <p:cNvSpPr/>
            <p:nvPr/>
          </p:nvSpPr>
          <p:spPr>
            <a:xfrm>
              <a:off x="0" y="0"/>
              <a:ext cx="1140557" cy="895659"/>
            </a:xfrm>
            <a:custGeom>
              <a:avLst/>
              <a:gdLst/>
              <a:ahLst/>
              <a:cxnLst/>
              <a:rect l="l" t="t" r="r" b="b"/>
              <a:pathLst>
                <a:path w="1140557" h="895659">
                  <a:moveTo>
                    <a:pt x="980537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735639"/>
                  </a:lnTo>
                  <a:lnTo>
                    <a:pt x="160020" y="895659"/>
                  </a:lnTo>
                  <a:lnTo>
                    <a:pt x="980537" y="895659"/>
                  </a:lnTo>
                  <a:lnTo>
                    <a:pt x="1140557" y="735639"/>
                  </a:lnTo>
                  <a:lnTo>
                    <a:pt x="1140557" y="160020"/>
                  </a:lnTo>
                  <a:lnTo>
                    <a:pt x="980537" y="0"/>
                  </a:lnTo>
                  <a:close/>
                </a:path>
              </a:pathLst>
            </a:custGeom>
            <a:solidFill>
              <a:srgbClr val="E0D2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63500" y="34925"/>
              <a:ext cx="1013557" cy="797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2600"/>
                </a:lnSpc>
              </a:pPr>
              <a:r>
                <a:rPr lang="en-US" sz="2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Imagination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532692" y="3213025"/>
            <a:ext cx="3696195" cy="3960145"/>
            <a:chOff x="0" y="0"/>
            <a:chExt cx="812800" cy="870843"/>
          </a:xfrm>
        </p:grpSpPr>
        <p:sp>
          <p:nvSpPr>
            <p:cNvPr id="9" name="Freeform 9" descr="a white octagon"/>
            <p:cNvSpPr/>
            <p:nvPr/>
          </p:nvSpPr>
          <p:spPr>
            <a:xfrm>
              <a:off x="0" y="0"/>
              <a:ext cx="812800" cy="870843"/>
            </a:xfrm>
            <a:custGeom>
              <a:avLst/>
              <a:gdLst/>
              <a:ahLst/>
              <a:cxnLst/>
              <a:rect l="l" t="t" r="r" b="b"/>
              <a:pathLst>
                <a:path w="812800" h="870843">
                  <a:moveTo>
                    <a:pt x="574675" y="0"/>
                  </a:moveTo>
                  <a:lnTo>
                    <a:pt x="812800" y="238125"/>
                  </a:lnTo>
                  <a:lnTo>
                    <a:pt x="812800" y="632718"/>
                  </a:lnTo>
                  <a:lnTo>
                    <a:pt x="574675" y="870843"/>
                  </a:lnTo>
                  <a:lnTo>
                    <a:pt x="238125" y="870843"/>
                  </a:lnTo>
                  <a:lnTo>
                    <a:pt x="0" y="632718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solidFill>
              <a:srgbClr val="FEFB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63500" y="34925"/>
              <a:ext cx="685800" cy="77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31801" lvl="1" indent="-215900" algn="ctr">
                <a:lnSpc>
                  <a:spcPts val="26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exploration</a:t>
              </a:r>
            </a:p>
            <a:p>
              <a:pPr marL="431801" lvl="1" indent="-215900" algn="ctr">
                <a:lnSpc>
                  <a:spcPts val="26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economic activities</a:t>
              </a:r>
            </a:p>
            <a:p>
              <a:pPr marL="431801" lvl="1" indent="-215900" algn="ctr">
                <a:lnSpc>
                  <a:spcPts val="26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intelligence</a:t>
              </a:r>
            </a:p>
            <a:p>
              <a:pPr marL="431801" lvl="1" indent="-215900" algn="ctr">
                <a:lnSpc>
                  <a:spcPts val="26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empathy</a:t>
              </a:r>
            </a:p>
            <a:p>
              <a:pPr marL="431801" lvl="1" indent="-215900" algn="ctr">
                <a:lnSpc>
                  <a:spcPts val="26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experimentation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019175"/>
            <a:ext cx="8115299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Role of Play and Imagination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74929" y="2648795"/>
            <a:ext cx="5677804" cy="532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Play-based entrepreneurship encourages exploration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Dramatic play and role-play simulate economic activities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Encourages emotional intelligence and empathy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Safe space for experimentation and failure</a:t>
            </a:r>
          </a:p>
        </p:txBody>
      </p:sp>
      <p:sp>
        <p:nvSpPr>
          <p:cNvPr id="13" name="AutoShape 1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08">
            <a:off x="1028698" y="8482094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1028700" y="9210675"/>
            <a:ext cx="9723412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Source: (De Lourdes Cárcamo-Solís et al., 2017; “Enhancing Green Career Guidance Systems for Sustainable Futures,” 2024)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>
            <a:off x="1028700" y="2345714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-5400000">
            <a:off x="3068065" y="5138738"/>
            <a:ext cx="75907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490007" y="1926636"/>
            <a:ext cx="5253699" cy="305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Entrepreneurial Education vs. Traditional Economics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05825" y="2336189"/>
            <a:ext cx="905347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Not limited to profit or business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205825" y="3078172"/>
            <a:ext cx="9053475" cy="1149613"/>
            <a:chOff x="0" y="0"/>
            <a:chExt cx="12071300" cy="1532817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120713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Focuses on value creation in any context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85659"/>
              <a:ext cx="1207130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205825" y="3761060"/>
            <a:ext cx="905347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Promotes ethical thinking and sustainability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205825" y="4504010"/>
            <a:ext cx="9053475" cy="1606813"/>
            <a:chOff x="0" y="0"/>
            <a:chExt cx="12071300" cy="214241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25"/>
              <a:ext cx="12071300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Nurtures civic engagement and social responsibility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595259"/>
              <a:ext cx="1207130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9210675"/>
            <a:ext cx="972341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Source: (Gibb, 2002; European Commission/EACEA/Eurydice, 2016)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 rot="-3934330">
            <a:off x="8735911" y="-5500518"/>
            <a:ext cx="12220904" cy="12190352"/>
          </a:xfrm>
          <a:custGeom>
            <a:avLst/>
            <a:gdLst/>
            <a:ahLst/>
            <a:cxnLst/>
            <a:rect l="l" t="t" r="r" b="b"/>
            <a:pathLst>
              <a:path w="12220904" h="12190352">
                <a:moveTo>
                  <a:pt x="0" y="0"/>
                </a:moveTo>
                <a:lnTo>
                  <a:pt x="12220904" y="0"/>
                </a:lnTo>
                <a:lnTo>
                  <a:pt x="12220904" y="12190352"/>
                </a:lnTo>
                <a:lnTo>
                  <a:pt x="0" y="121903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 descr="a group of people sitting around a table with papers and books"/>
          <p:cNvSpPr/>
          <p:nvPr/>
        </p:nvSpPr>
        <p:spPr>
          <a:xfrm>
            <a:off x="1028700" y="3228529"/>
            <a:ext cx="4092670" cy="2900387"/>
          </a:xfrm>
          <a:custGeom>
            <a:avLst/>
            <a:gdLst/>
            <a:ahLst/>
            <a:cxnLst/>
            <a:rect l="l" t="t" r="r" b="b"/>
            <a:pathLst>
              <a:path w="4092670" h="2900387">
                <a:moveTo>
                  <a:pt x="0" y="0"/>
                </a:moveTo>
                <a:lnTo>
                  <a:pt x="4092670" y="0"/>
                </a:lnTo>
                <a:lnTo>
                  <a:pt x="4092670" y="2900388"/>
                </a:lnTo>
                <a:lnTo>
                  <a:pt x="0" y="2900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87" r="-1514"/>
            </a:stretch>
          </a:blipFill>
        </p:spPr>
      </p:sp>
      <p:sp>
        <p:nvSpPr>
          <p:cNvPr id="4" name="Freeform 4" descr="a group of people sitting around a table with books in front of them."/>
          <p:cNvSpPr/>
          <p:nvPr/>
        </p:nvSpPr>
        <p:spPr>
          <a:xfrm>
            <a:off x="7097665" y="3228529"/>
            <a:ext cx="4092670" cy="2900387"/>
          </a:xfrm>
          <a:custGeom>
            <a:avLst/>
            <a:gdLst/>
            <a:ahLst/>
            <a:cxnLst/>
            <a:rect l="l" t="t" r="r" b="b"/>
            <a:pathLst>
              <a:path w="4092670" h="2900387">
                <a:moveTo>
                  <a:pt x="0" y="0"/>
                </a:moveTo>
                <a:lnTo>
                  <a:pt x="4092670" y="0"/>
                </a:lnTo>
                <a:lnTo>
                  <a:pt x="4092670" y="2900388"/>
                </a:lnTo>
                <a:lnTo>
                  <a:pt x="0" y="2900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84" r="-3184"/>
            </a:stretch>
          </a:blipFill>
        </p:spPr>
      </p:sp>
      <p:sp>
        <p:nvSpPr>
          <p:cNvPr id="5" name="Freeform 5" descr="a group of people sitting around a table with books, papers, and pens"/>
          <p:cNvSpPr/>
          <p:nvPr/>
        </p:nvSpPr>
        <p:spPr>
          <a:xfrm>
            <a:off x="13166630" y="3228529"/>
            <a:ext cx="4092670" cy="2900387"/>
          </a:xfrm>
          <a:custGeom>
            <a:avLst/>
            <a:gdLst/>
            <a:ahLst/>
            <a:cxnLst/>
            <a:rect l="l" t="t" r="r" b="b"/>
            <a:pathLst>
              <a:path w="4092670" h="2900387">
                <a:moveTo>
                  <a:pt x="0" y="0"/>
                </a:moveTo>
                <a:lnTo>
                  <a:pt x="4092670" y="0"/>
                </a:lnTo>
                <a:lnTo>
                  <a:pt x="4092670" y="2900388"/>
                </a:lnTo>
                <a:lnTo>
                  <a:pt x="0" y="290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84" r="-318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019175"/>
            <a:ext cx="10563761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Integration with STEM and the Arts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873304"/>
            <a:ext cx="409267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Encouraging innovation through hands-on STEM projects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97665" y="6873304"/>
            <a:ext cx="4092670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Design thinking and maker education as STEAM promotes holistic, creative thinking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66630" y="6873304"/>
            <a:ext cx="409267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Storytelling, performance, and visual arts for pitching ideas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9664" y="9210675"/>
            <a:ext cx="9723412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Source: (Gibb, 2002; Hassi, 2016; European Commission/EACEA/Eurydice, 2016)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 rot="6048134" flipH="1">
            <a:off x="2014210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08">
            <a:off x="1028698" y="3639800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699" y="1208088"/>
            <a:ext cx="7976732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Assessment and Evaluation Methods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250998" y="4765778"/>
            <a:ext cx="3786004" cy="3049311"/>
            <a:chOff x="0" y="0"/>
            <a:chExt cx="5048005" cy="4065748"/>
          </a:xfrm>
        </p:grpSpPr>
        <p:sp>
          <p:nvSpPr>
            <p:cNvPr id="6" name="TextBox 6"/>
            <p:cNvSpPr txBox="1"/>
            <p:nvPr/>
          </p:nvSpPr>
          <p:spPr>
            <a:xfrm>
              <a:off x="0" y="1922623"/>
              <a:ext cx="5048005" cy="2143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Peer feedback and reflective journals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189356" cy="1185031"/>
            </a:xfrm>
            <a:custGeom>
              <a:avLst/>
              <a:gdLst/>
              <a:ahLst/>
              <a:cxnLst/>
              <a:rect l="l" t="t" r="r" b="b"/>
              <a:pathLst>
                <a:path w="1189356" h="1185031">
                  <a:moveTo>
                    <a:pt x="0" y="0"/>
                  </a:moveTo>
                  <a:lnTo>
                    <a:pt x="1189356" y="0"/>
                  </a:lnTo>
                  <a:lnTo>
                    <a:pt x="1189356" y="1185031"/>
                  </a:lnTo>
                  <a:lnTo>
                    <a:pt x="0" y="1185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473297" y="4822949"/>
            <a:ext cx="3786004" cy="3525541"/>
            <a:chOff x="0" y="0"/>
            <a:chExt cx="5048005" cy="4700721"/>
          </a:xfrm>
        </p:grpSpPr>
        <p:sp>
          <p:nvSpPr>
            <p:cNvPr id="9" name="TextBox 9"/>
            <p:cNvSpPr txBox="1"/>
            <p:nvPr/>
          </p:nvSpPr>
          <p:spPr>
            <a:xfrm>
              <a:off x="0" y="1846396"/>
              <a:ext cx="5048005" cy="2854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Formative evaluation through projects and prototypes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395374" cy="1032577"/>
            </a:xfrm>
            <a:custGeom>
              <a:avLst/>
              <a:gdLst/>
              <a:ahLst/>
              <a:cxnLst/>
              <a:rect l="l" t="t" r="r" b="b"/>
              <a:pathLst>
                <a:path w="1395374" h="1032577">
                  <a:moveTo>
                    <a:pt x="0" y="0"/>
                  </a:moveTo>
                  <a:lnTo>
                    <a:pt x="1395374" y="0"/>
                  </a:lnTo>
                  <a:lnTo>
                    <a:pt x="1395374" y="1032577"/>
                  </a:lnTo>
                  <a:lnTo>
                    <a:pt x="0" y="1032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028699" y="4699912"/>
            <a:ext cx="3786004" cy="3115177"/>
            <a:chOff x="0" y="0"/>
            <a:chExt cx="5048005" cy="415357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2010445"/>
              <a:ext cx="5048005" cy="2143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Use of portfolios and self-assessment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" y="0"/>
              <a:ext cx="1083592" cy="1360675"/>
            </a:xfrm>
            <a:custGeom>
              <a:avLst/>
              <a:gdLst/>
              <a:ahLst/>
              <a:cxnLst/>
              <a:rect l="l" t="t" r="r" b="b"/>
              <a:pathLst>
                <a:path w="1083592" h="1360675">
                  <a:moveTo>
                    <a:pt x="0" y="0"/>
                  </a:moveTo>
                  <a:lnTo>
                    <a:pt x="1083592" y="0"/>
                  </a:lnTo>
                  <a:lnTo>
                    <a:pt x="1083592" y="1360675"/>
                  </a:lnTo>
                  <a:lnTo>
                    <a:pt x="0" y="1360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59664" y="9210675"/>
            <a:ext cx="9723412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Source: (Percy &amp; Hooley, 2023; De Lourdes Cárcamo-Solís et al., 2017)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 rot="2152296">
            <a:off x="10554543" y="-3785506"/>
            <a:ext cx="10173187" cy="10147754"/>
          </a:xfrm>
          <a:custGeom>
            <a:avLst/>
            <a:gdLst/>
            <a:ahLst/>
            <a:cxnLst/>
            <a:rect l="l" t="t" r="r" b="b"/>
            <a:pathLst>
              <a:path w="10173187" h="10147754">
                <a:moveTo>
                  <a:pt x="0" y="0"/>
                </a:moveTo>
                <a:lnTo>
                  <a:pt x="10173187" y="0"/>
                </a:lnTo>
                <a:lnTo>
                  <a:pt x="10173187" y="10147754"/>
                </a:lnTo>
                <a:lnTo>
                  <a:pt x="0" y="10147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851606"/>
              </p:ext>
            </p:extLst>
          </p:nvPr>
        </p:nvGraphicFramePr>
        <p:xfrm>
          <a:off x="2031936" y="3849166"/>
          <a:ext cx="8636064" cy="3771900"/>
        </p:xfrm>
        <a:graphic>
          <a:graphicData uri="http://schemas.openxmlformats.org/drawingml/2006/table">
            <a:tbl>
              <a:tblPr/>
              <a:tblGrid>
                <a:gridCol w="86360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4297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From instructor to coach/mentor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2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 dirty="0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Professional development in entrepreneurial pedagogy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5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Empowering teachers to take creative risks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2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 dirty="0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Need for continuous support and training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5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028697" y="1019175"/>
            <a:ext cx="12132994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  <a:spcBef>
                <a:spcPct val="0"/>
              </a:spcBef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Teacher as Facilitator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9664" y="9210675"/>
            <a:ext cx="9723412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Source: (Daniel &amp; Makdisi, 1984; “Enhancing Green Career Guidance Systems for Sustainable Futures,” 2024)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1070</Words>
  <Application>Microsoft Office PowerPoint</Application>
  <PresentationFormat>Προσαρμογή</PresentationFormat>
  <Paragraphs>106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3" baseType="lpstr">
      <vt:lpstr>DM Sans</vt:lpstr>
      <vt:lpstr>DM Sans Bold</vt:lpstr>
      <vt:lpstr>Arial</vt:lpstr>
      <vt:lpstr>Calibri</vt:lpstr>
      <vt:lpstr>DM Sans Italics</vt:lpstr>
      <vt:lpstr>DM Sans Bold Italics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Overview</dc:title>
  <cp:lastModifiedBy>Νίκη Παντελίδου</cp:lastModifiedBy>
  <cp:revision>3</cp:revision>
  <dcterms:created xsi:type="dcterms:W3CDTF">2006-08-16T00:00:00Z</dcterms:created>
  <dcterms:modified xsi:type="dcterms:W3CDTF">2026-06-23T10:05:11Z</dcterms:modified>
  <dc:identifier>DAGoFhNp58g</dc:identifier>
</cp:coreProperties>
</file>