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5" r:id="rId10"/>
    <p:sldId id="266" r:id="rId11"/>
    <p:sldId id="268" r:id="rId12"/>
    <p:sldId id="269" r:id="rId13"/>
    <p:sldId id="270" r:id="rId14"/>
    <p:sldId id="271" r:id="rId15"/>
    <p:sldId id="272"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08" autoAdjust="0"/>
  </p:normalViewPr>
  <p:slideViewPr>
    <p:cSldViewPr>
      <p:cViewPr varScale="1">
        <p:scale>
          <a:sx n="82" d="100"/>
          <a:sy n="82" d="100"/>
        </p:scale>
        <p:origin x="-1498" y="-9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0666527-AFEC-4101-937A-D07CDDE9B5CA}" type="datetimeFigureOut">
              <a:rPr lang="el-GR" smtClean="0"/>
              <a:pPr/>
              <a:t>27/6/2026</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9283D0D-C0E6-4BA6-94DE-3321F951550E}"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0666527-AFEC-4101-937A-D07CDDE9B5CA}" type="datetimeFigureOut">
              <a:rPr lang="el-GR" smtClean="0"/>
              <a:pPr/>
              <a:t>27/6/2026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F9283D0D-C0E6-4BA6-94DE-3321F951550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extLst/>
          </a:lstStyle>
          <a:p>
            <a:fld id="{10666527-AFEC-4101-937A-D07CDDE9B5CA}" type="datetimeFigureOut">
              <a:rPr lang="el-GR" smtClean="0"/>
              <a:pPr/>
              <a:t>27/6/2026</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extLst/>
          </a:lstStyle>
          <a:p>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9283D0D-C0E6-4BA6-94DE-3321F951550E}"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0666527-AFEC-4101-937A-D07CDDE9B5CA}" type="datetimeFigureOut">
              <a:rPr lang="el-GR" smtClean="0"/>
              <a:pPr/>
              <a:t>27/6/2026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F9283D0D-C0E6-4BA6-94DE-3321F951550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0666527-AFEC-4101-937A-D07CDDE9B5CA}" type="datetimeFigureOut">
              <a:rPr lang="el-GR" smtClean="0"/>
              <a:pPr/>
              <a:t>27/6/2026</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extLst/>
          </a:lstStyle>
          <a:p>
            <a:fld id="{F9283D0D-C0E6-4BA6-94DE-3321F951550E}"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10666527-AFEC-4101-937A-D07CDDE9B5CA}" type="datetimeFigureOut">
              <a:rPr lang="el-GR" smtClean="0"/>
              <a:pPr/>
              <a:t>27/6/2026</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F9283D0D-C0E6-4BA6-94DE-3321F951550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10666527-AFEC-4101-937A-D07CDDE9B5CA}" type="datetimeFigureOut">
              <a:rPr lang="el-GR" smtClean="0"/>
              <a:pPr/>
              <a:t>27/6/2026</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F9283D0D-C0E6-4BA6-94DE-3321F951550E}"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10666527-AFEC-4101-937A-D07CDDE9B5CA}" type="datetimeFigureOut">
              <a:rPr lang="el-GR" smtClean="0"/>
              <a:pPr/>
              <a:t>27/6/2026</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F9283D0D-C0E6-4BA6-94DE-3321F951550E}"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10666527-AFEC-4101-937A-D07CDDE9B5CA}" type="datetimeFigureOut">
              <a:rPr lang="el-GR" smtClean="0"/>
              <a:pPr/>
              <a:t>27/6/2026</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a:p>
        </p:txBody>
      </p:sp>
      <p:sp>
        <p:nvSpPr>
          <p:cNvPr id="4" name="3 - Θέση αριθμού διαφάνειας"/>
          <p:cNvSpPr>
            <a:spLocks noGrp="1"/>
          </p:cNvSpPr>
          <p:nvPr>
            <p:ph type="sldNum" sz="quarter" idx="12"/>
          </p:nvPr>
        </p:nvSpPr>
        <p:spPr/>
        <p:txBody>
          <a:bodyPr/>
          <a:lstStyle>
            <a:extLst/>
          </a:lstStyle>
          <a:p>
            <a:fld id="{F9283D0D-C0E6-4BA6-94DE-3321F951550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10666527-AFEC-4101-937A-D07CDDE9B5CA}" type="datetimeFigureOut">
              <a:rPr lang="el-GR" smtClean="0"/>
              <a:pPr/>
              <a:t>27/6/2026</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F9283D0D-C0E6-4BA6-94DE-3321F951550E}"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extLst/>
          </a:lstStyle>
          <a:p>
            <a:fld id="{10666527-AFEC-4101-937A-D07CDDE9B5CA}" type="datetimeFigureOut">
              <a:rPr lang="el-GR" smtClean="0"/>
              <a:pPr/>
              <a:t>27/6/2026</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F9283D0D-C0E6-4BA6-94DE-3321F951550E}" type="slidenum">
              <a:rPr lang="el-GR" smtClean="0"/>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0666527-AFEC-4101-937A-D07CDDE9B5CA}" type="datetimeFigureOut">
              <a:rPr lang="el-GR" smtClean="0"/>
              <a:pPr/>
              <a:t>27/6/2026</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9283D0D-C0E6-4BA6-94DE-3321F951550E}"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doi.org/10.1080/20020317.2020.1729587"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doi.org/10.3390/educsci1505053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563888" y="2852936"/>
            <a:ext cx="5105400" cy="2868168"/>
          </a:xfrm>
        </p:spPr>
        <p:txBody>
          <a:bodyPr>
            <a:normAutofit fontScale="90000"/>
          </a:bodyPr>
          <a:lstStyle/>
          <a:p>
            <a:r>
              <a:rPr lang="en-US" dirty="0" smtClean="0"/>
              <a:t>The importance of responsible use of AI tools in </a:t>
            </a:r>
            <a:r>
              <a:rPr lang="en-US" dirty="0" smtClean="0"/>
              <a:t>education and </a:t>
            </a:r>
            <a:br>
              <a:rPr lang="en-US" dirty="0" smtClean="0"/>
            </a:br>
            <a:r>
              <a:rPr lang="en-US" dirty="0" smtClean="0"/>
              <a:t>The contribution of utilizing Artificial Intelligence tools in modern inclusive education</a:t>
            </a:r>
            <a:endParaRPr lang="el-GR" dirty="0"/>
          </a:p>
        </p:txBody>
      </p:sp>
      <p:sp>
        <p:nvSpPr>
          <p:cNvPr id="3" name="2 - Υπότιτλος"/>
          <p:cNvSpPr>
            <a:spLocks noGrp="1"/>
          </p:cNvSpPr>
          <p:nvPr>
            <p:ph type="subTitle" idx="1"/>
          </p:nvPr>
        </p:nvSpPr>
        <p:spPr/>
        <p:txBody>
          <a:bodyPr/>
          <a:lstStyle/>
          <a:p>
            <a:endParaRPr lang="en-ID" dirty="0" smtClean="0"/>
          </a:p>
          <a:p>
            <a:endParaRPr lang="el-GR" dirty="0"/>
          </a:p>
        </p:txBody>
      </p:sp>
      <p:sp>
        <p:nvSpPr>
          <p:cNvPr id="4" name="3 - Ορθογώνιο"/>
          <p:cNvSpPr/>
          <p:nvPr/>
        </p:nvSpPr>
        <p:spPr>
          <a:xfrm>
            <a:off x="2843808" y="6021288"/>
            <a:ext cx="4572000" cy="646331"/>
          </a:xfrm>
          <a:prstGeom prst="rect">
            <a:avLst/>
          </a:prstGeom>
        </p:spPr>
        <p:txBody>
          <a:bodyPr>
            <a:spAutoFit/>
          </a:bodyPr>
          <a:lstStyle/>
          <a:p>
            <a:r>
              <a:rPr lang="en-ID" dirty="0" smtClean="0">
                <a:solidFill>
                  <a:srgbClr val="FFC000"/>
                </a:solidFill>
              </a:rPr>
              <a:t>STAVROULA NANOU</a:t>
            </a:r>
          </a:p>
          <a:p>
            <a:r>
              <a:rPr lang="en-ID" dirty="0" smtClean="0">
                <a:solidFill>
                  <a:srgbClr val="FFC000"/>
                </a:solidFill>
              </a:rPr>
              <a:t>University of Alicante</a:t>
            </a:r>
            <a:endParaRPr lang="el-GR" dirty="0">
              <a:solidFill>
                <a:srgbClr val="FFC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95536" y="260648"/>
            <a:ext cx="7239000" cy="6408712"/>
          </a:xfrm>
        </p:spPr>
        <p:txBody>
          <a:bodyPr>
            <a:normAutofit fontScale="92500" lnSpcReduction="20000"/>
          </a:bodyPr>
          <a:lstStyle/>
          <a:p>
            <a:pPr>
              <a:buNone/>
            </a:pPr>
            <a:r>
              <a:rPr lang="en-US" dirty="0" smtClean="0"/>
              <a:t>   As </a:t>
            </a:r>
            <a:r>
              <a:rPr lang="en-US" dirty="0" err="1" smtClean="0"/>
              <a:t>Balzan</a:t>
            </a:r>
            <a:r>
              <a:rPr lang="en-US" dirty="0" smtClean="0"/>
              <a:t>, </a:t>
            </a:r>
            <a:r>
              <a:rPr lang="en-US" dirty="0" err="1" smtClean="0"/>
              <a:t>Camilleri</a:t>
            </a:r>
            <a:r>
              <a:rPr lang="en-US" dirty="0" smtClean="0"/>
              <a:t>, and Borg (2025) point out, inclusive pedagogy can be viewed as a dynamic process in which teaching and learning evolve together, as educators continuously adapt their practices based on the needs and capabilities of the </a:t>
            </a:r>
            <a:r>
              <a:rPr lang="en-US" dirty="0" smtClean="0"/>
              <a:t>students.</a:t>
            </a:r>
          </a:p>
          <a:p>
            <a:pPr>
              <a:buNone/>
            </a:pPr>
            <a:r>
              <a:rPr lang="en-US" dirty="0" smtClean="0"/>
              <a:t> </a:t>
            </a:r>
            <a:r>
              <a:rPr lang="en-US" dirty="0" smtClean="0"/>
              <a:t>  </a:t>
            </a:r>
          </a:p>
          <a:p>
            <a:pPr>
              <a:buNone/>
            </a:pPr>
            <a:r>
              <a:rPr lang="en-US" dirty="0" smtClean="0"/>
              <a:t> </a:t>
            </a:r>
            <a:r>
              <a:rPr lang="en-US" dirty="0" smtClean="0"/>
              <a:t>  For </a:t>
            </a:r>
            <a:r>
              <a:rPr lang="en-US" dirty="0" smtClean="0"/>
              <a:t>example, in a primary school in Malta, teachers implemented new teaching methods, utilizing educational software that allows students with dyslexia to interact with the text through audio and video, while offering enhanced guidance to students who need additional support in understanding the content. A.T. has the potential to enhance inclusive practice through technologies that allow for the personalization of teaching and the adaptation of any type of material, tool, or medium used to facilitate learning and teaching (Holmes, </a:t>
            </a:r>
            <a:r>
              <a:rPr lang="en-US" dirty="0" err="1" smtClean="0"/>
              <a:t>Bialik</a:t>
            </a:r>
            <a:r>
              <a:rPr lang="en-US" dirty="0" smtClean="0"/>
              <a:t>, &amp; </a:t>
            </a:r>
            <a:r>
              <a:rPr lang="en-US" dirty="0" err="1" smtClean="0"/>
              <a:t>Fadel</a:t>
            </a:r>
            <a:r>
              <a:rPr lang="en-US" dirty="0" smtClean="0"/>
              <a:t>, 2019</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39552" y="260648"/>
            <a:ext cx="7239000" cy="6336704"/>
          </a:xfrm>
        </p:spPr>
        <p:txBody>
          <a:bodyPr>
            <a:normAutofit fontScale="92500" lnSpcReduction="10000"/>
          </a:bodyPr>
          <a:lstStyle/>
          <a:p>
            <a:pPr>
              <a:buNone/>
            </a:pPr>
            <a:r>
              <a:rPr lang="en-US" dirty="0" smtClean="0"/>
              <a:t>   One </a:t>
            </a:r>
            <a:r>
              <a:rPr lang="en-US" dirty="0" smtClean="0"/>
              <a:t>such technology is an adaptive learning system with AI, which can detect that a student with learning disabilities is having difficulty understanding geometry concepts with visual material</a:t>
            </a:r>
            <a:r>
              <a:rPr lang="en-US" dirty="0" smtClean="0"/>
              <a:t>.</a:t>
            </a:r>
          </a:p>
          <a:p>
            <a:pPr>
              <a:buNone/>
            </a:pPr>
            <a:endParaRPr lang="en-US" dirty="0" smtClean="0"/>
          </a:p>
          <a:p>
            <a:pPr>
              <a:buNone/>
            </a:pPr>
            <a:r>
              <a:rPr lang="en-US" dirty="0" smtClean="0"/>
              <a:t> </a:t>
            </a:r>
            <a:r>
              <a:rPr lang="en-US" dirty="0" smtClean="0"/>
              <a:t>  Based </a:t>
            </a:r>
            <a:r>
              <a:rPr lang="en-US" dirty="0" smtClean="0"/>
              <a:t>on the data of his performance on the exercises, the system automatically adapts the learning environment, suggesting alternative activities based on sound and touch, such as 3D interactive models or narrative videos, while at the same time notifying the teacher of the specific difficulties, so that he can adjust his/her support. In this way, the system functions as a dynamic intervention mechanism that reduces barriers and enhances the student's active participation in the learning </a:t>
            </a:r>
            <a:r>
              <a:rPr lang="en-US" dirty="0" smtClean="0"/>
              <a:t>process.</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23528" y="260648"/>
            <a:ext cx="7239000" cy="6336704"/>
          </a:xfrm>
        </p:spPr>
        <p:txBody>
          <a:bodyPr>
            <a:normAutofit lnSpcReduction="10000"/>
          </a:bodyPr>
          <a:lstStyle/>
          <a:p>
            <a:pPr>
              <a:buNone/>
            </a:pPr>
            <a:r>
              <a:rPr lang="en-US" dirty="0" smtClean="0"/>
              <a:t>   AI </a:t>
            </a:r>
            <a:r>
              <a:rPr lang="en-US" dirty="0" smtClean="0"/>
              <a:t>technologies can reinforce existing social inequalities, reinforcing prejudices and discrimination embedded in the historical data used to train </a:t>
            </a:r>
            <a:r>
              <a:rPr lang="en-US" dirty="0" smtClean="0"/>
              <a:t>algorithms.</a:t>
            </a:r>
          </a:p>
          <a:p>
            <a:pPr>
              <a:buNone/>
            </a:pPr>
            <a:r>
              <a:rPr lang="en-US" dirty="0" smtClean="0"/>
              <a:t>   </a:t>
            </a:r>
          </a:p>
          <a:p>
            <a:pPr>
              <a:buNone/>
            </a:pPr>
            <a:r>
              <a:rPr lang="en-US" dirty="0" smtClean="0"/>
              <a:t> </a:t>
            </a:r>
            <a:r>
              <a:rPr lang="en-US" dirty="0" smtClean="0"/>
              <a:t>  Addressing </a:t>
            </a:r>
            <a:r>
              <a:rPr lang="en-US" dirty="0" smtClean="0"/>
              <a:t>these barriers requires collaborative efforts between educators, policymakers, and technology developers to design solutions that are both innovative and </a:t>
            </a:r>
            <a:r>
              <a:rPr lang="en-US" dirty="0" smtClean="0"/>
              <a:t>accessible. </a:t>
            </a:r>
            <a:r>
              <a:rPr lang="en-US" dirty="0" smtClean="0"/>
              <a:t>At the same time, there is a risk that AI will be seen as a stand-alone solution to educational problems, neglecting the importance of the pedagogical context and the human relationship, which can disrupt the essential bond of trust and communication between teacher and student.</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239000" cy="6123080"/>
          </a:xfrm>
        </p:spPr>
        <p:txBody>
          <a:bodyPr/>
          <a:lstStyle/>
          <a:p>
            <a:pPr>
              <a:buNone/>
            </a:pPr>
            <a:r>
              <a:rPr lang="en-US" dirty="0" smtClean="0"/>
              <a:t>   For </a:t>
            </a:r>
            <a:r>
              <a:rPr lang="en-US" dirty="0" smtClean="0"/>
              <a:t>this reason, the integration of AI into educational practice requires a critical attitude that takes into account both its technical and its ethical and cultural dimensions. Technology should not function as a substitute for teaching, but as a tool that enhances inclusive education and facilitates the creation of an environment where all students can participate equally and actively.</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ID" dirty="0" err="1" smtClean="0"/>
              <a:t>bibliografy</a:t>
            </a:r>
            <a:endParaRPr lang="el-GR" dirty="0"/>
          </a:p>
        </p:txBody>
      </p:sp>
      <p:sp>
        <p:nvSpPr>
          <p:cNvPr id="3" name="2 - Θέση περιεχομένου"/>
          <p:cNvSpPr>
            <a:spLocks noGrp="1"/>
          </p:cNvSpPr>
          <p:nvPr>
            <p:ph idx="1"/>
          </p:nvPr>
        </p:nvSpPr>
        <p:spPr/>
        <p:txBody>
          <a:bodyPr>
            <a:normAutofit fontScale="77500" lnSpcReduction="20000"/>
          </a:bodyPr>
          <a:lstStyle/>
          <a:p>
            <a:pPr>
              <a:buNone/>
            </a:pPr>
            <a:r>
              <a:rPr lang="el-GR" dirty="0" smtClean="0"/>
              <a:t>    </a:t>
            </a:r>
            <a:r>
              <a:rPr lang="en-GB" dirty="0" err="1" smtClean="0"/>
              <a:t>Ainscow</a:t>
            </a:r>
            <a:r>
              <a:rPr lang="en-GB" dirty="0" smtClean="0"/>
              <a:t>, M. (2020). Promoting inclusion and equity in education: Lessons from international experiences. Nordic Journal of Studies in Educational Policy, 6(1), 7–16. Retrieved from </a:t>
            </a:r>
            <a:r>
              <a:rPr lang="en-GB" dirty="0" smtClean="0">
                <a:hlinkClick r:id="rId2"/>
              </a:rPr>
              <a:t>https://</a:t>
            </a:r>
            <a:r>
              <a:rPr lang="en-GB" dirty="0" smtClean="0">
                <a:hlinkClick r:id="rId2"/>
              </a:rPr>
              <a:t>doi.org/10.1080/20020317.2020.1729587</a:t>
            </a:r>
            <a:endParaRPr lang="el-GR" dirty="0" smtClean="0"/>
          </a:p>
          <a:p>
            <a:pPr>
              <a:buNone/>
            </a:pPr>
            <a:r>
              <a:rPr lang="el-GR" dirty="0" smtClean="0"/>
              <a:t>   </a:t>
            </a:r>
            <a:r>
              <a:rPr lang="en-GB" dirty="0" smtClean="0"/>
              <a:t> </a:t>
            </a:r>
            <a:r>
              <a:rPr lang="en-GB" dirty="0" err="1" smtClean="0"/>
              <a:t>Balzan</a:t>
            </a:r>
            <a:r>
              <a:rPr lang="en-GB" dirty="0" smtClean="0"/>
              <a:t>, E., </a:t>
            </a:r>
            <a:r>
              <a:rPr lang="en-GB" dirty="0" err="1" smtClean="0"/>
              <a:t>Camilleri</a:t>
            </a:r>
            <a:r>
              <a:rPr lang="en-GB" dirty="0" smtClean="0"/>
              <a:t>, S., &amp; Borg, M. (2025). Co-evolving inclusive pedagogy: A computational model of mutual adaptation in classroom learning. </a:t>
            </a:r>
            <a:r>
              <a:rPr lang="en-GB" dirty="0" err="1" smtClean="0"/>
              <a:t>arXiv</a:t>
            </a:r>
            <a:r>
              <a:rPr lang="en-GB" dirty="0" smtClean="0"/>
              <a:t> preprint arXiv:2505.02853. Retrieved from https://arxiv.org/abs/2505.02853</a:t>
            </a:r>
            <a:endParaRPr lang="el-GR" dirty="0" smtClean="0"/>
          </a:p>
          <a:p>
            <a:pPr>
              <a:buNone/>
            </a:pPr>
            <a:r>
              <a:rPr lang="el-GR" dirty="0" smtClean="0"/>
              <a:t>    </a:t>
            </a:r>
            <a:r>
              <a:rPr lang="en-US" dirty="0" smtClean="0"/>
              <a:t>Huang</a:t>
            </a:r>
            <a:r>
              <a:rPr lang="en-US" dirty="0" smtClean="0"/>
              <a:t>, D.  (2019). The connotations and construction of ethics of artificial intelligence in the era of intelligent education. E-education Research, 21-29.</a:t>
            </a:r>
          </a:p>
          <a:p>
            <a:pPr>
              <a:buNone/>
            </a:pPr>
            <a:r>
              <a:rPr lang="el-GR" dirty="0" smtClean="0"/>
              <a:t>   </a:t>
            </a:r>
            <a:r>
              <a:rPr lang="el-GR" dirty="0" smtClean="0"/>
              <a:t> </a:t>
            </a:r>
            <a:r>
              <a:rPr lang="en-US" dirty="0" smtClean="0"/>
              <a:t>Hwang</a:t>
            </a:r>
            <a:r>
              <a:rPr lang="en-US" dirty="0" smtClean="0"/>
              <a:t>, G.-J., </a:t>
            </a:r>
            <a:r>
              <a:rPr lang="en-US" dirty="0" err="1" smtClean="0"/>
              <a:t>Xie</a:t>
            </a:r>
            <a:r>
              <a:rPr lang="en-US" dirty="0" smtClean="0"/>
              <a:t>, H., </a:t>
            </a:r>
            <a:r>
              <a:rPr lang="en-US" dirty="0" err="1" smtClean="0"/>
              <a:t>Wah</a:t>
            </a:r>
            <a:r>
              <a:rPr lang="en-US" dirty="0" smtClean="0"/>
              <a:t>, B. W., &amp; </a:t>
            </a:r>
            <a:r>
              <a:rPr lang="en-US" dirty="0" err="1" smtClean="0"/>
              <a:t>Gašević</a:t>
            </a:r>
            <a:r>
              <a:rPr lang="en-US" dirty="0" smtClean="0"/>
              <a:t>, D. (2020). Vision, challenges, roles and research issues of Artificial Intelligence in Education. Elsevier</a:t>
            </a:r>
            <a:r>
              <a:rPr lang="en-US" dirty="0" smtClean="0"/>
              <a:t>.</a:t>
            </a:r>
            <a:endParaRPr lang="el-GR" dirty="0" smtClean="0"/>
          </a:p>
          <a:p>
            <a:pPr>
              <a:buNone/>
            </a:pPr>
            <a:r>
              <a:rPr lang="el-GR" dirty="0" smtClean="0"/>
              <a:t>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6632"/>
            <a:ext cx="7239000" cy="6339104"/>
          </a:xfrm>
        </p:spPr>
        <p:txBody>
          <a:bodyPr>
            <a:normAutofit/>
          </a:bodyPr>
          <a:lstStyle/>
          <a:p>
            <a:pPr>
              <a:buNone/>
            </a:pPr>
            <a:r>
              <a:rPr lang="el-GR" dirty="0" smtClean="0"/>
              <a:t> </a:t>
            </a:r>
            <a:r>
              <a:rPr lang="el-GR" dirty="0" smtClean="0"/>
              <a:t> </a:t>
            </a:r>
            <a:endParaRPr lang="el-GR" dirty="0"/>
          </a:p>
        </p:txBody>
      </p:sp>
      <p:sp>
        <p:nvSpPr>
          <p:cNvPr id="6" name="5 - Ορθογώνιο"/>
          <p:cNvSpPr/>
          <p:nvPr/>
        </p:nvSpPr>
        <p:spPr>
          <a:xfrm>
            <a:off x="179512" y="332656"/>
            <a:ext cx="7416824" cy="2862322"/>
          </a:xfrm>
          <a:prstGeom prst="rect">
            <a:avLst/>
          </a:prstGeom>
        </p:spPr>
        <p:txBody>
          <a:bodyPr wrap="square">
            <a:spAutoFit/>
          </a:bodyPr>
          <a:lstStyle/>
          <a:p>
            <a:pPr>
              <a:buNone/>
            </a:pPr>
            <a:r>
              <a:rPr lang="en-GB" dirty="0" err="1" smtClean="0"/>
              <a:t>Melo-López</a:t>
            </a:r>
            <a:r>
              <a:rPr lang="en-GB" dirty="0" smtClean="0"/>
              <a:t>, V.-A., </a:t>
            </a:r>
            <a:r>
              <a:rPr lang="en-GB" dirty="0" err="1" smtClean="0"/>
              <a:t>Basantes</a:t>
            </a:r>
            <a:r>
              <a:rPr lang="en-GB" dirty="0" smtClean="0"/>
              <a:t>-Andrade, A., </a:t>
            </a:r>
            <a:r>
              <a:rPr lang="en-GB" dirty="0" err="1" smtClean="0"/>
              <a:t>Gudiño-Mejía</a:t>
            </a:r>
            <a:r>
              <a:rPr lang="en-GB" dirty="0" smtClean="0"/>
              <a:t>, C.-B., &amp; </a:t>
            </a:r>
            <a:r>
              <a:rPr lang="en-GB" dirty="0" err="1" smtClean="0"/>
              <a:t>Hernández-Martínez</a:t>
            </a:r>
            <a:r>
              <a:rPr lang="en-GB" dirty="0" smtClean="0"/>
              <a:t>, E. (2025). The Impact of Artificial Intelligence on Inclusive Education: A Systematic Review. Education Sciences, 15(5), 539. Retrieved from </a:t>
            </a:r>
            <a:r>
              <a:rPr lang="en-GB" dirty="0" smtClean="0">
                <a:hlinkClick r:id="rId2"/>
              </a:rPr>
              <a:t>https://doi.org/10.3390/educsci15050539</a:t>
            </a:r>
            <a:endParaRPr lang="el-GR" dirty="0" smtClean="0"/>
          </a:p>
          <a:p>
            <a:pPr>
              <a:buNone/>
            </a:pPr>
            <a:r>
              <a:rPr lang="el-GR" dirty="0" smtClean="0"/>
              <a:t> </a:t>
            </a:r>
            <a:r>
              <a:rPr lang="en-GB" dirty="0" smtClean="0"/>
              <a:t> </a:t>
            </a:r>
            <a:r>
              <a:rPr lang="el-GR" dirty="0" smtClean="0"/>
              <a:t> </a:t>
            </a:r>
            <a:r>
              <a:rPr lang="en-GB" dirty="0" smtClean="0"/>
              <a:t>Min, A. (2023). Artificial Intelligence and Bias: Challenges, Implications, and Remedies. Journal of Social Research, 2(11). Retrieved from DOI:10.13140/RG.2.2.36029.03049 </a:t>
            </a:r>
            <a:r>
              <a:rPr lang="el-GR" dirty="0" smtClean="0"/>
              <a:t> </a:t>
            </a:r>
          </a:p>
          <a:p>
            <a:pPr>
              <a:buNone/>
            </a:pPr>
            <a:r>
              <a:rPr lang="el-GR" dirty="0" smtClean="0"/>
              <a:t>   </a:t>
            </a:r>
            <a:r>
              <a:rPr lang="en-GB" dirty="0" err="1" smtClean="0"/>
              <a:t>Slee</a:t>
            </a:r>
            <a:r>
              <a:rPr lang="en-GB" dirty="0" smtClean="0"/>
              <a:t>, R. (2018). Inclusive education isn’t dead, it just smells funny. International Journal of Inclusive Education, 22(8), 831–846. Retrieved from DOI:10.4324/9780429486869</a:t>
            </a:r>
            <a:endParaRPr lang="el-G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23528" y="404664"/>
            <a:ext cx="8229600" cy="6264696"/>
          </a:xfrm>
        </p:spPr>
        <p:txBody>
          <a:bodyPr/>
          <a:lstStyle/>
          <a:p>
            <a:pPr>
              <a:buNone/>
            </a:pPr>
            <a:r>
              <a:rPr lang="en-US" dirty="0" smtClean="0"/>
              <a:t>     The importance of responsible use of AI tools in education The responsible use of AI educational tools is becoming increasingly necessary as Artificial Intelligence has already begun to actively participate in decisions about the learning development of learners. The sole goal of AI will be to facilitate and be an empowering tool for the benefit of students to help their progress. The sole goal of AI will be to facilitate and be an empowering tool for the benefit of students to help their progress.</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260648"/>
            <a:ext cx="8579296" cy="5865515"/>
          </a:xfrm>
        </p:spPr>
        <p:txBody>
          <a:bodyPr/>
          <a:lstStyle/>
          <a:p>
            <a:pPr>
              <a:buNone/>
            </a:pPr>
            <a:r>
              <a:rPr lang="en-US" dirty="0"/>
              <a:t> </a:t>
            </a:r>
            <a:r>
              <a:rPr lang="en-US" dirty="0" smtClean="0"/>
              <a:t>  In </a:t>
            </a:r>
            <a:r>
              <a:rPr lang="en-US" dirty="0"/>
              <a:t>addition to the use of knowledge and skills of Artificial Intelligence tools, the ethics of Artificial Intelligence is a critical issue with tangible consequences for the teaching of young people, recognized by researchers and educators</a:t>
            </a:r>
            <a:r>
              <a:rPr lang="en-US" dirty="0" smtClean="0"/>
              <a:t>. The ethics of Artificial Intelligence is a critical issue for the future of youth, yet it is rarely taught in schools. Only a small number of educators have formal training in this area, as it is an emerging field even at the university level.</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95536" y="548680"/>
            <a:ext cx="8229600" cy="6048672"/>
          </a:xfrm>
        </p:spPr>
        <p:txBody>
          <a:bodyPr>
            <a:normAutofit/>
          </a:bodyPr>
          <a:lstStyle/>
          <a:p>
            <a:pPr>
              <a:buNone/>
            </a:pPr>
            <a:r>
              <a:rPr lang="en-US" dirty="0" smtClean="0"/>
              <a:t>   UNESCO in 2019 defined 6 challenges for the sustainable development of Artificial Intelligence in Education (</a:t>
            </a:r>
            <a:r>
              <a:rPr lang="en-US" dirty="0" err="1" smtClean="0"/>
              <a:t>AIEd</a:t>
            </a:r>
            <a:r>
              <a:rPr lang="en-US" dirty="0" smtClean="0"/>
              <a:t>): </a:t>
            </a:r>
          </a:p>
          <a:p>
            <a:pPr>
              <a:buNone/>
            </a:pPr>
            <a:r>
              <a:rPr lang="en-US" dirty="0" smtClean="0"/>
              <a:t>- The existence of an integrated public policy</a:t>
            </a:r>
          </a:p>
          <a:p>
            <a:pPr>
              <a:buNone/>
            </a:pPr>
            <a:r>
              <a:rPr lang="en-US" dirty="0" smtClean="0"/>
              <a:t> - Ensuring inclusion and equality</a:t>
            </a:r>
          </a:p>
          <a:p>
            <a:pPr>
              <a:buFontTx/>
              <a:buChar char="-"/>
            </a:pPr>
            <a:r>
              <a:rPr lang="en-US" dirty="0" smtClean="0"/>
              <a:t>The appropriate preparation of teachers for the integration of AI into educational programs - The preparation of AI to make education understandable</a:t>
            </a:r>
          </a:p>
          <a:p>
            <a:pPr>
              <a:buNone/>
            </a:pPr>
            <a:r>
              <a:rPr lang="en-US" dirty="0" smtClean="0"/>
              <a:t/>
            </a:r>
            <a:br>
              <a:rPr lang="en-US" dirty="0" smtClean="0"/>
            </a:br>
            <a:r>
              <a:rPr lang="en-US" dirty="0"/>
              <a:t>At the individual level, social pathogenic phenomena such as prejudice, discrimination of all kinds, marginalization of groups of learners, and xenophobia should be eliminated (Hwang, </a:t>
            </a:r>
            <a:r>
              <a:rPr lang="en-US" dirty="0" err="1"/>
              <a:t>Wah</a:t>
            </a:r>
            <a:r>
              <a:rPr lang="en-US" dirty="0"/>
              <a:t>, &amp; </a:t>
            </a:r>
            <a:r>
              <a:rPr lang="en-US" dirty="0" err="1"/>
              <a:t>Gašević</a:t>
            </a:r>
            <a:r>
              <a:rPr lang="en-US" dirty="0"/>
              <a:t>, 2020</a:t>
            </a:r>
            <a:r>
              <a:rPr lang="en-US" dirty="0" smtClean="0"/>
              <a:t>)</a:t>
            </a:r>
          </a:p>
          <a:p>
            <a:pPr>
              <a:buNone/>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39552" y="260648"/>
            <a:ext cx="8229600" cy="6182147"/>
          </a:xfrm>
        </p:spPr>
        <p:txBody>
          <a:bodyPr>
            <a:normAutofit/>
          </a:bodyPr>
          <a:lstStyle/>
          <a:p>
            <a:pPr>
              <a:buNone/>
            </a:pPr>
            <a:r>
              <a:rPr lang="en-US" dirty="0" smtClean="0"/>
              <a:t>    Application designers, i.e. programmers, and those responsible for such technologies should ensure that user security and privacy are prioritized so that the educational process is positively impacted. Due to the rapid development of technology, serious risks have arisen related to personal data breaches, threats to privacy, and the risk of personal information leakage. Personal data should be protected by legal frameworks and ethical provisions. Therefore, it is wrong to collect, use and disclose personal information without the consent of users (UNESCO, 2022).</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260648"/>
            <a:ext cx="8229600" cy="6408712"/>
          </a:xfrm>
        </p:spPr>
        <p:style>
          <a:lnRef idx="2">
            <a:schemeClr val="accent4">
              <a:shade val="50000"/>
            </a:schemeClr>
          </a:lnRef>
          <a:fillRef idx="1">
            <a:schemeClr val="accent4"/>
          </a:fillRef>
          <a:effectRef idx="0">
            <a:schemeClr val="accent4"/>
          </a:effectRef>
          <a:fontRef idx="minor">
            <a:schemeClr val="lt1"/>
          </a:fontRef>
        </p:style>
        <p:txBody>
          <a:bodyPr/>
          <a:lstStyle/>
          <a:p>
            <a:pPr>
              <a:buNone/>
            </a:pPr>
            <a:r>
              <a:rPr lang="en-US" dirty="0" smtClean="0"/>
              <a:t>    The integration of Artificial Intelligence should not 18 be imposed on schools without due diligence, approval and transparency.</a:t>
            </a:r>
          </a:p>
          <a:p>
            <a:pPr>
              <a:buNone/>
            </a:pPr>
            <a:r>
              <a:rPr lang="en-US" dirty="0" smtClean="0"/>
              <a:t/>
            </a:r>
            <a:br>
              <a:rPr lang="en-US" dirty="0" smtClean="0"/>
            </a:br>
            <a:r>
              <a:rPr lang="en-US" dirty="0"/>
              <a:t>Teacher qualifications should focus on skills for the increasingly changing digital world and not just on the pedagogical approach to running schools</a:t>
            </a:r>
            <a:r>
              <a:rPr lang="en-US" dirty="0" smtClean="0"/>
              <a:t>. Furthermore, the use of AI tools without the necessary training of teachers poses risks for students such as the violation of personal data. (Huang, 2019). </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88640"/>
            <a:ext cx="8229600" cy="5937523"/>
          </a:xfrm>
        </p:spPr>
        <p:txBody>
          <a:bodyPr>
            <a:normAutofit fontScale="92500" lnSpcReduction="10000"/>
          </a:bodyPr>
          <a:lstStyle/>
          <a:p>
            <a:pPr>
              <a:buNone/>
            </a:pPr>
            <a:r>
              <a:rPr lang="en-US" dirty="0"/>
              <a:t> </a:t>
            </a:r>
            <a:r>
              <a:rPr lang="en-US" dirty="0" smtClean="0"/>
              <a:t>   Before </a:t>
            </a:r>
            <a:r>
              <a:rPr lang="en-US" dirty="0"/>
              <a:t>using the data, students and their guardians should complete consent forms and be informed of all data collection procedures. Proper guidance is essential for the ethical integration of Artificial Intelligence into the curriculum</a:t>
            </a:r>
            <a:r>
              <a:rPr lang="en-US" dirty="0" smtClean="0"/>
              <a:t>.</a:t>
            </a:r>
          </a:p>
          <a:p>
            <a:pPr>
              <a:buNone/>
            </a:pPr>
            <a:r>
              <a:rPr lang="en-US" dirty="0"/>
              <a:t> </a:t>
            </a:r>
            <a:r>
              <a:rPr lang="en-US" dirty="0" smtClean="0"/>
              <a:t>   Human </a:t>
            </a:r>
            <a:r>
              <a:rPr lang="en-US" dirty="0"/>
              <a:t>rights and educational equality should be ensured. Human rights privacy, personal data security, and educational justice should not be violated. The goal is equal access to educational resources and opportunities due to the presence of technology (Xiao, 2023</a:t>
            </a:r>
            <a:r>
              <a:rPr lang="en-US" dirty="0" smtClean="0"/>
              <a:t>).</a:t>
            </a:r>
          </a:p>
          <a:p>
            <a:pPr>
              <a:buNone/>
            </a:pPr>
            <a:r>
              <a:rPr lang="en-US" dirty="0"/>
              <a:t> </a:t>
            </a:r>
            <a:r>
              <a:rPr lang="en-US" dirty="0" smtClean="0"/>
              <a:t>    All in all, Ethics in education are responsibility and accountability, privacy protection, impartiality, transparency, non-</a:t>
            </a:r>
            <a:r>
              <a:rPr lang="en-US" dirty="0" err="1" smtClean="0"/>
              <a:t>maleficence</a:t>
            </a:r>
            <a:r>
              <a:rPr lang="en-US" dirty="0" smtClean="0"/>
              <a:t>, precaution, and trustworthiness regarding the adoption of AI in education .</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The contribution of artificial intelligence to inclusive education</a:t>
            </a:r>
            <a:endParaRPr lang="el-GR" dirty="0"/>
          </a:p>
        </p:txBody>
      </p:sp>
      <p:sp>
        <p:nvSpPr>
          <p:cNvPr id="3" name="2 - Θέση περιεχομένου"/>
          <p:cNvSpPr>
            <a:spLocks noGrp="1"/>
          </p:cNvSpPr>
          <p:nvPr>
            <p:ph idx="1"/>
          </p:nvPr>
        </p:nvSpPr>
        <p:spPr/>
        <p:txBody>
          <a:bodyPr>
            <a:normAutofit fontScale="85000" lnSpcReduction="20000"/>
          </a:bodyPr>
          <a:lstStyle/>
          <a:p>
            <a:pPr>
              <a:buNone/>
            </a:pPr>
            <a:r>
              <a:rPr lang="en-US" dirty="0" smtClean="0"/>
              <a:t>   The </a:t>
            </a:r>
            <a:r>
              <a:rPr lang="en-US" dirty="0" smtClean="0"/>
              <a:t>concept of inclusion in education is based on a set of pedagogical principles that promote the participation of all students and reject any form of exclusion. This approach goes beyond the physical presence of students in the classroom, seeking deeper integration into the social and learning process</a:t>
            </a:r>
            <a:r>
              <a:rPr lang="en-US" dirty="0" smtClean="0"/>
              <a:t>.</a:t>
            </a:r>
          </a:p>
          <a:p>
            <a:pPr>
              <a:buNone/>
            </a:pPr>
            <a:r>
              <a:rPr lang="en-US" dirty="0" smtClean="0"/>
              <a:t/>
            </a:r>
            <a:br>
              <a:rPr lang="en-US" dirty="0" smtClean="0"/>
            </a:br>
            <a:r>
              <a:rPr lang="en-US" dirty="0" smtClean="0"/>
              <a:t>The definition proposed by UNESCO (2020) highlights the need to transform education systems to meet the needs of a diverse learning community, proposing the principle “all means all1”. The Universal Design for Learning (UDL) Framework reinforces this logic, offering a practical model for designing teaching materials and assessment that is based on the diversity of learners’ ways of representation, expression and engagement (CAST, 2018).</a:t>
            </a: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23528" y="404664"/>
            <a:ext cx="7239000" cy="6192688"/>
          </a:xfrm>
        </p:spPr>
        <p:txBody>
          <a:bodyPr>
            <a:normAutofit fontScale="77500" lnSpcReduction="20000"/>
          </a:bodyPr>
          <a:lstStyle/>
          <a:p>
            <a:pPr>
              <a:buNone/>
            </a:pPr>
            <a:r>
              <a:rPr lang="en-US" dirty="0" smtClean="0"/>
              <a:t>   The </a:t>
            </a:r>
            <a:r>
              <a:rPr lang="en-US" dirty="0" smtClean="0"/>
              <a:t>use of AI in the educational process is one of the most important developments in modern pedagogy, as it affects the way in </a:t>
            </a:r>
            <a:r>
              <a:rPr lang="en-US" dirty="0" err="1" smtClean="0"/>
              <a:t>whichwhich</a:t>
            </a:r>
            <a:r>
              <a:rPr lang="en-US" dirty="0" smtClean="0"/>
              <a:t> students learn and teachers </a:t>
            </a:r>
            <a:r>
              <a:rPr lang="en-US" dirty="0" smtClean="0"/>
              <a:t>teach. </a:t>
            </a:r>
          </a:p>
          <a:p>
            <a:pPr>
              <a:buNone/>
            </a:pPr>
            <a:endParaRPr lang="en-US" dirty="0" smtClean="0"/>
          </a:p>
          <a:p>
            <a:pPr>
              <a:buNone/>
            </a:pPr>
            <a:r>
              <a:rPr lang="en-US" dirty="0" smtClean="0"/>
              <a:t>    AI </a:t>
            </a:r>
            <a:r>
              <a:rPr lang="en-US" dirty="0" smtClean="0"/>
              <a:t>operates in a supportive manner, offering new tools that enhance learning, differentiation and personalization. Through smart learning systems, adaptive platforms and automatic feedback tools, it can respond to the specific needs of each student, taking into account their pace, learning style and interests. In this context, it can support students with learning difficulties, disabilities or language barriers by providing accessible and adapted educational </a:t>
            </a:r>
            <a:r>
              <a:rPr lang="en-US" dirty="0" smtClean="0"/>
              <a:t>materials (Volker, Gupta, &amp; Brown, 2022).</a:t>
            </a:r>
          </a:p>
          <a:p>
            <a:pPr>
              <a:buNone/>
            </a:pPr>
            <a:r>
              <a:rPr lang="en-US" dirty="0" smtClean="0"/>
              <a:t>    </a:t>
            </a:r>
          </a:p>
          <a:p>
            <a:pPr>
              <a:buNone/>
            </a:pPr>
            <a:r>
              <a:rPr lang="en-US" dirty="0" smtClean="0"/>
              <a:t> </a:t>
            </a:r>
            <a:r>
              <a:rPr lang="en-US" dirty="0" smtClean="0"/>
              <a:t>   AI </a:t>
            </a:r>
            <a:r>
              <a:rPr lang="en-US" dirty="0" smtClean="0"/>
              <a:t>has demonstrated strong potential in adapting educational environments to meet individual learning needs, thus supporting academic performance and the personalized delivery of curriculum (</a:t>
            </a:r>
            <a:r>
              <a:rPr lang="en-US" dirty="0" err="1" smtClean="0"/>
              <a:t>Gibellini</a:t>
            </a:r>
            <a:r>
              <a:rPr lang="en-US" dirty="0" smtClean="0"/>
              <a:t> et al., 2023). Intelligent teaching systems, for example, adapt to the pace and learning style of students, improving understanding and retention of knowledge through machine learning algorithms that identify difficulties and provide targeted feedback (</a:t>
            </a:r>
            <a:r>
              <a:rPr lang="en-US" dirty="0" err="1" smtClean="0"/>
              <a:t>MeloLópez</a:t>
            </a:r>
            <a:r>
              <a:rPr lang="en-US" dirty="0" smtClean="0"/>
              <a:t> et al., 2025</a:t>
            </a:r>
            <a:r>
              <a:rPr lang="en-US" dirty="0" smtClean="0"/>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92</TotalTime>
  <Words>1420</Words>
  <Application>Microsoft Office PowerPoint</Application>
  <PresentationFormat>Προβολή στην οθόνη (4:3)</PresentationFormat>
  <Paragraphs>44</Paragraphs>
  <Slides>15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Αφθονία</vt:lpstr>
      <vt:lpstr>The importance of responsible use of AI tools in education and  The contribution of utilizing Artificial Intelligence tools in modern inclusive education</vt:lpstr>
      <vt:lpstr>Διαφάνεια 2</vt:lpstr>
      <vt:lpstr>Διαφάνεια 3</vt:lpstr>
      <vt:lpstr>Διαφάνεια 4</vt:lpstr>
      <vt:lpstr>Διαφάνεια 5</vt:lpstr>
      <vt:lpstr>Διαφάνεια 6</vt:lpstr>
      <vt:lpstr>Διαφάνεια 7</vt:lpstr>
      <vt:lpstr>The contribution of artificial intelligence to inclusive education</vt:lpstr>
      <vt:lpstr>Διαφάνεια 9</vt:lpstr>
      <vt:lpstr>Διαφάνεια 10</vt:lpstr>
      <vt:lpstr>Διαφάνεια 11</vt:lpstr>
      <vt:lpstr>Διαφάνεια 12</vt:lpstr>
      <vt:lpstr>Διαφάνεια 13</vt:lpstr>
      <vt:lpstr>bibliografy</vt:lpstr>
      <vt:lpstr>Διαφάνεια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Vivian</dc:creator>
  <cp:lastModifiedBy>Vivian</cp:lastModifiedBy>
  <cp:revision>17</cp:revision>
  <dcterms:created xsi:type="dcterms:W3CDTF">2025-11-10T08:27:11Z</dcterms:created>
  <dcterms:modified xsi:type="dcterms:W3CDTF">2026-06-27T16:10:15Z</dcterms:modified>
</cp:coreProperties>
</file>