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Plus Jakarta Sans"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Playfair Display" panose="020B0604020202020204" charset="0"/>
      <p:regular r:id="rId37"/>
      <p:bold r:id="rId38"/>
      <p:italic r:id="rId39"/>
      <p:boldItalic r:id="rId40"/>
    </p:embeddedFont>
    <p:embeddedFont>
      <p:font typeface="Playfair Display SemiBold" panose="020B0604020202020204" charset="0"/>
      <p:regular r:id="rId41"/>
      <p:bold r:id="rId42"/>
      <p:italic r:id="rId43"/>
      <p:boldItalic r:id="rId44"/>
    </p:embeddedFont>
    <p:embeddedFont>
      <p:font typeface="Plus Jakarta Sans SemiBold" panose="020B0604020202020204" charset="0"/>
      <p:regular r:id="rId45"/>
      <p:bold r:id="rId46"/>
      <p:italic r:id="rId47"/>
      <p:boldItalic r:id="rId48"/>
    </p:embeddedFont>
    <p:embeddedFont>
      <p:font typeface="Playfair Display Medium" panose="020B0604020202020204" charset="0"/>
      <p:regular r:id="rId49"/>
      <p:bold r:id="rId50"/>
      <p:italic r:id="rId51"/>
      <p:boldItalic r:id="rId52"/>
    </p:embeddedFont>
    <p:embeddedFont>
      <p:font typeface="Times" panose="02020603050405020304" pitchFamily="18"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FACB31-E2FB-4754-B60F-C6531B345D1E}">
  <a:tblStyle styleId="{FAFACB31-E2FB-4754-B60F-C6531B345D1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83"/>
        <p:cNvGrpSpPr/>
        <p:nvPr/>
      </p:nvGrpSpPr>
      <p:grpSpPr>
        <a:xfrm>
          <a:off x="0" y="0"/>
          <a:ext cx="0" cy="0"/>
          <a:chOff x="0" y="0"/>
          <a:chExt cx="0" cy="0"/>
        </a:xfrm>
      </p:grpSpPr>
      <p:pic>
        <p:nvPicPr>
          <p:cNvPr id="84" name="Google Shape;84;p13"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5" name="Google Shape;85;p13"/>
          <p:cNvSpPr txBox="1"/>
          <p:nvPr/>
        </p:nvSpPr>
        <p:spPr>
          <a:xfrm>
            <a:off x="1445418" y="2087016"/>
            <a:ext cx="9301162" cy="1007566"/>
          </a:xfrm>
          <a:prstGeom prst="rect">
            <a:avLst/>
          </a:prstGeom>
          <a:noFill/>
          <a:ln>
            <a:noFill/>
          </a:ln>
        </p:spPr>
        <p:txBody>
          <a:bodyPr spcFirstLastPara="1" wrap="square" lIns="0" tIns="0" rIns="0" bIns="0" anchor="t" anchorCtr="0">
            <a:spAutoFit/>
          </a:bodyPr>
          <a:lstStyle/>
          <a:p>
            <a:pPr marL="0" marR="0" lvl="0" indent="0" algn="ctr" rtl="0">
              <a:lnSpc>
                <a:spcPct val="114985"/>
              </a:lnSpc>
              <a:spcBef>
                <a:spcPts val="0"/>
              </a:spcBef>
              <a:spcAft>
                <a:spcPts val="0"/>
              </a:spcAft>
              <a:buNone/>
            </a:pPr>
            <a:r>
              <a:rPr lang="en-US" sz="3450" b="1" i="0" u="none" strike="noStrike" cap="none" dirty="0">
                <a:solidFill>
                  <a:srgbClr val="6B1D2F"/>
                </a:solidFill>
                <a:latin typeface="Playfair Display"/>
                <a:ea typeface="Playfair Display"/>
                <a:cs typeface="Playfair Display"/>
                <a:sym typeface="Playfair Display"/>
              </a:rPr>
              <a:t>Venice &amp; Florence as </a:t>
            </a:r>
            <a:r>
              <a:rPr lang="en-US" sz="3450" b="1" i="1" u="none" strike="noStrike" cap="none" dirty="0">
                <a:solidFill>
                  <a:srgbClr val="8A6525"/>
                </a:solidFill>
                <a:latin typeface="Playfair Display"/>
                <a:ea typeface="Playfair Display"/>
                <a:cs typeface="Playfair Display"/>
                <a:sym typeface="Playfair Display"/>
              </a:rPr>
              <a:t>Points of Contact</a:t>
            </a:r>
            <a:r>
              <a:rPr lang="en-US" sz="1800" b="0" i="0" u="none" strike="noStrike" cap="none" dirty="0">
                <a:solidFill>
                  <a:schemeClr val="dk1"/>
                </a:solidFill>
                <a:latin typeface="Calibri"/>
                <a:ea typeface="Calibri"/>
                <a:cs typeface="Calibri"/>
                <a:sym typeface="Calibri"/>
              </a:rPr>
              <a:t/>
            </a:r>
            <a:br>
              <a:rPr lang="en-US" sz="1800" b="0" i="0" u="none" strike="noStrike" cap="none" dirty="0">
                <a:solidFill>
                  <a:schemeClr val="dk1"/>
                </a:solidFill>
                <a:latin typeface="Calibri"/>
                <a:ea typeface="Calibri"/>
                <a:cs typeface="Calibri"/>
                <a:sym typeface="Calibri"/>
              </a:rPr>
            </a:br>
            <a:r>
              <a:rPr lang="en-US" sz="3450" b="1" i="0" u="none" strike="noStrike" cap="none" dirty="0">
                <a:solidFill>
                  <a:srgbClr val="6B1D2F"/>
                </a:solidFill>
                <a:latin typeface="Playfair Display"/>
                <a:ea typeface="Playfair Display"/>
                <a:cs typeface="Playfair Display"/>
                <a:sym typeface="Playfair Display"/>
              </a:rPr>
              <a:t> Between Byzantium &amp; the Renaissance West</a:t>
            </a:r>
            <a:endParaRPr dirty="0"/>
          </a:p>
        </p:txBody>
      </p:sp>
      <p:sp>
        <p:nvSpPr>
          <p:cNvPr id="86" name="Google Shape;86;p13"/>
          <p:cNvSpPr/>
          <p:nvPr/>
        </p:nvSpPr>
        <p:spPr>
          <a:xfrm>
            <a:off x="5524500" y="3570833"/>
            <a:ext cx="11430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7" name="Google Shape;87;p13"/>
          <p:cNvSpPr txBox="1"/>
          <p:nvPr/>
        </p:nvSpPr>
        <p:spPr>
          <a:xfrm>
            <a:off x="2286000" y="4008983"/>
            <a:ext cx="7620000" cy="5715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500" b="0" i="0" u="none" strike="noStrike" cap="none" dirty="0">
                <a:solidFill>
                  <a:srgbClr val="555555"/>
                </a:solidFill>
                <a:latin typeface="Plus Jakarta Sans"/>
                <a:ea typeface="Plus Jakarta Sans"/>
                <a:cs typeface="Plus Jakarta Sans"/>
                <a:sym typeface="Plus Jakarta Sans"/>
              </a:rPr>
              <a:t>An Analysis of Intellectual Synthesis, Refugee Flows, and the Transmission of Classical Heritage (1261–1453)</a:t>
            </a:r>
            <a:endParaRPr dirty="0"/>
          </a:p>
        </p:txBody>
      </p:sp>
      <p:sp>
        <p:nvSpPr>
          <p:cNvPr id="88" name="Google Shape;88;p13"/>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208"/>
        <p:cNvGrpSpPr/>
        <p:nvPr/>
      </p:nvGrpSpPr>
      <p:grpSpPr>
        <a:xfrm>
          <a:off x="0" y="0"/>
          <a:ext cx="0" cy="0"/>
          <a:chOff x="0" y="0"/>
          <a:chExt cx="0" cy="0"/>
        </a:xfrm>
      </p:grpSpPr>
      <p:pic>
        <p:nvPicPr>
          <p:cNvPr id="209" name="Google Shape;209;p22"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0" name="Google Shape;210;p22"/>
          <p:cNvSpPr txBox="1"/>
          <p:nvPr/>
        </p:nvSpPr>
        <p:spPr>
          <a:xfrm>
            <a:off x="762000" y="2010965"/>
            <a:ext cx="5350668" cy="3333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8A6525"/>
                </a:solidFill>
                <a:latin typeface="Playfair Display"/>
                <a:ea typeface="Playfair Display"/>
                <a:cs typeface="Playfair Display"/>
                <a:sym typeface="Playfair Display"/>
              </a:rPr>
              <a:t>The Cultural Plunder of 1204</a:t>
            </a:r>
            <a:endParaRPr/>
          </a:p>
        </p:txBody>
      </p:sp>
      <p:sp>
        <p:nvSpPr>
          <p:cNvPr id="211" name="Google Shape;211;p22"/>
          <p:cNvSpPr txBox="1"/>
          <p:nvPr/>
        </p:nvSpPr>
        <p:spPr>
          <a:xfrm>
            <a:off x="762000" y="2644378"/>
            <a:ext cx="5095875" cy="754112"/>
          </a:xfrm>
          <a:prstGeom prst="rect">
            <a:avLst/>
          </a:prstGeom>
          <a:noFill/>
          <a:ln>
            <a:noFill/>
          </a:ln>
        </p:spPr>
        <p:txBody>
          <a:bodyPr spcFirstLastPara="1" wrap="square" lIns="0" tIns="0" rIns="0" bIns="0" anchor="t" anchorCtr="0">
            <a:spAutoFit/>
          </a:bodyPr>
          <a:lstStyle/>
          <a:p>
            <a:pPr marL="0" marR="0" lvl="0" indent="0" algn="l" rtl="0">
              <a:lnSpc>
                <a:spcPct val="159983"/>
              </a:lnSpc>
              <a:spcBef>
                <a:spcPts val="0"/>
              </a:spcBef>
              <a:spcAft>
                <a:spcPts val="0"/>
              </a:spcAft>
              <a:buNone/>
            </a:pPr>
            <a:r>
              <a:rPr lang="en-US" sz="1237" b="0" i="0" u="none" strike="noStrike" cap="none">
                <a:solidFill>
                  <a:srgbClr val="2C2C2C"/>
                </a:solidFill>
                <a:latin typeface="Plus Jakarta Sans"/>
                <a:ea typeface="Plus Jakarta Sans"/>
                <a:cs typeface="Plus Jakarta Sans"/>
                <a:sym typeface="Plus Jakarta Sans"/>
              </a:rPr>
              <a:t>The Latin sack of Constantinople in 1204 transformed Venetian public space. Vast cultural and material riches were systematically looted and shipped to Venice to ornament public buildings.</a:t>
            </a:r>
            <a:endParaRPr/>
          </a:p>
        </p:txBody>
      </p:sp>
      <p:sp>
        <p:nvSpPr>
          <p:cNvPr id="212" name="Google Shape;212;p22"/>
          <p:cNvSpPr txBox="1"/>
          <p:nvPr/>
        </p:nvSpPr>
        <p:spPr>
          <a:xfrm>
            <a:off x="762000" y="3698527"/>
            <a:ext cx="5095875" cy="1005482"/>
          </a:xfrm>
          <a:prstGeom prst="rect">
            <a:avLst/>
          </a:prstGeom>
          <a:noFill/>
          <a:ln>
            <a:noFill/>
          </a:ln>
        </p:spPr>
        <p:txBody>
          <a:bodyPr spcFirstLastPara="1" wrap="square" lIns="0" tIns="0" rIns="0" bIns="0" anchor="t" anchorCtr="0">
            <a:spAutoFit/>
          </a:bodyPr>
          <a:lstStyle/>
          <a:p>
            <a:pPr marL="0" marR="0" lvl="0" indent="0" algn="l" rtl="0">
              <a:lnSpc>
                <a:spcPct val="159983"/>
              </a:lnSpc>
              <a:spcBef>
                <a:spcPts val="0"/>
              </a:spcBef>
              <a:spcAft>
                <a:spcPts val="0"/>
              </a:spcAft>
              <a:buNone/>
            </a:pPr>
            <a:r>
              <a:rPr lang="en-US" sz="1237" b="0" i="0" u="none" strike="noStrike" cap="none">
                <a:solidFill>
                  <a:srgbClr val="2C2C2C"/>
                </a:solidFill>
                <a:latin typeface="Plus Jakarta Sans"/>
                <a:ea typeface="Plus Jakarta Sans"/>
                <a:cs typeface="Plus Jakarta Sans"/>
                <a:sym typeface="Plus Jakarta Sans"/>
              </a:rPr>
              <a:t>Priceless manuscripts, architectural spoils, religious icons, and ancient bronze sculptures were integrated into the fabric of the Venetian Republic, inadvertently planting the early seeds of classical Renaissance studies.</a:t>
            </a:r>
            <a:endParaRPr/>
          </a:p>
        </p:txBody>
      </p:sp>
      <p:pic>
        <p:nvPicPr>
          <p:cNvPr id="213" name="Google Shape;213;p22" descr="image.png"/>
          <p:cNvPicPr preferRelativeResize="0"/>
          <p:nvPr/>
        </p:nvPicPr>
        <p:blipFill rotWithShape="1">
          <a:blip r:embed="rId4">
            <a:alphaModFix/>
          </a:blip>
          <a:srcRect/>
          <a:stretch/>
        </p:blipFill>
        <p:spPr>
          <a:xfrm>
            <a:off x="6334125" y="0"/>
            <a:ext cx="5857875"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217"/>
        <p:cNvGrpSpPr/>
        <p:nvPr/>
      </p:nvGrpSpPr>
      <p:grpSpPr>
        <a:xfrm>
          <a:off x="0" y="0"/>
          <a:ext cx="0" cy="0"/>
          <a:chOff x="0" y="0"/>
          <a:chExt cx="0" cy="0"/>
        </a:xfrm>
      </p:grpSpPr>
      <p:pic>
        <p:nvPicPr>
          <p:cNvPr id="218" name="Google Shape;218;p23"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19" name="Google Shape;219;p23" descr="image.png"/>
          <p:cNvPicPr preferRelativeResize="0"/>
          <p:nvPr/>
        </p:nvPicPr>
        <p:blipFill rotWithShape="1">
          <a:blip r:embed="rId4">
            <a:alphaModFix/>
          </a:blip>
          <a:srcRect/>
          <a:stretch/>
        </p:blipFill>
        <p:spPr>
          <a:xfrm>
            <a:off x="762000" y="2578893"/>
            <a:ext cx="5143500" cy="2643187"/>
          </a:xfrm>
          <a:prstGeom prst="rect">
            <a:avLst/>
          </a:prstGeom>
          <a:noFill/>
          <a:ln>
            <a:noFill/>
          </a:ln>
        </p:spPr>
      </p:pic>
      <p:pic>
        <p:nvPicPr>
          <p:cNvPr id="220" name="Google Shape;220;p23" descr="image.png"/>
          <p:cNvPicPr preferRelativeResize="0"/>
          <p:nvPr/>
        </p:nvPicPr>
        <p:blipFill rotWithShape="1">
          <a:blip r:embed="rId4">
            <a:alphaModFix/>
          </a:blip>
          <a:srcRect/>
          <a:stretch/>
        </p:blipFill>
        <p:spPr>
          <a:xfrm>
            <a:off x="6286500" y="2578893"/>
            <a:ext cx="5143500" cy="2643187"/>
          </a:xfrm>
          <a:prstGeom prst="rect">
            <a:avLst/>
          </a:prstGeom>
          <a:noFill/>
          <a:ln>
            <a:noFill/>
          </a:ln>
        </p:spPr>
      </p:pic>
      <p:sp>
        <p:nvSpPr>
          <p:cNvPr id="221" name="Google Shape;221;p23"/>
          <p:cNvSpPr txBox="1"/>
          <p:nvPr/>
        </p:nvSpPr>
        <p:spPr>
          <a:xfrm>
            <a:off x="1085850" y="2864643"/>
            <a:ext cx="4760595"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6B1D2F"/>
                </a:solidFill>
                <a:latin typeface="Playfair Display"/>
                <a:ea typeface="Playfair Display"/>
                <a:cs typeface="Playfair Display"/>
                <a:sym typeface="Playfair Display"/>
              </a:rPr>
              <a:t>Living Diaspora Links</a:t>
            </a:r>
            <a:endParaRPr/>
          </a:p>
        </p:txBody>
      </p:sp>
      <p:sp>
        <p:nvSpPr>
          <p:cNvPr id="222" name="Google Shape;222;p23"/>
          <p:cNvSpPr/>
          <p:nvPr/>
        </p:nvSpPr>
        <p:spPr>
          <a:xfrm>
            <a:off x="1085850" y="3245643"/>
            <a:ext cx="45339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23" name="Google Shape;223;p23"/>
          <p:cNvSpPr txBox="1"/>
          <p:nvPr/>
        </p:nvSpPr>
        <p:spPr>
          <a:xfrm>
            <a:off x="1085850" y="3559968"/>
            <a:ext cx="4533900" cy="1214437"/>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2C2C2C"/>
                </a:solidFill>
                <a:latin typeface="Plus Jakarta Sans"/>
                <a:ea typeface="Plus Jakarta Sans"/>
                <a:cs typeface="Plus Jakarta Sans"/>
                <a:sym typeface="Plus Jakarta Sans"/>
              </a:rPr>
              <a:t>Venice's ongoing territorial control over Greek islands and maritime ports fueled a steady migration of Greek merchants, artists, and sailors to the Venetian lagoon. This established a robust, active diaspora community of over 5,000 members.</a:t>
            </a:r>
            <a:endParaRPr/>
          </a:p>
        </p:txBody>
      </p:sp>
      <p:sp>
        <p:nvSpPr>
          <p:cNvPr id="224" name="Google Shape;224;p23"/>
          <p:cNvSpPr txBox="1"/>
          <p:nvPr/>
        </p:nvSpPr>
        <p:spPr>
          <a:xfrm>
            <a:off x="6610350" y="2864643"/>
            <a:ext cx="4760595"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6B1D2F"/>
                </a:solidFill>
                <a:latin typeface="Playfair Display"/>
                <a:ea typeface="Playfair Display"/>
                <a:cs typeface="Playfair Display"/>
                <a:sym typeface="Playfair Display"/>
              </a:rPr>
              <a:t>Scholarly Influx</a:t>
            </a:r>
            <a:endParaRPr/>
          </a:p>
        </p:txBody>
      </p:sp>
      <p:sp>
        <p:nvSpPr>
          <p:cNvPr id="225" name="Google Shape;225;p23"/>
          <p:cNvSpPr/>
          <p:nvPr/>
        </p:nvSpPr>
        <p:spPr>
          <a:xfrm>
            <a:off x="6610350" y="3245643"/>
            <a:ext cx="45339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26" name="Google Shape;226;p23"/>
          <p:cNvSpPr txBox="1"/>
          <p:nvPr/>
        </p:nvSpPr>
        <p:spPr>
          <a:xfrm>
            <a:off x="6610350" y="3559968"/>
            <a:ext cx="4533900" cy="1214437"/>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2C2C2C"/>
                </a:solidFill>
                <a:latin typeface="Plus Jakarta Sans"/>
                <a:ea typeface="Plus Jakarta Sans"/>
                <a:cs typeface="Plus Jakarta Sans"/>
                <a:sym typeface="Plus Jakarta Sans"/>
              </a:rPr>
              <a:t>From the mid-14th century onward, a critical wave of prominent Byzantine scholars arrived in Venice. Seeking intellectual security, they transformed the city into a prominent center for the study of the classical Greek language.</a:t>
            </a:r>
            <a:endParaRPr/>
          </a:p>
        </p:txBody>
      </p:sp>
      <p:sp>
        <p:nvSpPr>
          <p:cNvPr id="227" name="Google Shape;227;p23"/>
          <p:cNvSpPr txBox="1"/>
          <p:nvPr/>
        </p:nvSpPr>
        <p:spPr>
          <a:xfrm>
            <a:off x="762000" y="571500"/>
            <a:ext cx="11201400"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6B1D2F"/>
                </a:solidFill>
                <a:latin typeface="Playfair Display"/>
                <a:ea typeface="Playfair Display"/>
                <a:cs typeface="Playfair Display"/>
                <a:sym typeface="Playfair Display"/>
              </a:rPr>
              <a:t>Venetian Cultural Osmosis</a:t>
            </a:r>
            <a:endParaRPr/>
          </a:p>
        </p:txBody>
      </p:sp>
      <p:sp>
        <p:nvSpPr>
          <p:cNvPr id="228" name="Google Shape;228;p23"/>
          <p:cNvSpPr/>
          <p:nvPr/>
        </p:nvSpPr>
        <p:spPr>
          <a:xfrm>
            <a:off x="762000" y="1171575"/>
            <a:ext cx="106680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29" name="Google Shape;229;p23"/>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233"/>
        <p:cNvGrpSpPr/>
        <p:nvPr/>
      </p:nvGrpSpPr>
      <p:grpSpPr>
        <a:xfrm>
          <a:off x="0" y="0"/>
          <a:ext cx="0" cy="0"/>
          <a:chOff x="0" y="0"/>
          <a:chExt cx="0" cy="0"/>
        </a:xfrm>
      </p:grpSpPr>
      <p:pic>
        <p:nvPicPr>
          <p:cNvPr id="234" name="Google Shape;234;p24"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35" name="Google Shape;235;p24" descr="image.png"/>
          <p:cNvPicPr preferRelativeResize="0"/>
          <p:nvPr/>
        </p:nvPicPr>
        <p:blipFill rotWithShape="1">
          <a:blip r:embed="rId4">
            <a:alphaModFix/>
          </a:blip>
          <a:srcRect/>
          <a:stretch/>
        </p:blipFill>
        <p:spPr>
          <a:xfrm>
            <a:off x="1762125" y="2328862"/>
            <a:ext cx="3143250" cy="3143250"/>
          </a:xfrm>
          <a:prstGeom prst="rect">
            <a:avLst/>
          </a:prstGeom>
          <a:noFill/>
          <a:ln>
            <a:noFill/>
          </a:ln>
        </p:spPr>
      </p:pic>
      <p:sp>
        <p:nvSpPr>
          <p:cNvPr id="236" name="Google Shape;236;p24"/>
          <p:cNvSpPr txBox="1"/>
          <p:nvPr/>
        </p:nvSpPr>
        <p:spPr>
          <a:xfrm>
            <a:off x="6286500" y="2519362"/>
            <a:ext cx="5400675" cy="3333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6B1D2F"/>
                </a:solidFill>
                <a:latin typeface="Playfair Display"/>
                <a:ea typeface="Playfair Display"/>
                <a:cs typeface="Playfair Display"/>
                <a:sym typeface="Playfair Display"/>
              </a:rPr>
              <a:t>Dynamic Civic Patronage</a:t>
            </a:r>
            <a:endParaRPr/>
          </a:p>
        </p:txBody>
      </p:sp>
      <p:sp>
        <p:nvSpPr>
          <p:cNvPr id="237" name="Google Shape;237;p24"/>
          <p:cNvSpPr txBox="1"/>
          <p:nvPr/>
        </p:nvSpPr>
        <p:spPr>
          <a:xfrm>
            <a:off x="6286500" y="3014662"/>
            <a:ext cx="5143500" cy="1214437"/>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2C2C2C"/>
                </a:solidFill>
                <a:latin typeface="Plus Jakarta Sans"/>
                <a:ea typeface="Plus Jakarta Sans"/>
                <a:cs typeface="Plus Jakarta Sans"/>
                <a:sym typeface="Plus Jakarta Sans"/>
              </a:rPr>
              <a:t>Unlike Venice's maritime trade network, Florence's early Renaissance was driven by deliberate artistic and academic patronage. Shifting from oligarchy to dynastic lordship, ruling families like the Medici sought to legitimize their rule by actively sponsoring scholars.</a:t>
            </a:r>
            <a:endParaRPr/>
          </a:p>
        </p:txBody>
      </p:sp>
      <p:sp>
        <p:nvSpPr>
          <p:cNvPr id="238" name="Google Shape;238;p24"/>
          <p:cNvSpPr txBox="1"/>
          <p:nvPr/>
        </p:nvSpPr>
        <p:spPr>
          <a:xfrm>
            <a:off x="6286500" y="4391025"/>
            <a:ext cx="5143500" cy="728662"/>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2C2C2C"/>
                </a:solidFill>
                <a:latin typeface="Plus Jakarta Sans"/>
                <a:ea typeface="Plus Jakarta Sans"/>
                <a:cs typeface="Plus Jakarta Sans"/>
                <a:sym typeface="Plus Jakarta Sans"/>
              </a:rPr>
              <a:t>This vibrant environment attracted brilliant Byzantine intellectuals, who introduced authentic classical Greek texts directly to Western Europe's most famous universities.</a:t>
            </a:r>
            <a:endParaRPr/>
          </a:p>
        </p:txBody>
      </p:sp>
      <p:pic>
        <p:nvPicPr>
          <p:cNvPr id="239" name="Google Shape;239;p24" descr="image.png"/>
          <p:cNvPicPr preferRelativeResize="0"/>
          <p:nvPr/>
        </p:nvPicPr>
        <p:blipFill rotWithShape="1">
          <a:blip r:embed="rId5">
            <a:alphaModFix/>
          </a:blip>
          <a:srcRect/>
          <a:stretch/>
        </p:blipFill>
        <p:spPr>
          <a:xfrm>
            <a:off x="1819275" y="2386012"/>
            <a:ext cx="3028950" cy="514350"/>
          </a:xfrm>
          <a:prstGeom prst="rect">
            <a:avLst/>
          </a:prstGeom>
          <a:noFill/>
          <a:ln>
            <a:noFill/>
          </a:ln>
        </p:spPr>
      </p:pic>
      <p:sp>
        <p:nvSpPr>
          <p:cNvPr id="240" name="Google Shape;240;p24"/>
          <p:cNvSpPr txBox="1"/>
          <p:nvPr/>
        </p:nvSpPr>
        <p:spPr>
          <a:xfrm>
            <a:off x="762000" y="571500"/>
            <a:ext cx="11201400"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6B1D2F"/>
                </a:solidFill>
                <a:latin typeface="Playfair Display"/>
                <a:ea typeface="Playfair Display"/>
                <a:cs typeface="Playfair Display"/>
                <a:sym typeface="Playfair Display"/>
              </a:rPr>
              <a:t>Florence: Cradle of Early Humanism</a:t>
            </a:r>
            <a:endParaRPr/>
          </a:p>
        </p:txBody>
      </p:sp>
      <p:sp>
        <p:nvSpPr>
          <p:cNvPr id="241" name="Google Shape;241;p24"/>
          <p:cNvSpPr/>
          <p:nvPr/>
        </p:nvSpPr>
        <p:spPr>
          <a:xfrm>
            <a:off x="762000" y="1171575"/>
            <a:ext cx="106680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42" name="Google Shape;242;p24"/>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246"/>
        <p:cNvGrpSpPr/>
        <p:nvPr/>
      </p:nvGrpSpPr>
      <p:grpSpPr>
        <a:xfrm>
          <a:off x="0" y="0"/>
          <a:ext cx="0" cy="0"/>
          <a:chOff x="0" y="0"/>
          <a:chExt cx="0" cy="0"/>
        </a:xfrm>
      </p:grpSpPr>
      <p:pic>
        <p:nvPicPr>
          <p:cNvPr id="247" name="Google Shape;247;p25"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48" name="Google Shape;248;p25" descr="image.png"/>
          <p:cNvPicPr preferRelativeResize="0"/>
          <p:nvPr/>
        </p:nvPicPr>
        <p:blipFill rotWithShape="1">
          <a:blip r:embed="rId4">
            <a:alphaModFix/>
          </a:blip>
          <a:srcRect/>
          <a:stretch/>
        </p:blipFill>
        <p:spPr>
          <a:xfrm>
            <a:off x="762000" y="2439590"/>
            <a:ext cx="3365450" cy="2921793"/>
          </a:xfrm>
          <a:prstGeom prst="rect">
            <a:avLst/>
          </a:prstGeom>
          <a:noFill/>
          <a:ln>
            <a:noFill/>
          </a:ln>
        </p:spPr>
      </p:pic>
      <p:pic>
        <p:nvPicPr>
          <p:cNvPr id="249" name="Google Shape;249;p25" descr="image.png"/>
          <p:cNvPicPr preferRelativeResize="0"/>
          <p:nvPr/>
        </p:nvPicPr>
        <p:blipFill rotWithShape="1">
          <a:blip r:embed="rId5">
            <a:alphaModFix/>
          </a:blip>
          <a:srcRect/>
          <a:stretch/>
        </p:blipFill>
        <p:spPr>
          <a:xfrm>
            <a:off x="4413200" y="2439590"/>
            <a:ext cx="3365450" cy="2921793"/>
          </a:xfrm>
          <a:prstGeom prst="rect">
            <a:avLst/>
          </a:prstGeom>
          <a:noFill/>
          <a:ln>
            <a:noFill/>
          </a:ln>
        </p:spPr>
      </p:pic>
      <p:pic>
        <p:nvPicPr>
          <p:cNvPr id="250" name="Google Shape;250;p25" descr="image.png"/>
          <p:cNvPicPr preferRelativeResize="0"/>
          <p:nvPr/>
        </p:nvPicPr>
        <p:blipFill rotWithShape="1">
          <a:blip r:embed="rId6">
            <a:alphaModFix/>
          </a:blip>
          <a:srcRect/>
          <a:stretch/>
        </p:blipFill>
        <p:spPr>
          <a:xfrm>
            <a:off x="8064400" y="2439590"/>
            <a:ext cx="3365450" cy="2921793"/>
          </a:xfrm>
          <a:prstGeom prst="rect">
            <a:avLst/>
          </a:prstGeom>
          <a:noFill/>
          <a:ln>
            <a:noFill/>
          </a:ln>
        </p:spPr>
      </p:pic>
      <p:sp>
        <p:nvSpPr>
          <p:cNvPr id="251" name="Google Shape;251;p25"/>
          <p:cNvSpPr txBox="1"/>
          <p:nvPr/>
        </p:nvSpPr>
        <p:spPr>
          <a:xfrm>
            <a:off x="1444525" y="3373040"/>
            <a:ext cx="2000250" cy="2667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75" b="1" i="0" u="none" strike="noStrike" cap="none">
                <a:solidFill>
                  <a:srgbClr val="6B1D2F"/>
                </a:solidFill>
                <a:latin typeface="Playfair Display"/>
                <a:ea typeface="Playfair Display"/>
                <a:cs typeface="Playfair Display"/>
                <a:sym typeface="Playfair Display"/>
              </a:rPr>
              <a:t>Manuel Chrysoloras</a:t>
            </a:r>
            <a:endParaRPr/>
          </a:p>
        </p:txBody>
      </p:sp>
      <p:sp>
        <p:nvSpPr>
          <p:cNvPr id="252" name="Google Shape;252;p25"/>
          <p:cNvSpPr txBox="1"/>
          <p:nvPr/>
        </p:nvSpPr>
        <p:spPr>
          <a:xfrm>
            <a:off x="1000125" y="3896915"/>
            <a:ext cx="2889200" cy="1035843"/>
          </a:xfrm>
          <a:prstGeom prst="rect">
            <a:avLst/>
          </a:prstGeom>
          <a:noFill/>
          <a:ln>
            <a:noFill/>
          </a:ln>
        </p:spPr>
        <p:txBody>
          <a:bodyPr spcFirstLastPara="1" wrap="square" lIns="0" tIns="0" rIns="0" bIns="0" anchor="t" anchorCtr="0">
            <a:spAutoFit/>
          </a:bodyPr>
          <a:lstStyle/>
          <a:p>
            <a:pPr marL="0" marR="0" lvl="0" indent="0" algn="ctr" rtl="0">
              <a:lnSpc>
                <a:spcPct val="144977"/>
              </a:lnSpc>
              <a:spcBef>
                <a:spcPts val="0"/>
              </a:spcBef>
              <a:spcAft>
                <a:spcPts val="0"/>
              </a:spcAft>
              <a:buNone/>
            </a:pPr>
            <a:r>
              <a:rPr lang="en-US" sz="1125" b="0" i="0" u="none" strike="noStrike" cap="none">
                <a:solidFill>
                  <a:srgbClr val="444444"/>
                </a:solidFill>
                <a:latin typeface="Plus Jakarta Sans"/>
                <a:ea typeface="Plus Jakarta Sans"/>
                <a:cs typeface="Plus Jakarta Sans"/>
                <a:sym typeface="Plus Jakarta Sans"/>
              </a:rPr>
              <a:t>Invited by the Medici in 1396, he introduced authentic Greek studies to Florentine classrooms, pioneering the modern model of humanist education in the West.</a:t>
            </a:r>
            <a:endParaRPr/>
          </a:p>
        </p:txBody>
      </p:sp>
      <p:sp>
        <p:nvSpPr>
          <p:cNvPr id="253" name="Google Shape;253;p25"/>
          <p:cNvSpPr txBox="1"/>
          <p:nvPr/>
        </p:nvSpPr>
        <p:spPr>
          <a:xfrm>
            <a:off x="5165734" y="3373040"/>
            <a:ext cx="1860232" cy="2667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75" b="1" i="0" u="none" strike="noStrike" cap="none">
                <a:solidFill>
                  <a:srgbClr val="6B1D2F"/>
                </a:solidFill>
                <a:latin typeface="Playfair Display"/>
                <a:ea typeface="Playfair Display"/>
                <a:cs typeface="Playfair Display"/>
                <a:sym typeface="Playfair Display"/>
              </a:rPr>
              <a:t>John Argyropoulos</a:t>
            </a:r>
            <a:endParaRPr/>
          </a:p>
        </p:txBody>
      </p:sp>
      <p:sp>
        <p:nvSpPr>
          <p:cNvPr id="254" name="Google Shape;254;p25"/>
          <p:cNvSpPr txBox="1"/>
          <p:nvPr/>
        </p:nvSpPr>
        <p:spPr>
          <a:xfrm>
            <a:off x="4651325" y="3896915"/>
            <a:ext cx="2889200" cy="828675"/>
          </a:xfrm>
          <a:prstGeom prst="rect">
            <a:avLst/>
          </a:prstGeom>
          <a:noFill/>
          <a:ln>
            <a:noFill/>
          </a:ln>
        </p:spPr>
        <p:txBody>
          <a:bodyPr spcFirstLastPara="1" wrap="square" lIns="0" tIns="0" rIns="0" bIns="0" anchor="t" anchorCtr="0">
            <a:spAutoFit/>
          </a:bodyPr>
          <a:lstStyle/>
          <a:p>
            <a:pPr marL="0" marR="0" lvl="0" indent="0" algn="ctr" rtl="0">
              <a:lnSpc>
                <a:spcPct val="144977"/>
              </a:lnSpc>
              <a:spcBef>
                <a:spcPts val="0"/>
              </a:spcBef>
              <a:spcAft>
                <a:spcPts val="0"/>
              </a:spcAft>
              <a:buNone/>
            </a:pPr>
            <a:r>
              <a:rPr lang="en-US" sz="1125" b="0" i="0" u="none" strike="noStrike" cap="none">
                <a:solidFill>
                  <a:srgbClr val="444444"/>
                </a:solidFill>
                <a:latin typeface="Plus Jakarta Sans"/>
                <a:ea typeface="Plus Jakarta Sans"/>
                <a:cs typeface="Plus Jakarta Sans"/>
                <a:sym typeface="Plus Jakarta Sans"/>
              </a:rPr>
              <a:t>An eminent philosopher who taught in Florence, providing masterful translations of Aristotle and Plato's Republic while popularizing Byzantine pedagogy.</a:t>
            </a:r>
            <a:endParaRPr/>
          </a:p>
        </p:txBody>
      </p:sp>
      <p:sp>
        <p:nvSpPr>
          <p:cNvPr id="255" name="Google Shape;255;p25"/>
          <p:cNvSpPr txBox="1"/>
          <p:nvPr/>
        </p:nvSpPr>
        <p:spPr>
          <a:xfrm>
            <a:off x="8821935" y="3373040"/>
            <a:ext cx="1850231" cy="2667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75" b="1" i="0" u="none" strike="noStrike" cap="none">
                <a:solidFill>
                  <a:srgbClr val="6B1D2F"/>
                </a:solidFill>
                <a:latin typeface="Playfair Display"/>
                <a:ea typeface="Playfair Display"/>
                <a:cs typeface="Playfair Display"/>
                <a:sym typeface="Playfair Display"/>
              </a:rPr>
              <a:t>D. Chalkokondyles</a:t>
            </a:r>
            <a:endParaRPr/>
          </a:p>
        </p:txBody>
      </p:sp>
      <p:sp>
        <p:nvSpPr>
          <p:cNvPr id="256" name="Google Shape;256;p25"/>
          <p:cNvSpPr txBox="1"/>
          <p:nvPr/>
        </p:nvSpPr>
        <p:spPr>
          <a:xfrm>
            <a:off x="8302525" y="3896915"/>
            <a:ext cx="2889200" cy="828675"/>
          </a:xfrm>
          <a:prstGeom prst="rect">
            <a:avLst/>
          </a:prstGeom>
          <a:noFill/>
          <a:ln>
            <a:noFill/>
          </a:ln>
        </p:spPr>
        <p:txBody>
          <a:bodyPr spcFirstLastPara="1" wrap="square" lIns="0" tIns="0" rIns="0" bIns="0" anchor="t" anchorCtr="0">
            <a:spAutoFit/>
          </a:bodyPr>
          <a:lstStyle/>
          <a:p>
            <a:pPr marL="0" marR="0" lvl="0" indent="0" algn="ctr" rtl="0">
              <a:lnSpc>
                <a:spcPct val="144977"/>
              </a:lnSpc>
              <a:spcBef>
                <a:spcPts val="0"/>
              </a:spcBef>
              <a:spcAft>
                <a:spcPts val="0"/>
              </a:spcAft>
              <a:buNone/>
            </a:pPr>
            <a:r>
              <a:rPr lang="en-US" sz="1125" b="0" i="0" u="none" strike="noStrike" cap="none">
                <a:solidFill>
                  <a:srgbClr val="444444"/>
                </a:solidFill>
                <a:latin typeface="Plus Jakarta Sans"/>
                <a:ea typeface="Plus Jakarta Sans"/>
                <a:cs typeface="Plus Jakarta Sans"/>
                <a:sym typeface="Plus Jakarta Sans"/>
              </a:rPr>
              <a:t>An elite scholar who taught Greek classics to the Medici court, facilitating the publication of early printed editions of ancient epics.</a:t>
            </a:r>
            <a:endParaRPr/>
          </a:p>
        </p:txBody>
      </p:sp>
      <p:pic>
        <p:nvPicPr>
          <p:cNvPr id="257" name="Google Shape;257;p25" descr="image.png"/>
          <p:cNvPicPr preferRelativeResize="0"/>
          <p:nvPr/>
        </p:nvPicPr>
        <p:blipFill rotWithShape="1">
          <a:blip r:embed="rId7">
            <a:alphaModFix/>
          </a:blip>
          <a:srcRect/>
          <a:stretch/>
        </p:blipFill>
        <p:spPr>
          <a:xfrm>
            <a:off x="2216050" y="2782490"/>
            <a:ext cx="457200" cy="361950"/>
          </a:xfrm>
          <a:prstGeom prst="rect">
            <a:avLst/>
          </a:prstGeom>
          <a:noFill/>
          <a:ln>
            <a:noFill/>
          </a:ln>
        </p:spPr>
      </p:pic>
      <p:pic>
        <p:nvPicPr>
          <p:cNvPr id="258" name="Google Shape;258;p25" descr="image.png"/>
          <p:cNvPicPr preferRelativeResize="0"/>
          <p:nvPr/>
        </p:nvPicPr>
        <p:blipFill rotWithShape="1">
          <a:blip r:embed="rId8">
            <a:alphaModFix/>
          </a:blip>
          <a:srcRect/>
          <a:stretch/>
        </p:blipFill>
        <p:spPr>
          <a:xfrm>
            <a:off x="5867251" y="2782490"/>
            <a:ext cx="457200" cy="361950"/>
          </a:xfrm>
          <a:prstGeom prst="rect">
            <a:avLst/>
          </a:prstGeom>
          <a:noFill/>
          <a:ln>
            <a:noFill/>
          </a:ln>
        </p:spPr>
      </p:pic>
      <p:pic>
        <p:nvPicPr>
          <p:cNvPr id="259" name="Google Shape;259;p25" descr="image.png"/>
          <p:cNvPicPr preferRelativeResize="0"/>
          <p:nvPr/>
        </p:nvPicPr>
        <p:blipFill rotWithShape="1">
          <a:blip r:embed="rId9">
            <a:alphaModFix/>
          </a:blip>
          <a:srcRect/>
          <a:stretch/>
        </p:blipFill>
        <p:spPr>
          <a:xfrm>
            <a:off x="9566076" y="2782490"/>
            <a:ext cx="361950" cy="361950"/>
          </a:xfrm>
          <a:prstGeom prst="rect">
            <a:avLst/>
          </a:prstGeom>
          <a:noFill/>
          <a:ln>
            <a:noFill/>
          </a:ln>
        </p:spPr>
      </p:pic>
      <p:sp>
        <p:nvSpPr>
          <p:cNvPr id="260" name="Google Shape;260;p25"/>
          <p:cNvSpPr txBox="1"/>
          <p:nvPr/>
        </p:nvSpPr>
        <p:spPr>
          <a:xfrm>
            <a:off x="762000" y="571500"/>
            <a:ext cx="11201400"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6B1D2F"/>
                </a:solidFill>
                <a:latin typeface="Playfair Display"/>
                <a:ea typeface="Playfair Display"/>
                <a:cs typeface="Playfair Display"/>
                <a:sym typeface="Playfair Display"/>
              </a:rPr>
              <a:t>Byzantine Teachers in Florence</a:t>
            </a:r>
            <a:endParaRPr/>
          </a:p>
        </p:txBody>
      </p:sp>
      <p:sp>
        <p:nvSpPr>
          <p:cNvPr id="261" name="Google Shape;261;p25"/>
          <p:cNvSpPr/>
          <p:nvPr/>
        </p:nvSpPr>
        <p:spPr>
          <a:xfrm>
            <a:off x="762000" y="1171575"/>
            <a:ext cx="106680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62" name="Google Shape;262;p25"/>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266"/>
        <p:cNvGrpSpPr/>
        <p:nvPr/>
      </p:nvGrpSpPr>
      <p:grpSpPr>
        <a:xfrm>
          <a:off x="0" y="0"/>
          <a:ext cx="0" cy="0"/>
          <a:chOff x="0" y="0"/>
          <a:chExt cx="0" cy="0"/>
        </a:xfrm>
      </p:grpSpPr>
      <p:pic>
        <p:nvPicPr>
          <p:cNvPr id="267" name="Google Shape;267;p26"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8" name="Google Shape;268;p26"/>
          <p:cNvSpPr txBox="1"/>
          <p:nvPr/>
        </p:nvSpPr>
        <p:spPr>
          <a:xfrm>
            <a:off x="2286000" y="2852737"/>
            <a:ext cx="7620000" cy="1657350"/>
          </a:xfrm>
          <a:prstGeom prst="rect">
            <a:avLst/>
          </a:prstGeom>
          <a:noFill/>
          <a:ln>
            <a:noFill/>
          </a:ln>
        </p:spPr>
        <p:txBody>
          <a:bodyPr spcFirstLastPara="1" wrap="square" lIns="0" tIns="0" rIns="0" bIns="0" anchor="t" anchorCtr="0">
            <a:spAutoFit/>
          </a:bodyPr>
          <a:lstStyle/>
          <a:p>
            <a:pPr marL="0" marR="0" lvl="0" indent="0" algn="ctr" rtl="0">
              <a:lnSpc>
                <a:spcPct val="144977"/>
              </a:lnSpc>
              <a:spcBef>
                <a:spcPts val="0"/>
              </a:spcBef>
              <a:spcAft>
                <a:spcPts val="0"/>
              </a:spcAft>
              <a:buNone/>
            </a:pPr>
            <a:r>
              <a:rPr lang="en-US" sz="2250" b="0" i="1" u="none" strike="noStrike" cap="none">
                <a:solidFill>
                  <a:srgbClr val="6B1D2F"/>
                </a:solidFill>
                <a:latin typeface="Playfair Display"/>
                <a:ea typeface="Playfair Display"/>
                <a:cs typeface="Playfair Display"/>
                <a:sym typeface="Playfair Display"/>
              </a:rPr>
              <a:t> "While medieval scholasticism restricted classical philosophy to the service of theology, Italian Humanism sought the original texts to revive human intellect, personal liberty, and active civic duty." </a:t>
            </a:r>
            <a:endParaRPr/>
          </a:p>
        </p:txBody>
      </p:sp>
      <p:sp>
        <p:nvSpPr>
          <p:cNvPr id="269" name="Google Shape;269;p26"/>
          <p:cNvSpPr txBox="1"/>
          <p:nvPr/>
        </p:nvSpPr>
        <p:spPr>
          <a:xfrm>
            <a:off x="3971627" y="4748212"/>
            <a:ext cx="4248745" cy="1905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350" b="0" i="0" u="none" strike="noStrike" cap="none">
                <a:solidFill>
                  <a:srgbClr val="8A6525"/>
                </a:solidFill>
                <a:latin typeface="Times"/>
                <a:ea typeface="Times"/>
                <a:cs typeface="Times"/>
                <a:sym typeface="Times"/>
              </a:rPr>
              <a:t>— ON THE RISE OF RENAISSANCE HUMANISM</a:t>
            </a:r>
            <a:endParaRPr/>
          </a:p>
        </p:txBody>
      </p:sp>
      <p:pic>
        <p:nvPicPr>
          <p:cNvPr id="270" name="Google Shape;270;p26" descr="image.png"/>
          <p:cNvPicPr preferRelativeResize="0"/>
          <p:nvPr/>
        </p:nvPicPr>
        <p:blipFill rotWithShape="1">
          <a:blip r:embed="rId4">
            <a:alphaModFix/>
          </a:blip>
          <a:srcRect/>
          <a:stretch/>
        </p:blipFill>
        <p:spPr>
          <a:xfrm>
            <a:off x="1809750" y="2662237"/>
            <a:ext cx="533400" cy="628650"/>
          </a:xfrm>
          <a:prstGeom prst="rect">
            <a:avLst/>
          </a:prstGeom>
          <a:noFill/>
          <a:ln>
            <a:noFill/>
          </a:ln>
        </p:spPr>
      </p:pic>
      <p:sp>
        <p:nvSpPr>
          <p:cNvPr id="271" name="Google Shape;271;p26"/>
          <p:cNvSpPr txBox="1"/>
          <p:nvPr/>
        </p:nvSpPr>
        <p:spPr>
          <a:xfrm>
            <a:off x="762000" y="571500"/>
            <a:ext cx="11201400"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6B1D2F"/>
                </a:solidFill>
                <a:latin typeface="Playfair Display"/>
                <a:ea typeface="Playfair Display"/>
                <a:cs typeface="Playfair Display"/>
                <a:sym typeface="Playfair Display"/>
              </a:rPr>
              <a:t>The Humanist Reorientation</a:t>
            </a:r>
            <a:endParaRPr/>
          </a:p>
        </p:txBody>
      </p:sp>
      <p:sp>
        <p:nvSpPr>
          <p:cNvPr id="272" name="Google Shape;272;p26"/>
          <p:cNvSpPr/>
          <p:nvPr/>
        </p:nvSpPr>
        <p:spPr>
          <a:xfrm>
            <a:off x="762000" y="1171575"/>
            <a:ext cx="106680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73" name="Google Shape;273;p26"/>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277"/>
        <p:cNvGrpSpPr/>
        <p:nvPr/>
      </p:nvGrpSpPr>
      <p:grpSpPr>
        <a:xfrm>
          <a:off x="0" y="0"/>
          <a:ext cx="0" cy="0"/>
          <a:chOff x="0" y="0"/>
          <a:chExt cx="0" cy="0"/>
        </a:xfrm>
      </p:grpSpPr>
      <p:pic>
        <p:nvPicPr>
          <p:cNvPr id="278" name="Google Shape;278;p27"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9" name="Google Shape;279;p27"/>
          <p:cNvSpPr txBox="1"/>
          <p:nvPr/>
        </p:nvSpPr>
        <p:spPr>
          <a:xfrm>
            <a:off x="762000" y="2010965"/>
            <a:ext cx="5350668" cy="3333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8A6525"/>
                </a:solidFill>
                <a:latin typeface="Playfair Display"/>
                <a:ea typeface="Playfair Display"/>
                <a:cs typeface="Playfair Display"/>
                <a:sym typeface="Playfair Display"/>
              </a:rPr>
              <a:t>Venice: Capital of the Printed Word</a:t>
            </a:r>
            <a:endParaRPr/>
          </a:p>
        </p:txBody>
      </p:sp>
      <p:sp>
        <p:nvSpPr>
          <p:cNvPr id="280" name="Google Shape;280;p27"/>
          <p:cNvSpPr txBox="1"/>
          <p:nvPr/>
        </p:nvSpPr>
        <p:spPr>
          <a:xfrm>
            <a:off x="762000" y="2644378"/>
            <a:ext cx="5095875" cy="754112"/>
          </a:xfrm>
          <a:prstGeom prst="rect">
            <a:avLst/>
          </a:prstGeom>
          <a:noFill/>
          <a:ln>
            <a:noFill/>
          </a:ln>
        </p:spPr>
        <p:txBody>
          <a:bodyPr spcFirstLastPara="1" wrap="square" lIns="0" tIns="0" rIns="0" bIns="0" anchor="t" anchorCtr="0">
            <a:spAutoFit/>
          </a:bodyPr>
          <a:lstStyle/>
          <a:p>
            <a:pPr marL="0" marR="0" lvl="0" indent="0" algn="l" rtl="0">
              <a:lnSpc>
                <a:spcPct val="159983"/>
              </a:lnSpc>
              <a:spcBef>
                <a:spcPts val="0"/>
              </a:spcBef>
              <a:spcAft>
                <a:spcPts val="0"/>
              </a:spcAft>
              <a:buNone/>
            </a:pPr>
            <a:r>
              <a:rPr lang="en-US" sz="1237" b="0" i="0" u="none" strike="noStrike" cap="none">
                <a:solidFill>
                  <a:srgbClr val="2C2C2C"/>
                </a:solidFill>
                <a:latin typeface="Plus Jakarta Sans"/>
                <a:ea typeface="Plus Jakarta Sans"/>
                <a:cs typeface="Plus Jakarta Sans"/>
                <a:sym typeface="Plus Jakarta Sans"/>
              </a:rPr>
              <a:t>The invention of moveable type transformed the preservation of classical heritage. Seeking to commercialize rare books, Venice quickly emerged as Europe's preeminent printing hub.</a:t>
            </a:r>
            <a:endParaRPr/>
          </a:p>
        </p:txBody>
      </p:sp>
      <p:sp>
        <p:nvSpPr>
          <p:cNvPr id="281" name="Google Shape;281;p27"/>
          <p:cNvSpPr txBox="1"/>
          <p:nvPr/>
        </p:nvSpPr>
        <p:spPr>
          <a:xfrm>
            <a:off x="762000" y="3698527"/>
            <a:ext cx="5095875" cy="1005482"/>
          </a:xfrm>
          <a:prstGeom prst="rect">
            <a:avLst/>
          </a:prstGeom>
          <a:noFill/>
          <a:ln>
            <a:noFill/>
          </a:ln>
        </p:spPr>
        <p:txBody>
          <a:bodyPr spcFirstLastPara="1" wrap="square" lIns="0" tIns="0" rIns="0" bIns="0" anchor="t" anchorCtr="0">
            <a:spAutoFit/>
          </a:bodyPr>
          <a:lstStyle/>
          <a:p>
            <a:pPr marL="0" marR="0" lvl="0" indent="0" algn="l" rtl="0">
              <a:lnSpc>
                <a:spcPct val="159983"/>
              </a:lnSpc>
              <a:spcBef>
                <a:spcPts val="0"/>
              </a:spcBef>
              <a:spcAft>
                <a:spcPts val="0"/>
              </a:spcAft>
              <a:buNone/>
            </a:pPr>
            <a:r>
              <a:rPr lang="en-US" sz="1237" b="0" i="0" u="none" strike="noStrike" cap="none">
                <a:solidFill>
                  <a:srgbClr val="2C2C2C"/>
                </a:solidFill>
                <a:latin typeface="Plus Jakarta Sans"/>
                <a:ea typeface="Plus Jakarta Sans"/>
                <a:cs typeface="Plus Jakarta Sans"/>
                <a:sym typeface="Plus Jakarta Sans"/>
              </a:rPr>
              <a:t>The renowned Aldine Press, founded by Aldus Manutius, became a vibrant gathering place for Greek scholars like Marcus Musurus, who meticulously edited, proofread, and published the first printed editions of ancient Greek masterpieces.</a:t>
            </a:r>
            <a:endParaRPr/>
          </a:p>
        </p:txBody>
      </p:sp>
      <p:pic>
        <p:nvPicPr>
          <p:cNvPr id="282" name="Google Shape;282;p27" descr="image.png"/>
          <p:cNvPicPr preferRelativeResize="0"/>
          <p:nvPr/>
        </p:nvPicPr>
        <p:blipFill rotWithShape="1">
          <a:blip r:embed="rId4">
            <a:alphaModFix/>
          </a:blip>
          <a:srcRect/>
          <a:stretch/>
        </p:blipFill>
        <p:spPr>
          <a:xfrm>
            <a:off x="6334125" y="0"/>
            <a:ext cx="5857875"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286"/>
        <p:cNvGrpSpPr/>
        <p:nvPr/>
      </p:nvGrpSpPr>
      <p:grpSpPr>
        <a:xfrm>
          <a:off x="0" y="0"/>
          <a:ext cx="0" cy="0"/>
          <a:chOff x="0" y="0"/>
          <a:chExt cx="0" cy="0"/>
        </a:xfrm>
      </p:grpSpPr>
      <p:pic>
        <p:nvPicPr>
          <p:cNvPr id="287" name="Google Shape;287;p28"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8" name="Google Shape;288;p28"/>
          <p:cNvSpPr/>
          <p:nvPr/>
        </p:nvSpPr>
        <p:spPr>
          <a:xfrm>
            <a:off x="5715000" y="2609850"/>
            <a:ext cx="762000" cy="2857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89" name="Google Shape;289;p28"/>
          <p:cNvSpPr txBox="1"/>
          <p:nvPr/>
        </p:nvSpPr>
        <p:spPr>
          <a:xfrm>
            <a:off x="2900600" y="2828925"/>
            <a:ext cx="6390798" cy="6096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b="1" i="0" u="none" strike="noStrike" cap="none">
                <a:solidFill>
                  <a:srgbClr val="6B1D2F"/>
                </a:solidFill>
                <a:latin typeface="Playfair Display"/>
                <a:ea typeface="Playfair Display"/>
                <a:cs typeface="Playfair Display"/>
                <a:sym typeface="Playfair Display"/>
              </a:rPr>
              <a:t>The Palaiologan Renaissance</a:t>
            </a:r>
            <a:endParaRPr/>
          </a:p>
        </p:txBody>
      </p:sp>
      <p:sp>
        <p:nvSpPr>
          <p:cNvPr id="290" name="Google Shape;290;p28"/>
          <p:cNvSpPr txBox="1"/>
          <p:nvPr/>
        </p:nvSpPr>
        <p:spPr>
          <a:xfrm>
            <a:off x="3448050" y="3771900"/>
            <a:ext cx="5295900" cy="28575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500" b="0" i="1" u="none" strike="noStrike" cap="none">
                <a:solidFill>
                  <a:srgbClr val="8A6525"/>
                </a:solidFill>
                <a:latin typeface="Playfair Display Medium"/>
                <a:ea typeface="Playfair Display Medium"/>
                <a:cs typeface="Playfair Display Medium"/>
                <a:sym typeface="Playfair Display Medium"/>
              </a:rPr>
              <a:t>An assessment of late Byzantine cultural and philosophical vigor</a:t>
            </a:r>
            <a:endParaRPr/>
          </a:p>
        </p:txBody>
      </p:sp>
      <p:sp>
        <p:nvSpPr>
          <p:cNvPr id="291" name="Google Shape;291;p28"/>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295"/>
        <p:cNvGrpSpPr/>
        <p:nvPr/>
      </p:nvGrpSpPr>
      <p:grpSpPr>
        <a:xfrm>
          <a:off x="0" y="0"/>
          <a:ext cx="0" cy="0"/>
          <a:chOff x="0" y="0"/>
          <a:chExt cx="0" cy="0"/>
        </a:xfrm>
      </p:grpSpPr>
      <p:pic>
        <p:nvPicPr>
          <p:cNvPr id="296" name="Google Shape;296;p29"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97" name="Google Shape;297;p29" descr="image.png"/>
          <p:cNvPicPr preferRelativeResize="0"/>
          <p:nvPr/>
        </p:nvPicPr>
        <p:blipFill rotWithShape="1">
          <a:blip r:embed="rId4">
            <a:alphaModFix/>
          </a:blip>
          <a:srcRect/>
          <a:stretch/>
        </p:blipFill>
        <p:spPr>
          <a:xfrm>
            <a:off x="762000" y="2578893"/>
            <a:ext cx="5143500" cy="2643187"/>
          </a:xfrm>
          <a:prstGeom prst="rect">
            <a:avLst/>
          </a:prstGeom>
          <a:noFill/>
          <a:ln>
            <a:noFill/>
          </a:ln>
        </p:spPr>
      </p:pic>
      <p:pic>
        <p:nvPicPr>
          <p:cNvPr id="298" name="Google Shape;298;p29" descr="image.png"/>
          <p:cNvPicPr preferRelativeResize="0"/>
          <p:nvPr/>
        </p:nvPicPr>
        <p:blipFill rotWithShape="1">
          <a:blip r:embed="rId4">
            <a:alphaModFix/>
          </a:blip>
          <a:srcRect/>
          <a:stretch/>
        </p:blipFill>
        <p:spPr>
          <a:xfrm>
            <a:off x="6286500" y="2578893"/>
            <a:ext cx="5143500" cy="2643187"/>
          </a:xfrm>
          <a:prstGeom prst="rect">
            <a:avLst/>
          </a:prstGeom>
          <a:noFill/>
          <a:ln>
            <a:noFill/>
          </a:ln>
        </p:spPr>
      </p:pic>
      <p:sp>
        <p:nvSpPr>
          <p:cNvPr id="299" name="Google Shape;299;p29"/>
          <p:cNvSpPr txBox="1"/>
          <p:nvPr/>
        </p:nvSpPr>
        <p:spPr>
          <a:xfrm>
            <a:off x="1085850" y="2864643"/>
            <a:ext cx="4760595"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6B1D2F"/>
                </a:solidFill>
                <a:latin typeface="Playfair Display"/>
                <a:ea typeface="Playfair Display"/>
                <a:cs typeface="Playfair Display"/>
                <a:sym typeface="Playfair Display"/>
              </a:rPr>
              <a:t>Reclaimed Hellenic Identity</a:t>
            </a:r>
            <a:endParaRPr/>
          </a:p>
        </p:txBody>
      </p:sp>
      <p:sp>
        <p:nvSpPr>
          <p:cNvPr id="300" name="Google Shape;300;p29"/>
          <p:cNvSpPr/>
          <p:nvPr/>
        </p:nvSpPr>
        <p:spPr>
          <a:xfrm>
            <a:off x="1085850" y="3245643"/>
            <a:ext cx="45339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01" name="Google Shape;301;p29"/>
          <p:cNvSpPr txBox="1"/>
          <p:nvPr/>
        </p:nvSpPr>
        <p:spPr>
          <a:xfrm>
            <a:off x="1085850" y="3559968"/>
            <a:ext cx="4533900" cy="1214437"/>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2C2C2C"/>
                </a:solidFill>
                <a:latin typeface="Plus Jakarta Sans"/>
                <a:ea typeface="Plus Jakarta Sans"/>
                <a:cs typeface="Plus Jakarta Sans"/>
                <a:sym typeface="Plus Jakarta Sans"/>
              </a:rPr>
              <a:t>As the multi-ethnic empire collapsed, Byzantine cultural consciousness evolved. The intelligentsia turned away from imperial ecumenicism, re-centering their identity around Hellenic language, classical literature, and ancient heritage.</a:t>
            </a:r>
            <a:endParaRPr/>
          </a:p>
        </p:txBody>
      </p:sp>
      <p:sp>
        <p:nvSpPr>
          <p:cNvPr id="302" name="Google Shape;302;p29"/>
          <p:cNvSpPr txBox="1"/>
          <p:nvPr/>
        </p:nvSpPr>
        <p:spPr>
          <a:xfrm>
            <a:off x="6610350" y="2986087"/>
            <a:ext cx="4760595"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6B1D2F"/>
                </a:solidFill>
                <a:latin typeface="Playfair Display"/>
                <a:ea typeface="Playfair Display"/>
                <a:cs typeface="Playfair Display"/>
                <a:sym typeface="Playfair Display"/>
              </a:rPr>
              <a:t>Vibrant Scholarly Networks</a:t>
            </a:r>
            <a:endParaRPr/>
          </a:p>
        </p:txBody>
      </p:sp>
      <p:sp>
        <p:nvSpPr>
          <p:cNvPr id="303" name="Google Shape;303;p29"/>
          <p:cNvSpPr/>
          <p:nvPr/>
        </p:nvSpPr>
        <p:spPr>
          <a:xfrm>
            <a:off x="6610350" y="3367087"/>
            <a:ext cx="45339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04" name="Google Shape;304;p29"/>
          <p:cNvSpPr txBox="1"/>
          <p:nvPr/>
        </p:nvSpPr>
        <p:spPr>
          <a:xfrm>
            <a:off x="6610350" y="3681412"/>
            <a:ext cx="4533900" cy="971550"/>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2C2C2C"/>
                </a:solidFill>
                <a:latin typeface="Plus Jakarta Sans"/>
                <a:ea typeface="Plus Jakarta Sans"/>
                <a:cs typeface="Plus Jakarta Sans"/>
                <a:sym typeface="Plus Jakarta Sans"/>
              </a:rPr>
              <a:t>Despite economic hardship, over 150 secular and monastic scholars maintained active epistolary networks across cities like Constantinople and Mystras, copying and saving ancient codices under the patronage of wealthy elites.</a:t>
            </a:r>
            <a:endParaRPr/>
          </a:p>
        </p:txBody>
      </p:sp>
      <p:sp>
        <p:nvSpPr>
          <p:cNvPr id="305" name="Google Shape;305;p29"/>
          <p:cNvSpPr txBox="1"/>
          <p:nvPr/>
        </p:nvSpPr>
        <p:spPr>
          <a:xfrm>
            <a:off x="762000" y="571500"/>
            <a:ext cx="11201400"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6B1D2F"/>
                </a:solidFill>
                <a:latin typeface="Playfair Display"/>
                <a:ea typeface="Playfair Display"/>
                <a:cs typeface="Playfair Display"/>
                <a:sym typeface="Playfair Display"/>
              </a:rPr>
              <a:t>The Late Byzantine Rebirth</a:t>
            </a:r>
            <a:endParaRPr/>
          </a:p>
        </p:txBody>
      </p:sp>
      <p:sp>
        <p:nvSpPr>
          <p:cNvPr id="306" name="Google Shape;306;p29"/>
          <p:cNvSpPr/>
          <p:nvPr/>
        </p:nvSpPr>
        <p:spPr>
          <a:xfrm>
            <a:off x="762000" y="1171575"/>
            <a:ext cx="106680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07" name="Google Shape;307;p29"/>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311"/>
        <p:cNvGrpSpPr/>
        <p:nvPr/>
      </p:nvGrpSpPr>
      <p:grpSpPr>
        <a:xfrm>
          <a:off x="0" y="0"/>
          <a:ext cx="0" cy="0"/>
          <a:chOff x="0" y="0"/>
          <a:chExt cx="0" cy="0"/>
        </a:xfrm>
      </p:grpSpPr>
      <p:pic>
        <p:nvPicPr>
          <p:cNvPr id="312" name="Google Shape;312;p30"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13" name="Google Shape;313;p30" descr="image.png"/>
          <p:cNvPicPr preferRelativeResize="0"/>
          <p:nvPr/>
        </p:nvPicPr>
        <p:blipFill rotWithShape="1">
          <a:blip r:embed="rId4">
            <a:alphaModFix/>
          </a:blip>
          <a:srcRect/>
          <a:stretch/>
        </p:blipFill>
        <p:spPr>
          <a:xfrm>
            <a:off x="762000" y="2339429"/>
            <a:ext cx="3365450" cy="3122116"/>
          </a:xfrm>
          <a:prstGeom prst="rect">
            <a:avLst/>
          </a:prstGeom>
          <a:noFill/>
          <a:ln>
            <a:noFill/>
          </a:ln>
        </p:spPr>
      </p:pic>
      <p:pic>
        <p:nvPicPr>
          <p:cNvPr id="314" name="Google Shape;314;p30" descr="image.png"/>
          <p:cNvPicPr preferRelativeResize="0"/>
          <p:nvPr/>
        </p:nvPicPr>
        <p:blipFill rotWithShape="1">
          <a:blip r:embed="rId5">
            <a:alphaModFix/>
          </a:blip>
          <a:srcRect/>
          <a:stretch/>
        </p:blipFill>
        <p:spPr>
          <a:xfrm>
            <a:off x="4413200" y="2339429"/>
            <a:ext cx="3365450" cy="3122116"/>
          </a:xfrm>
          <a:prstGeom prst="rect">
            <a:avLst/>
          </a:prstGeom>
          <a:noFill/>
          <a:ln>
            <a:noFill/>
          </a:ln>
        </p:spPr>
      </p:pic>
      <p:pic>
        <p:nvPicPr>
          <p:cNvPr id="315" name="Google Shape;315;p30" descr="image.png"/>
          <p:cNvPicPr preferRelativeResize="0"/>
          <p:nvPr/>
        </p:nvPicPr>
        <p:blipFill rotWithShape="1">
          <a:blip r:embed="rId6">
            <a:alphaModFix/>
          </a:blip>
          <a:srcRect/>
          <a:stretch/>
        </p:blipFill>
        <p:spPr>
          <a:xfrm>
            <a:off x="8064400" y="2339429"/>
            <a:ext cx="3365450" cy="3122116"/>
          </a:xfrm>
          <a:prstGeom prst="rect">
            <a:avLst/>
          </a:prstGeom>
          <a:noFill/>
          <a:ln>
            <a:noFill/>
          </a:ln>
        </p:spPr>
      </p:pic>
      <p:pic>
        <p:nvPicPr>
          <p:cNvPr id="316" name="Google Shape;316;p30" descr="image.png"/>
          <p:cNvPicPr preferRelativeResize="0"/>
          <p:nvPr/>
        </p:nvPicPr>
        <p:blipFill rotWithShape="1">
          <a:blip r:embed="rId7">
            <a:alphaModFix/>
          </a:blip>
          <a:srcRect/>
          <a:stretch/>
        </p:blipFill>
        <p:spPr>
          <a:xfrm>
            <a:off x="962025" y="2539454"/>
            <a:ext cx="2965400" cy="1714500"/>
          </a:xfrm>
          <a:prstGeom prst="rect">
            <a:avLst/>
          </a:prstGeom>
          <a:noFill/>
          <a:ln>
            <a:noFill/>
          </a:ln>
        </p:spPr>
      </p:pic>
      <p:pic>
        <p:nvPicPr>
          <p:cNvPr id="317" name="Google Shape;317;p30" descr="image.png"/>
          <p:cNvPicPr preferRelativeResize="0"/>
          <p:nvPr/>
        </p:nvPicPr>
        <p:blipFill rotWithShape="1">
          <a:blip r:embed="rId7">
            <a:alphaModFix/>
          </a:blip>
          <a:srcRect/>
          <a:stretch/>
        </p:blipFill>
        <p:spPr>
          <a:xfrm>
            <a:off x="4613225" y="2539454"/>
            <a:ext cx="2965400" cy="1714500"/>
          </a:xfrm>
          <a:prstGeom prst="rect">
            <a:avLst/>
          </a:prstGeom>
          <a:noFill/>
          <a:ln>
            <a:noFill/>
          </a:ln>
        </p:spPr>
      </p:pic>
      <p:pic>
        <p:nvPicPr>
          <p:cNvPr id="318" name="Google Shape;318;p30" descr="image.png"/>
          <p:cNvPicPr preferRelativeResize="0"/>
          <p:nvPr/>
        </p:nvPicPr>
        <p:blipFill rotWithShape="1">
          <a:blip r:embed="rId7">
            <a:alphaModFix/>
          </a:blip>
          <a:srcRect/>
          <a:stretch/>
        </p:blipFill>
        <p:spPr>
          <a:xfrm>
            <a:off x="8264425" y="2539454"/>
            <a:ext cx="2965400" cy="1714500"/>
          </a:xfrm>
          <a:prstGeom prst="rect">
            <a:avLst/>
          </a:prstGeom>
          <a:noFill/>
          <a:ln>
            <a:noFill/>
          </a:ln>
        </p:spPr>
      </p:pic>
      <p:sp>
        <p:nvSpPr>
          <p:cNvPr id="319" name="Google Shape;319;p30"/>
          <p:cNvSpPr txBox="1"/>
          <p:nvPr/>
        </p:nvSpPr>
        <p:spPr>
          <a:xfrm>
            <a:off x="887889" y="4396829"/>
            <a:ext cx="3113670" cy="2286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350" b="1" i="0" u="none" strike="noStrike" cap="none">
                <a:solidFill>
                  <a:srgbClr val="6B1D2F"/>
                </a:solidFill>
                <a:latin typeface="Playfair Display"/>
                <a:ea typeface="Playfair Display"/>
                <a:cs typeface="Playfair Display"/>
                <a:sym typeface="Playfair Display"/>
              </a:rPr>
              <a:t>Philology &amp; Commentary</a:t>
            </a:r>
            <a:endParaRPr/>
          </a:p>
        </p:txBody>
      </p:sp>
      <p:sp>
        <p:nvSpPr>
          <p:cNvPr id="320" name="Google Shape;320;p30"/>
          <p:cNvSpPr txBox="1"/>
          <p:nvPr/>
        </p:nvSpPr>
        <p:spPr>
          <a:xfrm>
            <a:off x="962025" y="4701629"/>
            <a:ext cx="2965400" cy="55989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050" b="0" i="0" u="none" strike="noStrike" cap="none">
                <a:solidFill>
                  <a:srgbClr val="444444"/>
                </a:solidFill>
                <a:latin typeface="Plus Jakarta Sans"/>
                <a:ea typeface="Plus Jakarta Sans"/>
                <a:cs typeface="Plus Jakarta Sans"/>
                <a:sym typeface="Plus Jakarta Sans"/>
              </a:rPr>
              <a:t>Meticulous copying, editing, and comprehensive commentary on the texts of ancient Greek poets and dramatists.</a:t>
            </a:r>
            <a:endParaRPr/>
          </a:p>
        </p:txBody>
      </p:sp>
      <p:sp>
        <p:nvSpPr>
          <p:cNvPr id="321" name="Google Shape;321;p30"/>
          <p:cNvSpPr txBox="1"/>
          <p:nvPr/>
        </p:nvSpPr>
        <p:spPr>
          <a:xfrm>
            <a:off x="4539090" y="4396829"/>
            <a:ext cx="3113670" cy="2286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350" b="1" i="0" u="none" strike="noStrike" cap="none">
                <a:solidFill>
                  <a:srgbClr val="6B1D2F"/>
                </a:solidFill>
                <a:latin typeface="Playfair Display"/>
                <a:ea typeface="Playfair Display"/>
                <a:cs typeface="Playfair Display"/>
                <a:sym typeface="Playfair Display"/>
              </a:rPr>
              <a:t>Natural Sciences</a:t>
            </a:r>
            <a:endParaRPr/>
          </a:p>
        </p:txBody>
      </p:sp>
      <p:sp>
        <p:nvSpPr>
          <p:cNvPr id="322" name="Google Shape;322;p30"/>
          <p:cNvSpPr txBox="1"/>
          <p:nvPr/>
        </p:nvSpPr>
        <p:spPr>
          <a:xfrm>
            <a:off x="4613225" y="4701629"/>
            <a:ext cx="2965400" cy="55989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050" b="0" i="0" u="none" strike="noStrike" cap="none">
                <a:solidFill>
                  <a:srgbClr val="444444"/>
                </a:solidFill>
                <a:latin typeface="Plus Jakarta Sans"/>
                <a:ea typeface="Plus Jakarta Sans"/>
                <a:cs typeface="Plus Jakarta Sans"/>
                <a:sym typeface="Plus Jakarta Sans"/>
              </a:rPr>
              <a:t>Renewed mathematical and astronomical research led by pioneering scholars like Metochites, Planudes, and Gregoras.</a:t>
            </a:r>
            <a:endParaRPr/>
          </a:p>
        </p:txBody>
      </p:sp>
      <p:sp>
        <p:nvSpPr>
          <p:cNvPr id="323" name="Google Shape;323;p30"/>
          <p:cNvSpPr txBox="1"/>
          <p:nvPr/>
        </p:nvSpPr>
        <p:spPr>
          <a:xfrm>
            <a:off x="8190290" y="4396829"/>
            <a:ext cx="3113670" cy="2286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350" b="1" i="0" u="none" strike="noStrike" cap="none">
                <a:solidFill>
                  <a:srgbClr val="6B1D2F"/>
                </a:solidFill>
                <a:latin typeface="Playfair Display"/>
                <a:ea typeface="Playfair Display"/>
                <a:cs typeface="Playfair Display"/>
                <a:sym typeface="Playfair Display"/>
              </a:rPr>
              <a:t>Artistic Zenith</a:t>
            </a:r>
            <a:endParaRPr/>
          </a:p>
        </p:txBody>
      </p:sp>
      <p:sp>
        <p:nvSpPr>
          <p:cNvPr id="324" name="Google Shape;324;p30"/>
          <p:cNvSpPr txBox="1"/>
          <p:nvPr/>
        </p:nvSpPr>
        <p:spPr>
          <a:xfrm>
            <a:off x="8264425" y="4701629"/>
            <a:ext cx="2965400" cy="55989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050" b="0" i="0" u="none" strike="noStrike" cap="none">
                <a:solidFill>
                  <a:srgbClr val="444444"/>
                </a:solidFill>
                <a:latin typeface="Plus Jakarta Sans"/>
                <a:ea typeface="Plus Jakarta Sans"/>
                <a:cs typeface="Plus Jakarta Sans"/>
                <a:sym typeface="Plus Jakarta Sans"/>
              </a:rPr>
              <a:t>Pioneering expressive naturalism in late Orthodox frescoes, directly influencing early proto-Renaissance painters in Italy.</a:t>
            </a:r>
            <a:endParaRPr/>
          </a:p>
        </p:txBody>
      </p:sp>
      <p:pic>
        <p:nvPicPr>
          <p:cNvPr id="325" name="Google Shape;325;p30" descr="image.png"/>
          <p:cNvPicPr preferRelativeResize="0"/>
          <p:nvPr/>
        </p:nvPicPr>
        <p:blipFill rotWithShape="1">
          <a:blip r:embed="rId8">
            <a:alphaModFix/>
          </a:blip>
          <a:srcRect/>
          <a:stretch/>
        </p:blipFill>
        <p:spPr>
          <a:xfrm>
            <a:off x="971550" y="2548979"/>
            <a:ext cx="2946350" cy="1695450"/>
          </a:xfrm>
          <a:prstGeom prst="rect">
            <a:avLst/>
          </a:prstGeom>
          <a:noFill/>
          <a:ln>
            <a:noFill/>
          </a:ln>
        </p:spPr>
      </p:pic>
      <p:pic>
        <p:nvPicPr>
          <p:cNvPr id="326" name="Google Shape;326;p30" descr="image.png"/>
          <p:cNvPicPr preferRelativeResize="0"/>
          <p:nvPr/>
        </p:nvPicPr>
        <p:blipFill rotWithShape="1">
          <a:blip r:embed="rId9">
            <a:alphaModFix/>
          </a:blip>
          <a:srcRect/>
          <a:stretch/>
        </p:blipFill>
        <p:spPr>
          <a:xfrm>
            <a:off x="4622750" y="2548979"/>
            <a:ext cx="2946350" cy="342900"/>
          </a:xfrm>
          <a:prstGeom prst="rect">
            <a:avLst/>
          </a:prstGeom>
          <a:noFill/>
          <a:ln>
            <a:noFill/>
          </a:ln>
        </p:spPr>
      </p:pic>
      <p:pic>
        <p:nvPicPr>
          <p:cNvPr id="327" name="Google Shape;327;p30" descr="image.png"/>
          <p:cNvPicPr preferRelativeResize="0"/>
          <p:nvPr/>
        </p:nvPicPr>
        <p:blipFill rotWithShape="1">
          <a:blip r:embed="rId10">
            <a:alphaModFix/>
          </a:blip>
          <a:srcRect/>
          <a:stretch/>
        </p:blipFill>
        <p:spPr>
          <a:xfrm>
            <a:off x="8273950" y="2548979"/>
            <a:ext cx="2946350" cy="1695450"/>
          </a:xfrm>
          <a:prstGeom prst="rect">
            <a:avLst/>
          </a:prstGeom>
          <a:noFill/>
          <a:ln>
            <a:noFill/>
          </a:ln>
        </p:spPr>
      </p:pic>
      <p:sp>
        <p:nvSpPr>
          <p:cNvPr id="328" name="Google Shape;328;p30"/>
          <p:cNvSpPr txBox="1"/>
          <p:nvPr/>
        </p:nvSpPr>
        <p:spPr>
          <a:xfrm>
            <a:off x="762000" y="571500"/>
            <a:ext cx="11201400"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6B1D2F"/>
                </a:solidFill>
                <a:latin typeface="Playfair Display"/>
                <a:ea typeface="Playfair Display"/>
                <a:cs typeface="Playfair Display"/>
                <a:sym typeface="Playfair Display"/>
              </a:rPr>
              <a:t>Facets of Palaiologan Inquiry</a:t>
            </a:r>
            <a:endParaRPr/>
          </a:p>
        </p:txBody>
      </p:sp>
      <p:sp>
        <p:nvSpPr>
          <p:cNvPr id="329" name="Google Shape;329;p30"/>
          <p:cNvSpPr/>
          <p:nvPr/>
        </p:nvSpPr>
        <p:spPr>
          <a:xfrm>
            <a:off x="762000" y="1171575"/>
            <a:ext cx="106680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30" name="Google Shape;330;p30"/>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334"/>
        <p:cNvGrpSpPr/>
        <p:nvPr/>
      </p:nvGrpSpPr>
      <p:grpSpPr>
        <a:xfrm>
          <a:off x="0" y="0"/>
          <a:ext cx="0" cy="0"/>
          <a:chOff x="0" y="0"/>
          <a:chExt cx="0" cy="0"/>
        </a:xfrm>
      </p:grpSpPr>
      <p:pic>
        <p:nvPicPr>
          <p:cNvPr id="335" name="Google Shape;335;p31"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36" name="Google Shape;336;p31" descr="image.png"/>
          <p:cNvPicPr preferRelativeResize="0"/>
          <p:nvPr/>
        </p:nvPicPr>
        <p:blipFill rotWithShape="1">
          <a:blip r:embed="rId4">
            <a:alphaModFix/>
          </a:blip>
          <a:srcRect/>
          <a:stretch/>
        </p:blipFill>
        <p:spPr>
          <a:xfrm>
            <a:off x="762000" y="2578893"/>
            <a:ext cx="5143500" cy="2643187"/>
          </a:xfrm>
          <a:prstGeom prst="rect">
            <a:avLst/>
          </a:prstGeom>
          <a:noFill/>
          <a:ln>
            <a:noFill/>
          </a:ln>
        </p:spPr>
      </p:pic>
      <p:pic>
        <p:nvPicPr>
          <p:cNvPr id="337" name="Google Shape;337;p31" descr="image.png"/>
          <p:cNvPicPr preferRelativeResize="0"/>
          <p:nvPr/>
        </p:nvPicPr>
        <p:blipFill rotWithShape="1">
          <a:blip r:embed="rId4">
            <a:alphaModFix/>
          </a:blip>
          <a:srcRect/>
          <a:stretch/>
        </p:blipFill>
        <p:spPr>
          <a:xfrm>
            <a:off x="6286500" y="2578893"/>
            <a:ext cx="5143500" cy="2643187"/>
          </a:xfrm>
          <a:prstGeom prst="rect">
            <a:avLst/>
          </a:prstGeom>
          <a:noFill/>
          <a:ln>
            <a:noFill/>
          </a:ln>
        </p:spPr>
      </p:pic>
      <p:sp>
        <p:nvSpPr>
          <p:cNvPr id="338" name="Google Shape;338;p31"/>
          <p:cNvSpPr txBox="1"/>
          <p:nvPr/>
        </p:nvSpPr>
        <p:spPr>
          <a:xfrm>
            <a:off x="1085850" y="2986087"/>
            <a:ext cx="4760595"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6B1D2F"/>
                </a:solidFill>
                <a:latin typeface="Playfair Display"/>
                <a:ea typeface="Playfair Display"/>
                <a:cs typeface="Playfair Display"/>
                <a:sym typeface="Playfair Display"/>
              </a:rPr>
              <a:t>Theodore Metochites</a:t>
            </a:r>
            <a:endParaRPr/>
          </a:p>
        </p:txBody>
      </p:sp>
      <p:sp>
        <p:nvSpPr>
          <p:cNvPr id="339" name="Google Shape;339;p31"/>
          <p:cNvSpPr/>
          <p:nvPr/>
        </p:nvSpPr>
        <p:spPr>
          <a:xfrm>
            <a:off x="1085850" y="3367087"/>
            <a:ext cx="45339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40" name="Google Shape;340;p31"/>
          <p:cNvSpPr txBox="1"/>
          <p:nvPr/>
        </p:nvSpPr>
        <p:spPr>
          <a:xfrm>
            <a:off x="1085850" y="3681412"/>
            <a:ext cx="4533900" cy="971550"/>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2C2C2C"/>
                </a:solidFill>
                <a:latin typeface="Plus Jakarta Sans"/>
                <a:ea typeface="Plus Jakarta Sans"/>
                <a:cs typeface="Plus Jakarta Sans"/>
                <a:sym typeface="Plus Jakarta Sans"/>
              </a:rPr>
              <a:t>A brilliant prime minister and polymath who questioned the absolute primacy of the Byzantine state. He advocated for critical empirical observation, scientific inquiry, and translated complex works of classical mathematics.</a:t>
            </a:r>
            <a:endParaRPr/>
          </a:p>
        </p:txBody>
      </p:sp>
      <p:sp>
        <p:nvSpPr>
          <p:cNvPr id="341" name="Google Shape;341;p31"/>
          <p:cNvSpPr txBox="1"/>
          <p:nvPr/>
        </p:nvSpPr>
        <p:spPr>
          <a:xfrm>
            <a:off x="6610350" y="2864643"/>
            <a:ext cx="4760595"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6B1D2F"/>
                </a:solidFill>
                <a:latin typeface="Playfair Display"/>
                <a:ea typeface="Playfair Display"/>
                <a:cs typeface="Playfair Display"/>
                <a:sym typeface="Playfair Display"/>
              </a:rPr>
              <a:t>George Gemistos Plethon</a:t>
            </a:r>
            <a:endParaRPr/>
          </a:p>
        </p:txBody>
      </p:sp>
      <p:sp>
        <p:nvSpPr>
          <p:cNvPr id="342" name="Google Shape;342;p31"/>
          <p:cNvSpPr/>
          <p:nvPr/>
        </p:nvSpPr>
        <p:spPr>
          <a:xfrm>
            <a:off x="6610350" y="3245643"/>
            <a:ext cx="45339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43" name="Google Shape;343;p31"/>
          <p:cNvSpPr txBox="1"/>
          <p:nvPr/>
        </p:nvSpPr>
        <p:spPr>
          <a:xfrm>
            <a:off x="6610350" y="3559968"/>
            <a:ext cx="4533900" cy="1214437"/>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2C2C2C"/>
                </a:solidFill>
                <a:latin typeface="Plus Jakarta Sans"/>
                <a:ea typeface="Plus Jakarta Sans"/>
                <a:cs typeface="Plus Jakarta Sans"/>
                <a:sym typeface="Plus Jakarta Sans"/>
              </a:rPr>
              <a:t>A highly radical philosopher who proposed a complete reorganization of Byzantine society. Drawing heavily on Platonic thought, he envisioned an idealized, pagan-inspired state that challenged both Orthodox dogma and political structures.</a:t>
            </a:r>
            <a:endParaRPr/>
          </a:p>
        </p:txBody>
      </p:sp>
      <p:sp>
        <p:nvSpPr>
          <p:cNvPr id="344" name="Google Shape;344;p31"/>
          <p:cNvSpPr txBox="1"/>
          <p:nvPr/>
        </p:nvSpPr>
        <p:spPr>
          <a:xfrm>
            <a:off x="762000" y="571500"/>
            <a:ext cx="11201400"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6B1D2F"/>
                </a:solidFill>
                <a:latin typeface="Playfair Display"/>
                <a:ea typeface="Playfair Display"/>
                <a:cs typeface="Playfair Display"/>
                <a:sym typeface="Playfair Display"/>
              </a:rPr>
              <a:t>Radical Thinkers of Byzantium</a:t>
            </a:r>
            <a:endParaRPr/>
          </a:p>
        </p:txBody>
      </p:sp>
      <p:sp>
        <p:nvSpPr>
          <p:cNvPr id="345" name="Google Shape;345;p31"/>
          <p:cNvSpPr/>
          <p:nvPr/>
        </p:nvSpPr>
        <p:spPr>
          <a:xfrm>
            <a:off x="762000" y="1171575"/>
            <a:ext cx="106680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46" name="Google Shape;346;p31"/>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92"/>
        <p:cNvGrpSpPr/>
        <p:nvPr/>
      </p:nvGrpSpPr>
      <p:grpSpPr>
        <a:xfrm>
          <a:off x="0" y="0"/>
          <a:ext cx="0" cy="0"/>
          <a:chOff x="0" y="0"/>
          <a:chExt cx="0" cy="0"/>
        </a:xfrm>
      </p:grpSpPr>
      <p:pic>
        <p:nvPicPr>
          <p:cNvPr id="93" name="Google Shape;93;p14"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4" name="Google Shape;94;p14"/>
          <p:cNvSpPr/>
          <p:nvPr/>
        </p:nvSpPr>
        <p:spPr>
          <a:xfrm>
            <a:off x="5715000" y="2609850"/>
            <a:ext cx="762000" cy="2857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5" name="Google Shape;95;p14"/>
          <p:cNvSpPr txBox="1"/>
          <p:nvPr/>
        </p:nvSpPr>
        <p:spPr>
          <a:xfrm>
            <a:off x="3495675" y="2828925"/>
            <a:ext cx="5200650" cy="6096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b="1" i="0" u="none" strike="noStrike" cap="none">
                <a:solidFill>
                  <a:srgbClr val="6B1D2F"/>
                </a:solidFill>
                <a:latin typeface="Playfair Display"/>
                <a:ea typeface="Playfair Display"/>
                <a:cs typeface="Playfair Display"/>
                <a:sym typeface="Playfair Display"/>
              </a:rPr>
              <a:t>Introduction &amp; Context</a:t>
            </a:r>
            <a:endParaRPr/>
          </a:p>
        </p:txBody>
      </p:sp>
      <p:sp>
        <p:nvSpPr>
          <p:cNvPr id="96" name="Google Shape;96;p14"/>
          <p:cNvSpPr txBox="1"/>
          <p:nvPr/>
        </p:nvSpPr>
        <p:spPr>
          <a:xfrm>
            <a:off x="3290887" y="3771900"/>
            <a:ext cx="5610225" cy="28575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500" b="0" i="1" u="none" strike="noStrike" cap="none">
                <a:solidFill>
                  <a:srgbClr val="8A6525"/>
                </a:solidFill>
                <a:latin typeface="Playfair Display Medium"/>
                <a:ea typeface="Playfair Display Medium"/>
                <a:cs typeface="Playfair Display Medium"/>
                <a:sym typeface="Playfair Display Medium"/>
              </a:rPr>
              <a:t>The geopolitical retreat of Byzantium and the cultural bridge to Italy</a:t>
            </a:r>
            <a:endParaRPr/>
          </a:p>
        </p:txBody>
      </p:sp>
      <p:sp>
        <p:nvSpPr>
          <p:cNvPr id="97" name="Google Shape;97;p14"/>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350"/>
        <p:cNvGrpSpPr/>
        <p:nvPr/>
      </p:nvGrpSpPr>
      <p:grpSpPr>
        <a:xfrm>
          <a:off x="0" y="0"/>
          <a:ext cx="0" cy="0"/>
          <a:chOff x="0" y="0"/>
          <a:chExt cx="0" cy="0"/>
        </a:xfrm>
      </p:grpSpPr>
      <p:pic>
        <p:nvPicPr>
          <p:cNvPr id="351" name="Google Shape;351;p32"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52" name="Google Shape;352;p32"/>
          <p:cNvSpPr/>
          <p:nvPr/>
        </p:nvSpPr>
        <p:spPr>
          <a:xfrm>
            <a:off x="5715000" y="2609850"/>
            <a:ext cx="762000" cy="2857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53" name="Google Shape;353;p32"/>
          <p:cNvSpPr txBox="1"/>
          <p:nvPr/>
        </p:nvSpPr>
        <p:spPr>
          <a:xfrm>
            <a:off x="2510551" y="2828925"/>
            <a:ext cx="7170896" cy="6096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b="1" i="0" u="none" strike="noStrike" cap="none">
                <a:solidFill>
                  <a:srgbClr val="6B1D2F"/>
                </a:solidFill>
                <a:latin typeface="Playfair Display"/>
                <a:ea typeface="Playfair Display"/>
                <a:cs typeface="Playfair Display"/>
                <a:sym typeface="Playfair Display"/>
              </a:rPr>
              <a:t>The Council of Ferrara-Florence</a:t>
            </a:r>
            <a:endParaRPr/>
          </a:p>
        </p:txBody>
      </p:sp>
      <p:sp>
        <p:nvSpPr>
          <p:cNvPr id="354" name="Google Shape;354;p32"/>
          <p:cNvSpPr txBox="1"/>
          <p:nvPr/>
        </p:nvSpPr>
        <p:spPr>
          <a:xfrm>
            <a:off x="3148012" y="3771900"/>
            <a:ext cx="5895975" cy="28575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500" b="0" i="1" u="none" strike="noStrike" cap="none">
                <a:solidFill>
                  <a:srgbClr val="8A6525"/>
                </a:solidFill>
                <a:latin typeface="Playfair Display Medium"/>
                <a:ea typeface="Playfair Display Medium"/>
                <a:cs typeface="Playfair Display Medium"/>
                <a:sym typeface="Playfair Display Medium"/>
              </a:rPr>
              <a:t>The convergence of Eastern and Western thought in the shadow of crisis</a:t>
            </a:r>
            <a:endParaRPr/>
          </a:p>
        </p:txBody>
      </p:sp>
      <p:sp>
        <p:nvSpPr>
          <p:cNvPr id="355" name="Google Shape;355;p32"/>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359"/>
        <p:cNvGrpSpPr/>
        <p:nvPr/>
      </p:nvGrpSpPr>
      <p:grpSpPr>
        <a:xfrm>
          <a:off x="0" y="0"/>
          <a:ext cx="0" cy="0"/>
          <a:chOff x="0" y="0"/>
          <a:chExt cx="0" cy="0"/>
        </a:xfrm>
      </p:grpSpPr>
      <p:pic>
        <p:nvPicPr>
          <p:cNvPr id="360" name="Google Shape;360;p33"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61" name="Google Shape;361;p33" descr="image.png"/>
          <p:cNvPicPr preferRelativeResize="0"/>
          <p:nvPr/>
        </p:nvPicPr>
        <p:blipFill rotWithShape="1">
          <a:blip r:embed="rId4">
            <a:alphaModFix/>
          </a:blip>
          <a:srcRect/>
          <a:stretch/>
        </p:blipFill>
        <p:spPr>
          <a:xfrm>
            <a:off x="762000" y="2700337"/>
            <a:ext cx="5143500" cy="2400300"/>
          </a:xfrm>
          <a:prstGeom prst="rect">
            <a:avLst/>
          </a:prstGeom>
          <a:noFill/>
          <a:ln>
            <a:noFill/>
          </a:ln>
        </p:spPr>
      </p:pic>
      <p:pic>
        <p:nvPicPr>
          <p:cNvPr id="362" name="Google Shape;362;p33" descr="image.png"/>
          <p:cNvPicPr preferRelativeResize="0"/>
          <p:nvPr/>
        </p:nvPicPr>
        <p:blipFill rotWithShape="1">
          <a:blip r:embed="rId4">
            <a:alphaModFix/>
          </a:blip>
          <a:srcRect/>
          <a:stretch/>
        </p:blipFill>
        <p:spPr>
          <a:xfrm>
            <a:off x="6286500" y="2700337"/>
            <a:ext cx="5143500" cy="2400300"/>
          </a:xfrm>
          <a:prstGeom prst="rect">
            <a:avLst/>
          </a:prstGeom>
          <a:noFill/>
          <a:ln>
            <a:noFill/>
          </a:ln>
        </p:spPr>
      </p:pic>
      <p:sp>
        <p:nvSpPr>
          <p:cNvPr id="363" name="Google Shape;363;p33"/>
          <p:cNvSpPr txBox="1"/>
          <p:nvPr/>
        </p:nvSpPr>
        <p:spPr>
          <a:xfrm>
            <a:off x="1085850" y="2986087"/>
            <a:ext cx="4760595"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6B1D2F"/>
                </a:solidFill>
                <a:latin typeface="Playfair Display"/>
                <a:ea typeface="Playfair Display"/>
                <a:cs typeface="Playfair Display"/>
                <a:sym typeface="Playfair Display"/>
              </a:rPr>
              <a:t>Desperate Search for Aid</a:t>
            </a:r>
            <a:endParaRPr/>
          </a:p>
        </p:txBody>
      </p:sp>
      <p:sp>
        <p:nvSpPr>
          <p:cNvPr id="364" name="Google Shape;364;p33"/>
          <p:cNvSpPr/>
          <p:nvPr/>
        </p:nvSpPr>
        <p:spPr>
          <a:xfrm>
            <a:off x="1085850" y="3367087"/>
            <a:ext cx="45339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65" name="Google Shape;365;p33"/>
          <p:cNvSpPr txBox="1"/>
          <p:nvPr/>
        </p:nvSpPr>
        <p:spPr>
          <a:xfrm>
            <a:off x="1085850" y="3681412"/>
            <a:ext cx="4533900" cy="971550"/>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2C2C2C"/>
                </a:solidFill>
                <a:latin typeface="Plus Jakarta Sans"/>
                <a:ea typeface="Plus Jakarta Sans"/>
                <a:cs typeface="Plus Jakarta Sans"/>
                <a:sym typeface="Plus Jakarta Sans"/>
              </a:rPr>
              <a:t>Facing aggressive Ottoman encirclement, Emperor John VIII Palaiologos sought to negotiate an ecclesiastical union with Rome, hoping to inspire a powerful Western military crusade to defend Constantinople.</a:t>
            </a:r>
            <a:endParaRPr/>
          </a:p>
        </p:txBody>
      </p:sp>
      <p:sp>
        <p:nvSpPr>
          <p:cNvPr id="366" name="Google Shape;366;p33"/>
          <p:cNvSpPr txBox="1"/>
          <p:nvPr/>
        </p:nvSpPr>
        <p:spPr>
          <a:xfrm>
            <a:off x="6610350" y="2986087"/>
            <a:ext cx="4760595"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6B1D2F"/>
                </a:solidFill>
                <a:latin typeface="Playfair Display"/>
                <a:ea typeface="Playfair Display"/>
                <a:cs typeface="Playfair Display"/>
                <a:sym typeface="Playfair Display"/>
              </a:rPr>
              <a:t>The Imperial Delegation</a:t>
            </a:r>
            <a:endParaRPr/>
          </a:p>
        </p:txBody>
      </p:sp>
      <p:sp>
        <p:nvSpPr>
          <p:cNvPr id="367" name="Google Shape;367;p33"/>
          <p:cNvSpPr/>
          <p:nvPr/>
        </p:nvSpPr>
        <p:spPr>
          <a:xfrm>
            <a:off x="6610350" y="3367087"/>
            <a:ext cx="45339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68" name="Google Shape;368;p33"/>
          <p:cNvSpPr txBox="1"/>
          <p:nvPr/>
        </p:nvSpPr>
        <p:spPr>
          <a:xfrm>
            <a:off x="6610350" y="3681412"/>
            <a:ext cx="4533900" cy="971550"/>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2C2C2C"/>
                </a:solidFill>
                <a:latin typeface="Plus Jakarta Sans"/>
                <a:ea typeface="Plus Jakarta Sans"/>
                <a:cs typeface="Plus Jakarta Sans"/>
                <a:sym typeface="Plus Jakarta Sans"/>
              </a:rPr>
              <a:t>In 1438, a historic 700-member delegation traveled to Italy, bringing together elite theological minds, including the Emperor, Patriarch Joseph II, Bessarion of Nicaea, Mark Eugenikos, and Gemistos Plethon.</a:t>
            </a:r>
            <a:endParaRPr/>
          </a:p>
        </p:txBody>
      </p:sp>
      <p:sp>
        <p:nvSpPr>
          <p:cNvPr id="369" name="Google Shape;369;p33"/>
          <p:cNvSpPr txBox="1"/>
          <p:nvPr/>
        </p:nvSpPr>
        <p:spPr>
          <a:xfrm>
            <a:off x="762000" y="571500"/>
            <a:ext cx="11201400"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6B1D2F"/>
                </a:solidFill>
                <a:latin typeface="Playfair Display"/>
                <a:ea typeface="Playfair Display"/>
                <a:cs typeface="Playfair Display"/>
                <a:sym typeface="Playfair Display"/>
              </a:rPr>
              <a:t>The Geopolitical Union Quest</a:t>
            </a:r>
            <a:endParaRPr/>
          </a:p>
        </p:txBody>
      </p:sp>
      <p:sp>
        <p:nvSpPr>
          <p:cNvPr id="370" name="Google Shape;370;p33"/>
          <p:cNvSpPr/>
          <p:nvPr/>
        </p:nvSpPr>
        <p:spPr>
          <a:xfrm>
            <a:off x="762000" y="1171575"/>
            <a:ext cx="106680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71" name="Google Shape;371;p33"/>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375"/>
        <p:cNvGrpSpPr/>
        <p:nvPr/>
      </p:nvGrpSpPr>
      <p:grpSpPr>
        <a:xfrm>
          <a:off x="0" y="0"/>
          <a:ext cx="0" cy="0"/>
          <a:chOff x="0" y="0"/>
          <a:chExt cx="0" cy="0"/>
        </a:xfrm>
      </p:grpSpPr>
      <p:pic>
        <p:nvPicPr>
          <p:cNvPr id="376" name="Google Shape;376;p34"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77" name="Google Shape;377;p34" descr="image.png"/>
          <p:cNvPicPr preferRelativeResize="0"/>
          <p:nvPr/>
        </p:nvPicPr>
        <p:blipFill rotWithShape="1">
          <a:blip r:embed="rId4">
            <a:alphaModFix/>
          </a:blip>
          <a:srcRect/>
          <a:stretch/>
        </p:blipFill>
        <p:spPr>
          <a:xfrm>
            <a:off x="1762125" y="2328862"/>
            <a:ext cx="3143250" cy="3143250"/>
          </a:xfrm>
          <a:prstGeom prst="rect">
            <a:avLst/>
          </a:prstGeom>
          <a:noFill/>
          <a:ln>
            <a:noFill/>
          </a:ln>
        </p:spPr>
      </p:pic>
      <p:sp>
        <p:nvSpPr>
          <p:cNvPr id="378" name="Google Shape;378;p34"/>
          <p:cNvSpPr txBox="1"/>
          <p:nvPr/>
        </p:nvSpPr>
        <p:spPr>
          <a:xfrm>
            <a:off x="6286500" y="2640806"/>
            <a:ext cx="5400675" cy="3333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6B1D2F"/>
                </a:solidFill>
                <a:latin typeface="Playfair Display"/>
                <a:ea typeface="Playfair Display"/>
                <a:cs typeface="Playfair Display"/>
                <a:sym typeface="Playfair Display"/>
              </a:rPr>
              <a:t>Unlocking Platonic Thought</a:t>
            </a:r>
            <a:endParaRPr/>
          </a:p>
        </p:txBody>
      </p:sp>
      <p:sp>
        <p:nvSpPr>
          <p:cNvPr id="379" name="Google Shape;379;p34"/>
          <p:cNvSpPr txBox="1"/>
          <p:nvPr/>
        </p:nvSpPr>
        <p:spPr>
          <a:xfrm>
            <a:off x="6286500" y="3136106"/>
            <a:ext cx="5143500" cy="971550"/>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2C2C2C"/>
                </a:solidFill>
                <a:latin typeface="Plus Jakarta Sans"/>
                <a:ea typeface="Plus Jakarta Sans"/>
                <a:cs typeface="Plus Jakarta Sans"/>
                <a:sym typeface="Plus Jakarta Sans"/>
              </a:rPr>
              <a:t>While attending the Council, Gemistos Plethon gave highly influential public lectures on the metaphysics of Plato. These brilliant sessions sparked a fascination with Neo-Platonism among Florence's elite intellectual circles.</a:t>
            </a:r>
            <a:endParaRPr/>
          </a:p>
        </p:txBody>
      </p:sp>
      <p:sp>
        <p:nvSpPr>
          <p:cNvPr id="380" name="Google Shape;380;p34"/>
          <p:cNvSpPr txBox="1"/>
          <p:nvPr/>
        </p:nvSpPr>
        <p:spPr>
          <a:xfrm>
            <a:off x="6286500" y="4269581"/>
            <a:ext cx="5143500" cy="728662"/>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2C2C2C"/>
                </a:solidFill>
                <a:latin typeface="Plus Jakarta Sans"/>
                <a:ea typeface="Plus Jakarta Sans"/>
                <a:cs typeface="Plus Jakarta Sans"/>
                <a:sym typeface="Plus Jakarta Sans"/>
              </a:rPr>
              <a:t>His teachings profoundly inspired Cosimo de' Medici to establish the renowned Florentine Platonic Academy in 1462, under the brilliant direction of Marsilio Ficino.</a:t>
            </a:r>
            <a:endParaRPr/>
          </a:p>
        </p:txBody>
      </p:sp>
      <p:pic>
        <p:nvPicPr>
          <p:cNvPr id="381" name="Google Shape;381;p34" descr="image.png"/>
          <p:cNvPicPr preferRelativeResize="0"/>
          <p:nvPr/>
        </p:nvPicPr>
        <p:blipFill rotWithShape="1">
          <a:blip r:embed="rId5">
            <a:alphaModFix/>
          </a:blip>
          <a:srcRect/>
          <a:stretch/>
        </p:blipFill>
        <p:spPr>
          <a:xfrm>
            <a:off x="1819275" y="2386012"/>
            <a:ext cx="3028950" cy="3028950"/>
          </a:xfrm>
          <a:prstGeom prst="rect">
            <a:avLst/>
          </a:prstGeom>
          <a:noFill/>
          <a:ln>
            <a:noFill/>
          </a:ln>
        </p:spPr>
      </p:pic>
      <p:sp>
        <p:nvSpPr>
          <p:cNvPr id="382" name="Google Shape;382;p34"/>
          <p:cNvSpPr txBox="1"/>
          <p:nvPr/>
        </p:nvSpPr>
        <p:spPr>
          <a:xfrm>
            <a:off x="762000" y="571500"/>
            <a:ext cx="11201400"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6B1D2F"/>
                </a:solidFill>
                <a:latin typeface="Playfair Display"/>
                <a:ea typeface="Playfair Display"/>
                <a:cs typeface="Playfair Display"/>
                <a:sym typeface="Playfair Display"/>
              </a:rPr>
              <a:t>Plethon &amp; the Platonic Academy</a:t>
            </a:r>
            <a:endParaRPr/>
          </a:p>
        </p:txBody>
      </p:sp>
      <p:sp>
        <p:nvSpPr>
          <p:cNvPr id="383" name="Google Shape;383;p34"/>
          <p:cNvSpPr/>
          <p:nvPr/>
        </p:nvSpPr>
        <p:spPr>
          <a:xfrm>
            <a:off x="762000" y="1171575"/>
            <a:ext cx="106680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84" name="Google Shape;384;p34"/>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388"/>
        <p:cNvGrpSpPr/>
        <p:nvPr/>
      </p:nvGrpSpPr>
      <p:grpSpPr>
        <a:xfrm>
          <a:off x="0" y="0"/>
          <a:ext cx="0" cy="0"/>
          <a:chOff x="0" y="0"/>
          <a:chExt cx="0" cy="0"/>
        </a:xfrm>
      </p:grpSpPr>
      <p:pic>
        <p:nvPicPr>
          <p:cNvPr id="389" name="Google Shape;389;p35"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90" name="Google Shape;390;p35"/>
          <p:cNvSpPr txBox="1"/>
          <p:nvPr/>
        </p:nvSpPr>
        <p:spPr>
          <a:xfrm>
            <a:off x="762000" y="1885354"/>
            <a:ext cx="5350668" cy="3333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8A6525"/>
                </a:solidFill>
                <a:latin typeface="Playfair Display"/>
                <a:ea typeface="Playfair Display"/>
                <a:cs typeface="Playfair Display"/>
                <a:sym typeface="Playfair Display"/>
              </a:rPr>
              <a:t>Cardinal Bessarion's Bridge</a:t>
            </a:r>
            <a:endParaRPr/>
          </a:p>
        </p:txBody>
      </p:sp>
      <p:sp>
        <p:nvSpPr>
          <p:cNvPr id="391" name="Google Shape;391;p35"/>
          <p:cNvSpPr txBox="1"/>
          <p:nvPr/>
        </p:nvSpPr>
        <p:spPr>
          <a:xfrm>
            <a:off x="762000" y="2518767"/>
            <a:ext cx="5095875" cy="1005482"/>
          </a:xfrm>
          <a:prstGeom prst="rect">
            <a:avLst/>
          </a:prstGeom>
          <a:noFill/>
          <a:ln>
            <a:noFill/>
          </a:ln>
        </p:spPr>
        <p:txBody>
          <a:bodyPr spcFirstLastPara="1" wrap="square" lIns="0" tIns="0" rIns="0" bIns="0" anchor="t" anchorCtr="0">
            <a:spAutoFit/>
          </a:bodyPr>
          <a:lstStyle/>
          <a:p>
            <a:pPr marL="0" marR="0" lvl="0" indent="0" algn="l" rtl="0">
              <a:lnSpc>
                <a:spcPct val="159983"/>
              </a:lnSpc>
              <a:spcBef>
                <a:spcPts val="0"/>
              </a:spcBef>
              <a:spcAft>
                <a:spcPts val="0"/>
              </a:spcAft>
              <a:buNone/>
            </a:pPr>
            <a:r>
              <a:rPr lang="en-US" sz="1237" b="0" i="0" u="none" strike="noStrike" cap="none">
                <a:solidFill>
                  <a:srgbClr val="2C2C2C"/>
                </a:solidFill>
                <a:latin typeface="Plus Jakarta Sans"/>
                <a:ea typeface="Plus Jakarta Sans"/>
                <a:cs typeface="Plus Jakarta Sans"/>
                <a:sym typeface="Plus Jakarta Sans"/>
              </a:rPr>
              <a:t>Following the Council, Bishop Bessarion embraced Catholicism and rose to become a cardinal in the Roman Church. He dedicated his life to reconciling Plato and Aristotle while offering safety to Greek refugees.</a:t>
            </a:r>
            <a:endParaRPr/>
          </a:p>
        </p:txBody>
      </p:sp>
      <p:sp>
        <p:nvSpPr>
          <p:cNvPr id="392" name="Google Shape;392;p35"/>
          <p:cNvSpPr txBox="1"/>
          <p:nvPr/>
        </p:nvSpPr>
        <p:spPr>
          <a:xfrm>
            <a:off x="762000" y="3824287"/>
            <a:ext cx="5095875" cy="1005482"/>
          </a:xfrm>
          <a:prstGeom prst="rect">
            <a:avLst/>
          </a:prstGeom>
          <a:noFill/>
          <a:ln>
            <a:noFill/>
          </a:ln>
        </p:spPr>
        <p:txBody>
          <a:bodyPr spcFirstLastPara="1" wrap="square" lIns="0" tIns="0" rIns="0" bIns="0" anchor="t" anchorCtr="0">
            <a:spAutoFit/>
          </a:bodyPr>
          <a:lstStyle/>
          <a:p>
            <a:pPr marL="0" marR="0" lvl="0" indent="0" algn="l" rtl="0">
              <a:lnSpc>
                <a:spcPct val="159983"/>
              </a:lnSpc>
              <a:spcBef>
                <a:spcPts val="0"/>
              </a:spcBef>
              <a:spcAft>
                <a:spcPts val="0"/>
              </a:spcAft>
              <a:buNone/>
            </a:pPr>
            <a:r>
              <a:rPr lang="en-US" sz="1237" b="0" i="0" u="none" strike="noStrike" cap="none">
                <a:solidFill>
                  <a:srgbClr val="2C2C2C"/>
                </a:solidFill>
                <a:latin typeface="Plus Jakarta Sans"/>
                <a:ea typeface="Plus Jakarta Sans"/>
                <a:cs typeface="Plus Jakarta Sans"/>
                <a:sym typeface="Plus Jakarta Sans"/>
              </a:rPr>
              <a:t>Bessarion amassed a vast collection of rare Greek manuscripts, which he bequeathed to Venice, creating the foundation of the world-renowned Marciana Library—honoring Venice as a "second Byzantium."</a:t>
            </a:r>
            <a:endParaRPr/>
          </a:p>
        </p:txBody>
      </p:sp>
      <p:pic>
        <p:nvPicPr>
          <p:cNvPr id="393" name="Google Shape;393;p35" descr="image.png"/>
          <p:cNvPicPr preferRelativeResize="0"/>
          <p:nvPr/>
        </p:nvPicPr>
        <p:blipFill rotWithShape="1">
          <a:blip r:embed="rId4">
            <a:alphaModFix/>
          </a:blip>
          <a:srcRect/>
          <a:stretch/>
        </p:blipFill>
        <p:spPr>
          <a:xfrm>
            <a:off x="6334125" y="0"/>
            <a:ext cx="5857875"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397"/>
        <p:cNvGrpSpPr/>
        <p:nvPr/>
      </p:nvGrpSpPr>
      <p:grpSpPr>
        <a:xfrm>
          <a:off x="0" y="0"/>
          <a:ext cx="0" cy="0"/>
          <a:chOff x="0" y="0"/>
          <a:chExt cx="0" cy="0"/>
        </a:xfrm>
      </p:grpSpPr>
      <p:pic>
        <p:nvPicPr>
          <p:cNvPr id="398" name="Google Shape;398;p36"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99" name="Google Shape;399;p36" descr="image.png"/>
          <p:cNvPicPr preferRelativeResize="0"/>
          <p:nvPr/>
        </p:nvPicPr>
        <p:blipFill rotWithShape="1">
          <a:blip r:embed="rId4">
            <a:alphaModFix/>
          </a:blip>
          <a:srcRect/>
          <a:stretch/>
        </p:blipFill>
        <p:spPr>
          <a:xfrm>
            <a:off x="762000" y="2333625"/>
            <a:ext cx="10668000" cy="3133725"/>
          </a:xfrm>
          <a:prstGeom prst="rect">
            <a:avLst/>
          </a:prstGeom>
          <a:noFill/>
          <a:ln>
            <a:noFill/>
          </a:ln>
        </p:spPr>
      </p:pic>
      <p:sp>
        <p:nvSpPr>
          <p:cNvPr id="400" name="Google Shape;400;p36"/>
          <p:cNvSpPr/>
          <p:nvPr/>
        </p:nvSpPr>
        <p:spPr>
          <a:xfrm>
            <a:off x="771525" y="2343150"/>
            <a:ext cx="10648950" cy="3114675"/>
          </a:xfrm>
          <a:prstGeom prst="roundRect">
            <a:avLst>
              <a:gd name="adj" fmla="val 0"/>
            </a:avLst>
          </a:prstGeom>
          <a:solidFill>
            <a:srgbClr val="FAF5EC"/>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aphicFrame>
        <p:nvGraphicFramePr>
          <p:cNvPr id="401" name="Google Shape;401;p36"/>
          <p:cNvGraphicFramePr/>
          <p:nvPr/>
        </p:nvGraphicFramePr>
        <p:xfrm>
          <a:off x="771525" y="2343150"/>
          <a:ext cx="3000000" cy="3000000"/>
        </p:xfrm>
        <a:graphic>
          <a:graphicData uri="http://schemas.openxmlformats.org/drawingml/2006/table">
            <a:tbl>
              <a:tblPr firstRow="1" bandRow="1">
                <a:noFill/>
                <a:tableStyleId>{FAFACB31-E2FB-4754-B60F-C6531B345D1E}</a:tableStyleId>
              </a:tblPr>
              <a:tblGrid>
                <a:gridCol w="1606150">
                  <a:extLst>
                    <a:ext uri="{9D8B030D-6E8A-4147-A177-3AD203B41FA5}">
                      <a16:colId xmlns:a16="http://schemas.microsoft.com/office/drawing/2014/main" val="20000"/>
                    </a:ext>
                  </a:extLst>
                </a:gridCol>
                <a:gridCol w="4427925">
                  <a:extLst>
                    <a:ext uri="{9D8B030D-6E8A-4147-A177-3AD203B41FA5}">
                      <a16:colId xmlns:a16="http://schemas.microsoft.com/office/drawing/2014/main" val="20001"/>
                    </a:ext>
                  </a:extLst>
                </a:gridCol>
                <a:gridCol w="4614850">
                  <a:extLst>
                    <a:ext uri="{9D8B030D-6E8A-4147-A177-3AD203B41FA5}">
                      <a16:colId xmlns:a16="http://schemas.microsoft.com/office/drawing/2014/main" val="20002"/>
                    </a:ext>
                  </a:extLst>
                </a:gridCol>
              </a:tblGrid>
              <a:tr h="622925">
                <a:tc>
                  <a:txBody>
                    <a:bodyPr/>
                    <a:lstStyle/>
                    <a:p>
                      <a:pPr marL="0" marR="0" lvl="0" indent="0" algn="l" rtl="0">
                        <a:spcBef>
                          <a:spcPts val="0"/>
                        </a:spcBef>
                        <a:spcAft>
                          <a:spcPts val="0"/>
                        </a:spcAft>
                        <a:buNone/>
                      </a:pPr>
                      <a:r>
                        <a:rPr lang="en-US" sz="1200" b="0" i="0" u="none" strike="noStrike" cap="none">
                          <a:solidFill>
                            <a:srgbClr val="FAF5EC"/>
                          </a:solidFill>
                          <a:latin typeface="Playfair Display SemiBold"/>
                          <a:ea typeface="Playfair Display SemiBold"/>
                          <a:cs typeface="Playfair Display SemiBold"/>
                          <a:sym typeface="Playfair Display SemiBold"/>
                        </a:rPr>
                        <a:t>Key Aspect</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B1D2F"/>
                    </a:solidFill>
                  </a:tcPr>
                </a:tc>
                <a:tc>
                  <a:txBody>
                    <a:bodyPr/>
                    <a:lstStyle/>
                    <a:p>
                      <a:pPr marL="0" marR="0" lvl="0" indent="0" algn="l" rtl="0">
                        <a:spcBef>
                          <a:spcPts val="0"/>
                        </a:spcBef>
                        <a:spcAft>
                          <a:spcPts val="0"/>
                        </a:spcAft>
                        <a:buNone/>
                      </a:pPr>
                      <a:r>
                        <a:rPr lang="en-US" sz="1200" b="0" i="0" u="none" strike="noStrike" cap="none">
                          <a:solidFill>
                            <a:srgbClr val="FAF5EC"/>
                          </a:solidFill>
                          <a:latin typeface="Playfair Display SemiBold"/>
                          <a:ea typeface="Playfair Display SemiBold"/>
                          <a:cs typeface="Playfair Display SemiBold"/>
                          <a:sym typeface="Playfair Display SemiBold"/>
                        </a:rPr>
                        <a:t>The Republic of Venice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B1D2F"/>
                    </a:solidFill>
                  </a:tcPr>
                </a:tc>
                <a:tc>
                  <a:txBody>
                    <a:bodyPr/>
                    <a:lstStyle/>
                    <a:p>
                      <a:pPr marL="0" marR="0" lvl="0" indent="0" algn="l" rtl="0">
                        <a:spcBef>
                          <a:spcPts val="0"/>
                        </a:spcBef>
                        <a:spcAft>
                          <a:spcPts val="0"/>
                        </a:spcAft>
                        <a:buNone/>
                      </a:pPr>
                      <a:r>
                        <a:rPr lang="en-US" sz="1200" b="0" i="0" u="none" strike="noStrike" cap="none">
                          <a:solidFill>
                            <a:srgbClr val="FAF5EC"/>
                          </a:solidFill>
                          <a:latin typeface="Playfair Display SemiBold"/>
                          <a:ea typeface="Playfair Display SemiBold"/>
                          <a:cs typeface="Playfair Display SemiBold"/>
                          <a:sym typeface="Playfair Display SemiBold"/>
                        </a:rPr>
                        <a:t>The Republic of Florence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B1D2F"/>
                    </a:solidFill>
                  </a:tcPr>
                </a:tc>
                <a:extLst>
                  <a:ext uri="{0D108BD9-81ED-4DB2-BD59-A6C34878D82A}">
                    <a16:rowId xmlns:a16="http://schemas.microsoft.com/office/drawing/2014/main" val="10000"/>
                  </a:ext>
                </a:extLst>
              </a:tr>
              <a:tr h="622925">
                <a:tc>
                  <a:txBody>
                    <a:bodyPr/>
                    <a:lstStyle/>
                    <a:p>
                      <a:pPr marL="0" marR="0" lvl="0" indent="0" algn="l" rtl="0">
                        <a:spcBef>
                          <a:spcPts val="0"/>
                        </a:spcBef>
                        <a:spcAft>
                          <a:spcPts val="0"/>
                        </a:spcAft>
                        <a:buNone/>
                      </a:pPr>
                      <a:r>
                        <a:rPr lang="en-US" sz="1087" b="1" i="0" u="none" strike="noStrike" cap="none">
                          <a:solidFill>
                            <a:srgbClr val="2C2C2C"/>
                          </a:solidFill>
                          <a:latin typeface="Plus Jakarta Sans"/>
                          <a:ea typeface="Plus Jakarta Sans"/>
                          <a:cs typeface="Plus Jakarta Sans"/>
                          <a:sym typeface="Plus Jakarta Sans"/>
                        </a:rPr>
                        <a:t>Primary Channels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087" b="0" i="0" u="none" strike="noStrike" cap="none">
                          <a:solidFill>
                            <a:srgbClr val="2C2C2C"/>
                          </a:solidFill>
                          <a:latin typeface="Plus Jakarta Sans"/>
                          <a:ea typeface="Plus Jakarta Sans"/>
                          <a:cs typeface="Plus Jakarta Sans"/>
                          <a:sym typeface="Plus Jakarta Sans"/>
                        </a:rPr>
                        <a:t>Centuries of trade, Byzantine conquest (1204), and mass migration.</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087" b="0" i="0" u="none" strike="noStrike" cap="none">
                          <a:solidFill>
                            <a:srgbClr val="2C2C2C"/>
                          </a:solidFill>
                          <a:latin typeface="Plus Jakarta Sans"/>
                          <a:ea typeface="Plus Jakarta Sans"/>
                          <a:cs typeface="Plus Jakarta Sans"/>
                          <a:sym typeface="Plus Jakarta Sans"/>
                        </a:rPr>
                        <a:t>Generous intellectual patronage, academic chairs, and the 1439 Council.</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622925">
                <a:tc>
                  <a:txBody>
                    <a:bodyPr/>
                    <a:lstStyle/>
                    <a:p>
                      <a:pPr marL="0" marR="0" lvl="0" indent="0" algn="l" rtl="0">
                        <a:spcBef>
                          <a:spcPts val="0"/>
                        </a:spcBef>
                        <a:spcAft>
                          <a:spcPts val="0"/>
                        </a:spcAft>
                        <a:buNone/>
                      </a:pPr>
                      <a:r>
                        <a:rPr lang="en-US" sz="1087" b="1" i="0" u="none" strike="noStrike" cap="none">
                          <a:solidFill>
                            <a:srgbClr val="2C2C2C"/>
                          </a:solidFill>
                          <a:latin typeface="Plus Jakarta Sans"/>
                          <a:ea typeface="Plus Jakarta Sans"/>
                          <a:cs typeface="Plus Jakarta Sans"/>
                          <a:sym typeface="Plus Jakarta Sans"/>
                        </a:rPr>
                        <a:t>Key Greek Scholars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ECE0"/>
                    </a:solidFill>
                  </a:tcPr>
                </a:tc>
                <a:tc>
                  <a:txBody>
                    <a:bodyPr/>
                    <a:lstStyle/>
                    <a:p>
                      <a:pPr marL="0" marR="0" lvl="0" indent="0" algn="l" rtl="0">
                        <a:spcBef>
                          <a:spcPts val="0"/>
                        </a:spcBef>
                        <a:spcAft>
                          <a:spcPts val="0"/>
                        </a:spcAft>
                        <a:buNone/>
                      </a:pPr>
                      <a:r>
                        <a:rPr lang="en-US" sz="1087" b="0" i="0" u="none" strike="noStrike" cap="none">
                          <a:solidFill>
                            <a:srgbClr val="2C2C2C"/>
                          </a:solidFill>
                          <a:latin typeface="Plus Jakarta Sans"/>
                          <a:ea typeface="Plus Jakarta Sans"/>
                          <a:cs typeface="Plus Jakarta Sans"/>
                          <a:sym typeface="Plus Jakarta Sans"/>
                        </a:rPr>
                        <a:t>Marcus Musurus, Cardinal Bessarion.</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ECE0"/>
                    </a:solidFill>
                  </a:tcPr>
                </a:tc>
                <a:tc>
                  <a:txBody>
                    <a:bodyPr/>
                    <a:lstStyle/>
                    <a:p>
                      <a:pPr marL="0" marR="0" lvl="0" indent="0" algn="l" rtl="0">
                        <a:spcBef>
                          <a:spcPts val="0"/>
                        </a:spcBef>
                        <a:spcAft>
                          <a:spcPts val="0"/>
                        </a:spcAft>
                        <a:buNone/>
                      </a:pPr>
                      <a:r>
                        <a:rPr lang="en-US" sz="1087" b="0" i="0" u="none" strike="noStrike" cap="none">
                          <a:solidFill>
                            <a:srgbClr val="2C2C2C"/>
                          </a:solidFill>
                          <a:latin typeface="Plus Jakarta Sans"/>
                          <a:ea typeface="Plus Jakarta Sans"/>
                          <a:cs typeface="Plus Jakarta Sans"/>
                          <a:sym typeface="Plus Jakarta Sans"/>
                        </a:rPr>
                        <a:t>Manuel Chrysoloras, Gemistos Plethon, John Argyropoulos.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ECE0"/>
                    </a:solidFill>
                  </a:tcPr>
                </a:tc>
                <a:extLst>
                  <a:ext uri="{0D108BD9-81ED-4DB2-BD59-A6C34878D82A}">
                    <a16:rowId xmlns:a16="http://schemas.microsoft.com/office/drawing/2014/main" val="10002"/>
                  </a:ext>
                </a:extLst>
              </a:tr>
              <a:tr h="622925">
                <a:tc>
                  <a:txBody>
                    <a:bodyPr/>
                    <a:lstStyle/>
                    <a:p>
                      <a:pPr marL="0" marR="0" lvl="0" indent="0" algn="l" rtl="0">
                        <a:spcBef>
                          <a:spcPts val="0"/>
                        </a:spcBef>
                        <a:spcAft>
                          <a:spcPts val="0"/>
                        </a:spcAft>
                        <a:buNone/>
                      </a:pPr>
                      <a:r>
                        <a:rPr lang="en-US" sz="1087" b="1" i="0" u="none" strike="noStrike" cap="none">
                          <a:solidFill>
                            <a:srgbClr val="2C2C2C"/>
                          </a:solidFill>
                          <a:latin typeface="Plus Jakarta Sans"/>
                          <a:ea typeface="Plus Jakarta Sans"/>
                          <a:cs typeface="Plus Jakarta Sans"/>
                          <a:sym typeface="Plus Jakarta Sans"/>
                        </a:rPr>
                        <a:t>Scholarly Medium</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087" b="0" i="0" u="none" strike="noStrike" cap="none">
                          <a:solidFill>
                            <a:srgbClr val="2C2C2C"/>
                          </a:solidFill>
                          <a:latin typeface="Plus Jakarta Sans"/>
                          <a:ea typeface="Plus Jakarta Sans"/>
                          <a:cs typeface="Plus Jakarta Sans"/>
                          <a:sym typeface="Plus Jakarta Sans"/>
                        </a:rPr>
                        <a:t>Manuscript preservation, translation circles, and commercial printing.</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087" b="0" i="0" u="none" strike="noStrike" cap="none">
                          <a:solidFill>
                            <a:srgbClr val="2C2C2C"/>
                          </a:solidFill>
                          <a:latin typeface="Plus Jakarta Sans"/>
                          <a:ea typeface="Plus Jakarta Sans"/>
                          <a:cs typeface="Plus Jakarta Sans"/>
                          <a:sym typeface="Plus Jakarta Sans"/>
                        </a:rPr>
                        <a:t>Platonic philosophy, classical education models, and humanism.</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622925">
                <a:tc>
                  <a:txBody>
                    <a:bodyPr/>
                    <a:lstStyle/>
                    <a:p>
                      <a:pPr marL="0" marR="0" lvl="0" indent="0" algn="l" rtl="0">
                        <a:spcBef>
                          <a:spcPts val="0"/>
                        </a:spcBef>
                        <a:spcAft>
                          <a:spcPts val="0"/>
                        </a:spcAft>
                        <a:buNone/>
                      </a:pPr>
                      <a:r>
                        <a:rPr lang="en-US" sz="1087" b="1" i="0" u="none" strike="noStrike" cap="none">
                          <a:solidFill>
                            <a:srgbClr val="2C2C2C"/>
                          </a:solidFill>
                          <a:latin typeface="Plus Jakarta Sans"/>
                          <a:ea typeface="Plus Jakarta Sans"/>
                          <a:cs typeface="Plus Jakarta Sans"/>
                          <a:sym typeface="Plus Jakarta Sans"/>
                        </a:rPr>
                        <a:t>Lasting Monuments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ECE0"/>
                    </a:solidFill>
                  </a:tcPr>
                </a:tc>
                <a:tc>
                  <a:txBody>
                    <a:bodyPr/>
                    <a:lstStyle/>
                    <a:p>
                      <a:pPr marL="0" marR="0" lvl="0" indent="0" algn="l" rtl="0">
                        <a:spcBef>
                          <a:spcPts val="0"/>
                        </a:spcBef>
                        <a:spcAft>
                          <a:spcPts val="0"/>
                        </a:spcAft>
                        <a:buNone/>
                      </a:pPr>
                      <a:r>
                        <a:rPr lang="en-US" sz="1087" b="0" i="0" u="none" strike="noStrike" cap="none">
                          <a:solidFill>
                            <a:srgbClr val="2C2C2C"/>
                          </a:solidFill>
                          <a:latin typeface="Plus Jakarta Sans"/>
                          <a:ea typeface="Plus Jakarta Sans"/>
                          <a:cs typeface="Plus Jakarta Sans"/>
                          <a:sym typeface="Plus Jakarta Sans"/>
                        </a:rPr>
                        <a:t>The Marciana Library, early Aldine printed Greek editions.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ECE0"/>
                    </a:solidFill>
                  </a:tcPr>
                </a:tc>
                <a:tc>
                  <a:txBody>
                    <a:bodyPr/>
                    <a:lstStyle/>
                    <a:p>
                      <a:pPr marL="0" marR="0" lvl="0" indent="0" algn="l" rtl="0">
                        <a:spcBef>
                          <a:spcPts val="0"/>
                        </a:spcBef>
                        <a:spcAft>
                          <a:spcPts val="0"/>
                        </a:spcAft>
                        <a:buNone/>
                      </a:pPr>
                      <a:r>
                        <a:rPr lang="en-US" sz="1087" b="0" i="0" u="none" strike="noStrike" cap="none">
                          <a:solidFill>
                            <a:srgbClr val="2C2C2C"/>
                          </a:solidFill>
                          <a:latin typeface="Plus Jakarta Sans"/>
                          <a:ea typeface="Plus Jakarta Sans"/>
                          <a:cs typeface="Plus Jakarta Sans"/>
                          <a:sym typeface="Plus Jakarta Sans"/>
                        </a:rPr>
                        <a:t>The Florentine Platonic Academy, rich Medici library collections.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3ECE0"/>
                    </a:solidFill>
                  </a:tcPr>
                </a:tc>
                <a:extLst>
                  <a:ext uri="{0D108BD9-81ED-4DB2-BD59-A6C34878D82A}">
                    <a16:rowId xmlns:a16="http://schemas.microsoft.com/office/drawing/2014/main" val="10004"/>
                  </a:ext>
                </a:extLst>
              </a:tr>
            </a:tbl>
          </a:graphicData>
        </a:graphic>
      </p:graphicFrame>
      <p:sp>
        <p:nvSpPr>
          <p:cNvPr id="402" name="Google Shape;402;p36"/>
          <p:cNvSpPr/>
          <p:nvPr/>
        </p:nvSpPr>
        <p:spPr>
          <a:xfrm>
            <a:off x="771525" y="2828925"/>
            <a:ext cx="1606153" cy="19050"/>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3" name="Google Shape;403;p36"/>
          <p:cNvSpPr/>
          <p:nvPr/>
        </p:nvSpPr>
        <p:spPr>
          <a:xfrm>
            <a:off x="2377678" y="2828925"/>
            <a:ext cx="4427934" cy="19050"/>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4" name="Google Shape;404;p36"/>
          <p:cNvSpPr/>
          <p:nvPr/>
        </p:nvSpPr>
        <p:spPr>
          <a:xfrm>
            <a:off x="6805612" y="2828925"/>
            <a:ext cx="4614862" cy="19050"/>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5" name="Google Shape;405;p36"/>
          <p:cNvSpPr/>
          <p:nvPr/>
        </p:nvSpPr>
        <p:spPr>
          <a:xfrm>
            <a:off x="771525" y="3495675"/>
            <a:ext cx="1606153"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6" name="Google Shape;406;p36"/>
          <p:cNvSpPr/>
          <p:nvPr/>
        </p:nvSpPr>
        <p:spPr>
          <a:xfrm>
            <a:off x="2377678" y="3495675"/>
            <a:ext cx="4427934"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7" name="Google Shape;407;p36"/>
          <p:cNvSpPr/>
          <p:nvPr/>
        </p:nvSpPr>
        <p:spPr>
          <a:xfrm>
            <a:off x="6805612" y="3495675"/>
            <a:ext cx="4614862"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8" name="Google Shape;408;p36"/>
          <p:cNvSpPr/>
          <p:nvPr/>
        </p:nvSpPr>
        <p:spPr>
          <a:xfrm>
            <a:off x="771525" y="4148137"/>
            <a:ext cx="1606153"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09" name="Google Shape;409;p36"/>
          <p:cNvSpPr/>
          <p:nvPr/>
        </p:nvSpPr>
        <p:spPr>
          <a:xfrm>
            <a:off x="2377678" y="4148137"/>
            <a:ext cx="4427934"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10" name="Google Shape;410;p36"/>
          <p:cNvSpPr/>
          <p:nvPr/>
        </p:nvSpPr>
        <p:spPr>
          <a:xfrm>
            <a:off x="6805612" y="4148137"/>
            <a:ext cx="4614862"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11" name="Google Shape;411;p36"/>
          <p:cNvSpPr/>
          <p:nvPr/>
        </p:nvSpPr>
        <p:spPr>
          <a:xfrm>
            <a:off x="771525" y="4800600"/>
            <a:ext cx="1606153"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12" name="Google Shape;412;p36"/>
          <p:cNvSpPr/>
          <p:nvPr/>
        </p:nvSpPr>
        <p:spPr>
          <a:xfrm>
            <a:off x="2377678" y="4800600"/>
            <a:ext cx="4427934"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13" name="Google Shape;413;p36"/>
          <p:cNvSpPr/>
          <p:nvPr/>
        </p:nvSpPr>
        <p:spPr>
          <a:xfrm>
            <a:off x="6805612" y="4800600"/>
            <a:ext cx="4614862"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14" name="Google Shape;414;p36"/>
          <p:cNvSpPr txBox="1"/>
          <p:nvPr/>
        </p:nvSpPr>
        <p:spPr>
          <a:xfrm>
            <a:off x="762000" y="571500"/>
            <a:ext cx="11201400"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6B1D2F"/>
                </a:solidFill>
                <a:latin typeface="Playfair Display"/>
                <a:ea typeface="Playfair Display"/>
                <a:cs typeface="Playfair Display"/>
                <a:sym typeface="Playfair Display"/>
              </a:rPr>
              <a:t>Venice &amp; Florence Compared</a:t>
            </a:r>
            <a:endParaRPr/>
          </a:p>
        </p:txBody>
      </p:sp>
      <p:sp>
        <p:nvSpPr>
          <p:cNvPr id="415" name="Google Shape;415;p36"/>
          <p:cNvSpPr/>
          <p:nvPr/>
        </p:nvSpPr>
        <p:spPr>
          <a:xfrm>
            <a:off x="762000" y="1171575"/>
            <a:ext cx="106680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16" name="Google Shape;416;p36"/>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420"/>
        <p:cNvGrpSpPr/>
        <p:nvPr/>
      </p:nvGrpSpPr>
      <p:grpSpPr>
        <a:xfrm>
          <a:off x="0" y="0"/>
          <a:ext cx="0" cy="0"/>
          <a:chOff x="0" y="0"/>
          <a:chExt cx="0" cy="0"/>
        </a:xfrm>
      </p:grpSpPr>
      <p:pic>
        <p:nvPicPr>
          <p:cNvPr id="421" name="Google Shape;421;p37"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22" name="Google Shape;422;p37"/>
          <p:cNvSpPr/>
          <p:nvPr/>
        </p:nvSpPr>
        <p:spPr>
          <a:xfrm>
            <a:off x="5715000" y="2609850"/>
            <a:ext cx="762000" cy="2857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23" name="Google Shape;423;p37"/>
          <p:cNvSpPr txBox="1"/>
          <p:nvPr/>
        </p:nvSpPr>
        <p:spPr>
          <a:xfrm>
            <a:off x="4730829" y="2828925"/>
            <a:ext cx="2730341" cy="6096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b="1" i="0" u="none" strike="noStrike" cap="none">
                <a:solidFill>
                  <a:srgbClr val="6B1D2F"/>
                </a:solidFill>
                <a:latin typeface="Playfair Display"/>
                <a:ea typeface="Playfair Display"/>
                <a:cs typeface="Playfair Display"/>
                <a:sym typeface="Playfair Display"/>
              </a:rPr>
              <a:t>Conclusions</a:t>
            </a:r>
            <a:endParaRPr/>
          </a:p>
        </p:txBody>
      </p:sp>
      <p:sp>
        <p:nvSpPr>
          <p:cNvPr id="424" name="Google Shape;424;p37"/>
          <p:cNvSpPr txBox="1"/>
          <p:nvPr/>
        </p:nvSpPr>
        <p:spPr>
          <a:xfrm>
            <a:off x="3081337" y="3771900"/>
            <a:ext cx="6029325" cy="28575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500" b="0" i="1" u="none" strike="noStrike" cap="none">
                <a:solidFill>
                  <a:srgbClr val="8A6525"/>
                </a:solidFill>
                <a:latin typeface="Playfair Display Medium"/>
                <a:ea typeface="Playfair Display Medium"/>
                <a:cs typeface="Playfair Display Medium"/>
                <a:sym typeface="Playfair Display Medium"/>
              </a:rPr>
              <a:t>Evaluating the enduring legacy of the Byzantine intellectual transmission</a:t>
            </a:r>
            <a:endParaRPr/>
          </a:p>
        </p:txBody>
      </p:sp>
      <p:sp>
        <p:nvSpPr>
          <p:cNvPr id="425" name="Google Shape;425;p37"/>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429"/>
        <p:cNvGrpSpPr/>
        <p:nvPr/>
      </p:nvGrpSpPr>
      <p:grpSpPr>
        <a:xfrm>
          <a:off x="0" y="0"/>
          <a:ext cx="0" cy="0"/>
          <a:chOff x="0" y="0"/>
          <a:chExt cx="0" cy="0"/>
        </a:xfrm>
      </p:grpSpPr>
      <p:pic>
        <p:nvPicPr>
          <p:cNvPr id="430" name="Google Shape;430;p38"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431" name="Google Shape;431;p38" descr="image.png"/>
          <p:cNvPicPr preferRelativeResize="0"/>
          <p:nvPr/>
        </p:nvPicPr>
        <p:blipFill rotWithShape="1">
          <a:blip r:embed="rId4">
            <a:alphaModFix/>
          </a:blip>
          <a:srcRect/>
          <a:stretch/>
        </p:blipFill>
        <p:spPr>
          <a:xfrm>
            <a:off x="2524125" y="4414837"/>
            <a:ext cx="7143750" cy="485775"/>
          </a:xfrm>
          <a:prstGeom prst="rect">
            <a:avLst/>
          </a:prstGeom>
          <a:noFill/>
          <a:ln>
            <a:noFill/>
          </a:ln>
        </p:spPr>
      </p:pic>
      <p:sp>
        <p:nvSpPr>
          <p:cNvPr id="432" name="Google Shape;432;p38"/>
          <p:cNvSpPr txBox="1"/>
          <p:nvPr/>
        </p:nvSpPr>
        <p:spPr>
          <a:xfrm>
            <a:off x="2345531" y="1957387"/>
            <a:ext cx="7500937" cy="80962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800" b="1" i="0" u="none" strike="noStrike" cap="none">
                <a:solidFill>
                  <a:srgbClr val="6B1D2F"/>
                </a:solidFill>
                <a:latin typeface="Playfair Display"/>
                <a:ea typeface="Playfair Display"/>
                <a:cs typeface="Playfair Display"/>
                <a:sym typeface="Playfair Display"/>
              </a:rPr>
              <a:t>Intellectual Legacies</a:t>
            </a:r>
            <a:endParaRPr/>
          </a:p>
        </p:txBody>
      </p:sp>
      <p:sp>
        <p:nvSpPr>
          <p:cNvPr id="433" name="Google Shape;433;p38"/>
          <p:cNvSpPr txBox="1"/>
          <p:nvPr/>
        </p:nvSpPr>
        <p:spPr>
          <a:xfrm>
            <a:off x="2524125" y="2909887"/>
            <a:ext cx="7143750" cy="121920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500" b="0" i="0" u="none" strike="noStrike" cap="none">
                <a:solidFill>
                  <a:srgbClr val="444444"/>
                </a:solidFill>
                <a:latin typeface="Plus Jakarta Sans"/>
                <a:ea typeface="Plus Jakarta Sans"/>
                <a:cs typeface="Plus Jakarta Sans"/>
                <a:sym typeface="Plus Jakarta Sans"/>
              </a:rPr>
              <a:t>The Italian Renaissance was not an isolated event; it was profoundly shaped by the preservation and transmission of classical scholarship from Byzantium. Through Venice and Florence, the wisdom of Greece returned to the West, changing European culture forever.</a:t>
            </a:r>
            <a:endParaRPr/>
          </a:p>
        </p:txBody>
      </p:sp>
      <p:sp>
        <p:nvSpPr>
          <p:cNvPr id="434" name="Google Shape;434;p38"/>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101"/>
        <p:cNvGrpSpPr/>
        <p:nvPr/>
      </p:nvGrpSpPr>
      <p:grpSpPr>
        <a:xfrm>
          <a:off x="0" y="0"/>
          <a:ext cx="0" cy="0"/>
          <a:chOff x="0" y="0"/>
          <a:chExt cx="0" cy="0"/>
        </a:xfrm>
      </p:grpSpPr>
      <p:pic>
        <p:nvPicPr>
          <p:cNvPr id="102" name="Google Shape;102;p15"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03" name="Google Shape;103;p15" descr="image.png"/>
          <p:cNvPicPr preferRelativeResize="0"/>
          <p:nvPr/>
        </p:nvPicPr>
        <p:blipFill rotWithShape="1">
          <a:blip r:embed="rId4">
            <a:alphaModFix/>
          </a:blip>
          <a:srcRect/>
          <a:stretch/>
        </p:blipFill>
        <p:spPr>
          <a:xfrm>
            <a:off x="762000" y="2578893"/>
            <a:ext cx="5143500" cy="2643187"/>
          </a:xfrm>
          <a:prstGeom prst="rect">
            <a:avLst/>
          </a:prstGeom>
          <a:noFill/>
          <a:ln>
            <a:noFill/>
          </a:ln>
        </p:spPr>
      </p:pic>
      <p:pic>
        <p:nvPicPr>
          <p:cNvPr id="104" name="Google Shape;104;p15" descr="image.png"/>
          <p:cNvPicPr preferRelativeResize="0"/>
          <p:nvPr/>
        </p:nvPicPr>
        <p:blipFill rotWithShape="1">
          <a:blip r:embed="rId4">
            <a:alphaModFix/>
          </a:blip>
          <a:srcRect/>
          <a:stretch/>
        </p:blipFill>
        <p:spPr>
          <a:xfrm>
            <a:off x="6286500" y="2578893"/>
            <a:ext cx="5143500" cy="2643187"/>
          </a:xfrm>
          <a:prstGeom prst="rect">
            <a:avLst/>
          </a:prstGeom>
          <a:noFill/>
          <a:ln>
            <a:noFill/>
          </a:ln>
        </p:spPr>
      </p:pic>
      <p:sp>
        <p:nvSpPr>
          <p:cNvPr id="105" name="Google Shape;105;p15"/>
          <p:cNvSpPr txBox="1"/>
          <p:nvPr/>
        </p:nvSpPr>
        <p:spPr>
          <a:xfrm>
            <a:off x="1085850" y="2864643"/>
            <a:ext cx="4760595"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6B1D2F"/>
                </a:solidFill>
                <a:latin typeface="Playfair Display"/>
                <a:ea typeface="Playfair Display"/>
                <a:cs typeface="Playfair Display"/>
                <a:sym typeface="Playfair Display"/>
              </a:rPr>
              <a:t>Geopolitical &amp; Financial Crisis</a:t>
            </a:r>
            <a:endParaRPr/>
          </a:p>
        </p:txBody>
      </p:sp>
      <p:sp>
        <p:nvSpPr>
          <p:cNvPr id="106" name="Google Shape;106;p15"/>
          <p:cNvSpPr/>
          <p:nvPr/>
        </p:nvSpPr>
        <p:spPr>
          <a:xfrm>
            <a:off x="1085850" y="3245643"/>
            <a:ext cx="45339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7" name="Google Shape;107;p15"/>
          <p:cNvSpPr txBox="1"/>
          <p:nvPr/>
        </p:nvSpPr>
        <p:spPr>
          <a:xfrm>
            <a:off x="1085850" y="3559968"/>
            <a:ext cx="4533900" cy="1214437"/>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2C2C2C"/>
                </a:solidFill>
                <a:latin typeface="Plus Jakarta Sans"/>
                <a:ea typeface="Plus Jakarta Sans"/>
                <a:cs typeface="Plus Jakarta Sans"/>
                <a:sym typeface="Plus Jakarta Sans"/>
              </a:rPr>
              <a:t>Following the recovery of Constantinople in 1261, the Empire faced severe structural struggles. Weakened militarily and exhausted financially, Byzantium was plagued by deep civil wars and domestic ecclesiastical disputes such as the Hesychast controversy.</a:t>
            </a:r>
            <a:endParaRPr/>
          </a:p>
        </p:txBody>
      </p:sp>
      <p:sp>
        <p:nvSpPr>
          <p:cNvPr id="108" name="Google Shape;108;p15"/>
          <p:cNvSpPr txBox="1"/>
          <p:nvPr/>
        </p:nvSpPr>
        <p:spPr>
          <a:xfrm>
            <a:off x="6610350" y="2864643"/>
            <a:ext cx="4760595"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6B1D2F"/>
                </a:solidFill>
                <a:latin typeface="Playfair Display"/>
                <a:ea typeface="Playfair Display"/>
                <a:cs typeface="Playfair Display"/>
                <a:sym typeface="Playfair Display"/>
              </a:rPr>
              <a:t>A Cultural Powerhouse</a:t>
            </a:r>
            <a:endParaRPr/>
          </a:p>
        </p:txBody>
      </p:sp>
      <p:sp>
        <p:nvSpPr>
          <p:cNvPr id="109" name="Google Shape;109;p15"/>
          <p:cNvSpPr/>
          <p:nvPr/>
        </p:nvSpPr>
        <p:spPr>
          <a:xfrm>
            <a:off x="6610350" y="3245643"/>
            <a:ext cx="45339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0" name="Google Shape;110;p15"/>
          <p:cNvSpPr txBox="1"/>
          <p:nvPr/>
        </p:nvSpPr>
        <p:spPr>
          <a:xfrm>
            <a:off x="6610350" y="3559968"/>
            <a:ext cx="4533900" cy="1214437"/>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2C2C2C"/>
                </a:solidFill>
                <a:latin typeface="Plus Jakarta Sans"/>
                <a:ea typeface="Plus Jakarta Sans"/>
                <a:cs typeface="Plus Jakarta Sans"/>
                <a:sym typeface="Plus Jakarta Sans"/>
              </a:rPr>
              <a:t>Despite territorial shrinkage to a few pockets—Constantinople, Mystras, and Aegean islands—Byzantium retained immense diplomatic and intellectual authority. A spectacular scholarly revival, the Palaiologan Renaissance, flourished alongside political decline.</a:t>
            </a:r>
            <a:endParaRPr/>
          </a:p>
        </p:txBody>
      </p:sp>
      <p:sp>
        <p:nvSpPr>
          <p:cNvPr id="111" name="Google Shape;111;p15"/>
          <p:cNvSpPr txBox="1"/>
          <p:nvPr/>
        </p:nvSpPr>
        <p:spPr>
          <a:xfrm>
            <a:off x="762000" y="571500"/>
            <a:ext cx="11201400"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6B1D2F"/>
                </a:solidFill>
                <a:latin typeface="Playfair Display"/>
                <a:ea typeface="Playfair Display"/>
                <a:cs typeface="Playfair Display"/>
                <a:sym typeface="Playfair Display"/>
              </a:rPr>
              <a:t>The Late Palaiologan Dynasty</a:t>
            </a:r>
            <a:endParaRPr/>
          </a:p>
        </p:txBody>
      </p:sp>
      <p:sp>
        <p:nvSpPr>
          <p:cNvPr id="112" name="Google Shape;112;p15"/>
          <p:cNvSpPr/>
          <p:nvPr/>
        </p:nvSpPr>
        <p:spPr>
          <a:xfrm>
            <a:off x="762000" y="1171575"/>
            <a:ext cx="106680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3" name="Google Shape;113;p15"/>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117"/>
        <p:cNvGrpSpPr/>
        <p:nvPr/>
      </p:nvGrpSpPr>
      <p:grpSpPr>
        <a:xfrm>
          <a:off x="0" y="0"/>
          <a:ext cx="0" cy="0"/>
          <a:chOff x="0" y="0"/>
          <a:chExt cx="0" cy="0"/>
        </a:xfrm>
      </p:grpSpPr>
      <p:pic>
        <p:nvPicPr>
          <p:cNvPr id="118" name="Google Shape;118;p16"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9" name="Google Shape;119;p16"/>
          <p:cNvSpPr txBox="1"/>
          <p:nvPr/>
        </p:nvSpPr>
        <p:spPr>
          <a:xfrm>
            <a:off x="762000" y="1885354"/>
            <a:ext cx="5350668" cy="3333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1" i="0" u="none" strike="noStrike" cap="none">
                <a:solidFill>
                  <a:srgbClr val="8A6525"/>
                </a:solidFill>
                <a:latin typeface="Playfair Display"/>
                <a:ea typeface="Playfair Display"/>
                <a:cs typeface="Playfair Display"/>
                <a:sym typeface="Playfair Display"/>
              </a:rPr>
              <a:t>The Palaiologan Renaissance</a:t>
            </a:r>
            <a:endParaRPr/>
          </a:p>
        </p:txBody>
      </p:sp>
      <p:sp>
        <p:nvSpPr>
          <p:cNvPr id="120" name="Google Shape;120;p16"/>
          <p:cNvSpPr txBox="1"/>
          <p:nvPr/>
        </p:nvSpPr>
        <p:spPr>
          <a:xfrm>
            <a:off x="762000" y="2518767"/>
            <a:ext cx="5095875" cy="1005482"/>
          </a:xfrm>
          <a:prstGeom prst="rect">
            <a:avLst/>
          </a:prstGeom>
          <a:noFill/>
          <a:ln>
            <a:noFill/>
          </a:ln>
        </p:spPr>
        <p:txBody>
          <a:bodyPr spcFirstLastPara="1" wrap="square" lIns="0" tIns="0" rIns="0" bIns="0" anchor="t" anchorCtr="0">
            <a:spAutoFit/>
          </a:bodyPr>
          <a:lstStyle/>
          <a:p>
            <a:pPr marL="0" marR="0" lvl="0" indent="0" algn="l" rtl="0">
              <a:lnSpc>
                <a:spcPct val="159983"/>
              </a:lnSpc>
              <a:spcBef>
                <a:spcPts val="0"/>
              </a:spcBef>
              <a:spcAft>
                <a:spcPts val="0"/>
              </a:spcAft>
              <a:buNone/>
            </a:pPr>
            <a:r>
              <a:rPr lang="en-US" sz="1237" b="0" i="0" u="none" strike="noStrike" cap="none">
                <a:solidFill>
                  <a:srgbClr val="2C2C2C"/>
                </a:solidFill>
                <a:latin typeface="Plus Jakarta Sans"/>
                <a:ea typeface="Plus Jakarta Sans"/>
                <a:cs typeface="Plus Jakarta Sans"/>
                <a:sym typeface="Plus Jakarta Sans"/>
              </a:rPr>
              <a:t>Coinciding with the early stages of the Western Renaissance, late Byzantine society experienced a profound intellectual reawakening. Centered in Constantinople, Thessaloniki, and the Peloponnese, scholars engaged in rich philosophical inquiry.</a:t>
            </a:r>
            <a:endParaRPr/>
          </a:p>
        </p:txBody>
      </p:sp>
      <p:sp>
        <p:nvSpPr>
          <p:cNvPr id="121" name="Google Shape;121;p16"/>
          <p:cNvSpPr txBox="1"/>
          <p:nvPr/>
        </p:nvSpPr>
        <p:spPr>
          <a:xfrm>
            <a:off x="762000" y="3824287"/>
            <a:ext cx="5095875" cy="1005482"/>
          </a:xfrm>
          <a:prstGeom prst="rect">
            <a:avLst/>
          </a:prstGeom>
          <a:noFill/>
          <a:ln>
            <a:noFill/>
          </a:ln>
        </p:spPr>
        <p:txBody>
          <a:bodyPr spcFirstLastPara="1" wrap="square" lIns="0" tIns="0" rIns="0" bIns="0" anchor="t" anchorCtr="0">
            <a:spAutoFit/>
          </a:bodyPr>
          <a:lstStyle/>
          <a:p>
            <a:pPr marL="0" marR="0" lvl="0" indent="0" algn="l" rtl="0">
              <a:lnSpc>
                <a:spcPct val="159983"/>
              </a:lnSpc>
              <a:spcBef>
                <a:spcPts val="0"/>
              </a:spcBef>
              <a:spcAft>
                <a:spcPts val="0"/>
              </a:spcAft>
              <a:buNone/>
            </a:pPr>
            <a:r>
              <a:rPr lang="en-US" sz="1237" b="0" i="0" u="none" strike="noStrike" cap="none">
                <a:solidFill>
                  <a:srgbClr val="2C2C2C"/>
                </a:solidFill>
                <a:latin typeface="Plus Jakarta Sans"/>
                <a:ea typeface="Plus Jakarta Sans"/>
                <a:cs typeface="Plus Jakarta Sans"/>
                <a:sym typeface="Plus Jakarta Sans"/>
              </a:rPr>
              <a:t>This movement witnessed a rigorous re-examination of Classical Greek texts and a striking development in late Byzantine painting and mosaics, serving as a powerful intellectual beacon for neighboring Italy.</a:t>
            </a:r>
            <a:endParaRPr/>
          </a:p>
        </p:txBody>
      </p:sp>
      <p:pic>
        <p:nvPicPr>
          <p:cNvPr id="122" name="Google Shape;122;p16" descr="image.png"/>
          <p:cNvPicPr preferRelativeResize="0"/>
          <p:nvPr/>
        </p:nvPicPr>
        <p:blipFill rotWithShape="1">
          <a:blip r:embed="rId4">
            <a:alphaModFix/>
          </a:blip>
          <a:srcRect/>
          <a:stretch/>
        </p:blipFill>
        <p:spPr>
          <a:xfrm>
            <a:off x="6334125" y="0"/>
            <a:ext cx="5857875"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126"/>
        <p:cNvGrpSpPr/>
        <p:nvPr/>
      </p:nvGrpSpPr>
      <p:grpSpPr>
        <a:xfrm>
          <a:off x="0" y="0"/>
          <a:ext cx="0" cy="0"/>
          <a:chOff x="0" y="0"/>
          <a:chExt cx="0" cy="0"/>
        </a:xfrm>
      </p:grpSpPr>
      <p:pic>
        <p:nvPicPr>
          <p:cNvPr id="127" name="Google Shape;127;p17"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28" name="Google Shape;128;p17" descr="image.png"/>
          <p:cNvPicPr preferRelativeResize="0"/>
          <p:nvPr/>
        </p:nvPicPr>
        <p:blipFill rotWithShape="1">
          <a:blip r:embed="rId4">
            <a:alphaModFix/>
          </a:blip>
          <a:srcRect/>
          <a:stretch/>
        </p:blipFill>
        <p:spPr>
          <a:xfrm>
            <a:off x="762000" y="2439590"/>
            <a:ext cx="3365450" cy="2921793"/>
          </a:xfrm>
          <a:prstGeom prst="rect">
            <a:avLst/>
          </a:prstGeom>
          <a:noFill/>
          <a:ln>
            <a:noFill/>
          </a:ln>
        </p:spPr>
      </p:pic>
      <p:pic>
        <p:nvPicPr>
          <p:cNvPr id="129" name="Google Shape;129;p17" descr="image.png"/>
          <p:cNvPicPr preferRelativeResize="0"/>
          <p:nvPr/>
        </p:nvPicPr>
        <p:blipFill rotWithShape="1">
          <a:blip r:embed="rId5">
            <a:alphaModFix/>
          </a:blip>
          <a:srcRect/>
          <a:stretch/>
        </p:blipFill>
        <p:spPr>
          <a:xfrm>
            <a:off x="4413200" y="2439590"/>
            <a:ext cx="3365450" cy="2921793"/>
          </a:xfrm>
          <a:prstGeom prst="rect">
            <a:avLst/>
          </a:prstGeom>
          <a:noFill/>
          <a:ln>
            <a:noFill/>
          </a:ln>
        </p:spPr>
      </p:pic>
      <p:pic>
        <p:nvPicPr>
          <p:cNvPr id="130" name="Google Shape;130;p17" descr="image.png"/>
          <p:cNvPicPr preferRelativeResize="0"/>
          <p:nvPr/>
        </p:nvPicPr>
        <p:blipFill rotWithShape="1">
          <a:blip r:embed="rId6">
            <a:alphaModFix/>
          </a:blip>
          <a:srcRect/>
          <a:stretch/>
        </p:blipFill>
        <p:spPr>
          <a:xfrm>
            <a:off x="8064400" y="2439590"/>
            <a:ext cx="3365450" cy="2921793"/>
          </a:xfrm>
          <a:prstGeom prst="rect">
            <a:avLst/>
          </a:prstGeom>
          <a:noFill/>
          <a:ln>
            <a:noFill/>
          </a:ln>
        </p:spPr>
      </p:pic>
      <p:sp>
        <p:nvSpPr>
          <p:cNvPr id="131" name="Google Shape;131;p17"/>
          <p:cNvSpPr txBox="1"/>
          <p:nvPr/>
        </p:nvSpPr>
        <p:spPr>
          <a:xfrm>
            <a:off x="1474529" y="3373040"/>
            <a:ext cx="1940242" cy="2667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75" b="1" i="0" u="none" strike="noStrike" cap="none">
                <a:solidFill>
                  <a:srgbClr val="6B1D2F"/>
                </a:solidFill>
                <a:latin typeface="Playfair Display"/>
                <a:ea typeface="Playfair Display"/>
                <a:cs typeface="Playfair Display"/>
                <a:sym typeface="Playfair Display"/>
              </a:rPr>
              <a:t>Scholarly Migration</a:t>
            </a:r>
            <a:endParaRPr/>
          </a:p>
        </p:txBody>
      </p:sp>
      <p:sp>
        <p:nvSpPr>
          <p:cNvPr id="132" name="Google Shape;132;p17"/>
          <p:cNvSpPr txBox="1"/>
          <p:nvPr/>
        </p:nvSpPr>
        <p:spPr>
          <a:xfrm>
            <a:off x="1000125" y="3896915"/>
            <a:ext cx="2889200" cy="1035843"/>
          </a:xfrm>
          <a:prstGeom prst="rect">
            <a:avLst/>
          </a:prstGeom>
          <a:noFill/>
          <a:ln>
            <a:noFill/>
          </a:ln>
        </p:spPr>
        <p:txBody>
          <a:bodyPr spcFirstLastPara="1" wrap="square" lIns="0" tIns="0" rIns="0" bIns="0" anchor="t" anchorCtr="0">
            <a:spAutoFit/>
          </a:bodyPr>
          <a:lstStyle/>
          <a:p>
            <a:pPr marL="0" marR="0" lvl="0" indent="0" algn="ctr" rtl="0">
              <a:lnSpc>
                <a:spcPct val="144977"/>
              </a:lnSpc>
              <a:spcBef>
                <a:spcPts val="0"/>
              </a:spcBef>
              <a:spcAft>
                <a:spcPts val="0"/>
              </a:spcAft>
              <a:buNone/>
            </a:pPr>
            <a:r>
              <a:rPr lang="en-US" sz="1125" b="0" i="0" u="none" strike="noStrike" cap="none">
                <a:solidFill>
                  <a:srgbClr val="444444"/>
                </a:solidFill>
                <a:latin typeface="Plus Jakarta Sans"/>
                <a:ea typeface="Plus Jakarta Sans"/>
                <a:cs typeface="Plus Jakarta Sans"/>
                <a:sym typeface="Plus Jakarta Sans"/>
              </a:rPr>
              <a:t>Fleeing deteriorating security, many Greek scholars began migrating to major Italian cities as early as the Latin conquest of 1204, searching for intellectual freedom and patronage.</a:t>
            </a:r>
            <a:endParaRPr/>
          </a:p>
        </p:txBody>
      </p:sp>
      <p:sp>
        <p:nvSpPr>
          <p:cNvPr id="133" name="Google Shape;133;p17"/>
          <p:cNvSpPr txBox="1"/>
          <p:nvPr/>
        </p:nvSpPr>
        <p:spPr>
          <a:xfrm>
            <a:off x="5245744" y="3373040"/>
            <a:ext cx="1700212" cy="2667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75" b="1" i="0" u="none" strike="noStrike" cap="none">
                <a:solidFill>
                  <a:srgbClr val="6B1D2F"/>
                </a:solidFill>
                <a:latin typeface="Playfair Display"/>
                <a:ea typeface="Playfair Display"/>
                <a:cs typeface="Playfair Display"/>
                <a:sym typeface="Playfair Display"/>
              </a:rPr>
              <a:t>Ferrara-Florence</a:t>
            </a:r>
            <a:endParaRPr/>
          </a:p>
        </p:txBody>
      </p:sp>
      <p:sp>
        <p:nvSpPr>
          <p:cNvPr id="134" name="Google Shape;134;p17"/>
          <p:cNvSpPr txBox="1"/>
          <p:nvPr/>
        </p:nvSpPr>
        <p:spPr>
          <a:xfrm>
            <a:off x="4651325" y="3896915"/>
            <a:ext cx="2889200" cy="1035843"/>
          </a:xfrm>
          <a:prstGeom prst="rect">
            <a:avLst/>
          </a:prstGeom>
          <a:noFill/>
          <a:ln>
            <a:noFill/>
          </a:ln>
        </p:spPr>
        <p:txBody>
          <a:bodyPr spcFirstLastPara="1" wrap="square" lIns="0" tIns="0" rIns="0" bIns="0" anchor="t" anchorCtr="0">
            <a:spAutoFit/>
          </a:bodyPr>
          <a:lstStyle/>
          <a:p>
            <a:pPr marL="0" marR="0" lvl="0" indent="0" algn="ctr" rtl="0">
              <a:lnSpc>
                <a:spcPct val="144977"/>
              </a:lnSpc>
              <a:spcBef>
                <a:spcPts val="0"/>
              </a:spcBef>
              <a:spcAft>
                <a:spcPts val="0"/>
              </a:spcAft>
              <a:buNone/>
            </a:pPr>
            <a:r>
              <a:rPr lang="en-US" sz="1125" b="0" i="0" u="none" strike="noStrike" cap="none">
                <a:solidFill>
                  <a:srgbClr val="444444"/>
                </a:solidFill>
                <a:latin typeface="Plus Jakarta Sans"/>
                <a:ea typeface="Plus Jakarta Sans"/>
                <a:cs typeface="Plus Jakarta Sans"/>
                <a:sym typeface="Plus Jakarta Sans"/>
              </a:rPr>
              <a:t>The ecumenical Council of 1438–1439, aimed at theological union, gathered hundreds of intellectual leaders, creating an unprecedented arena for mutual philosophical dialogue.</a:t>
            </a:r>
            <a:endParaRPr/>
          </a:p>
        </p:txBody>
      </p:sp>
      <p:sp>
        <p:nvSpPr>
          <p:cNvPr id="135" name="Google Shape;135;p17"/>
          <p:cNvSpPr txBox="1"/>
          <p:nvPr/>
        </p:nvSpPr>
        <p:spPr>
          <a:xfrm>
            <a:off x="8896945" y="3373040"/>
            <a:ext cx="1700212" cy="2667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75" b="1" i="0" u="none" strike="noStrike" cap="none">
                <a:solidFill>
                  <a:srgbClr val="6B1D2F"/>
                </a:solidFill>
                <a:latin typeface="Playfair Display"/>
                <a:ea typeface="Playfair Display"/>
                <a:cs typeface="Playfair Display"/>
                <a:sym typeface="Playfair Display"/>
              </a:rPr>
              <a:t>The Crisis of 1453</a:t>
            </a:r>
            <a:endParaRPr/>
          </a:p>
        </p:txBody>
      </p:sp>
      <p:sp>
        <p:nvSpPr>
          <p:cNvPr id="136" name="Google Shape;136;p17"/>
          <p:cNvSpPr txBox="1"/>
          <p:nvPr/>
        </p:nvSpPr>
        <p:spPr>
          <a:xfrm>
            <a:off x="8302525" y="3896915"/>
            <a:ext cx="2889200" cy="1035843"/>
          </a:xfrm>
          <a:prstGeom prst="rect">
            <a:avLst/>
          </a:prstGeom>
          <a:noFill/>
          <a:ln>
            <a:noFill/>
          </a:ln>
        </p:spPr>
        <p:txBody>
          <a:bodyPr spcFirstLastPara="1" wrap="square" lIns="0" tIns="0" rIns="0" bIns="0" anchor="t" anchorCtr="0">
            <a:spAutoFit/>
          </a:bodyPr>
          <a:lstStyle/>
          <a:p>
            <a:pPr marL="0" marR="0" lvl="0" indent="0" algn="ctr" rtl="0">
              <a:lnSpc>
                <a:spcPct val="144977"/>
              </a:lnSpc>
              <a:spcBef>
                <a:spcPts val="0"/>
              </a:spcBef>
              <a:spcAft>
                <a:spcPts val="0"/>
              </a:spcAft>
              <a:buNone/>
            </a:pPr>
            <a:r>
              <a:rPr lang="en-US" sz="1125" b="0" i="0" u="none" strike="noStrike" cap="none">
                <a:solidFill>
                  <a:srgbClr val="444444"/>
                </a:solidFill>
                <a:latin typeface="Plus Jakarta Sans"/>
                <a:ea typeface="Plus Jakarta Sans"/>
                <a:cs typeface="Plus Jakarta Sans"/>
                <a:sym typeface="Plus Jakarta Sans"/>
              </a:rPr>
              <a:t>The tragic final fall of Constantinople triggered a crucial diaspora of refugees, who safely transported priceless classical Greek codices to Western centers of learning.</a:t>
            </a:r>
            <a:endParaRPr/>
          </a:p>
        </p:txBody>
      </p:sp>
      <p:pic>
        <p:nvPicPr>
          <p:cNvPr id="137" name="Google Shape;137;p17" descr="image.png"/>
          <p:cNvPicPr preferRelativeResize="0"/>
          <p:nvPr/>
        </p:nvPicPr>
        <p:blipFill rotWithShape="1">
          <a:blip r:embed="rId7">
            <a:alphaModFix/>
          </a:blip>
          <a:srcRect/>
          <a:stretch/>
        </p:blipFill>
        <p:spPr>
          <a:xfrm>
            <a:off x="2216050" y="2782490"/>
            <a:ext cx="457200" cy="361950"/>
          </a:xfrm>
          <a:prstGeom prst="rect">
            <a:avLst/>
          </a:prstGeom>
          <a:noFill/>
          <a:ln>
            <a:noFill/>
          </a:ln>
        </p:spPr>
      </p:pic>
      <p:pic>
        <p:nvPicPr>
          <p:cNvPr id="138" name="Google Shape;138;p17" descr="image.png"/>
          <p:cNvPicPr preferRelativeResize="0"/>
          <p:nvPr/>
        </p:nvPicPr>
        <p:blipFill rotWithShape="1">
          <a:blip r:embed="rId8">
            <a:alphaModFix/>
          </a:blip>
          <a:srcRect/>
          <a:stretch/>
        </p:blipFill>
        <p:spPr>
          <a:xfrm>
            <a:off x="5867251" y="2782490"/>
            <a:ext cx="457200" cy="361950"/>
          </a:xfrm>
          <a:prstGeom prst="rect">
            <a:avLst/>
          </a:prstGeom>
          <a:noFill/>
          <a:ln>
            <a:noFill/>
          </a:ln>
        </p:spPr>
      </p:pic>
      <p:pic>
        <p:nvPicPr>
          <p:cNvPr id="139" name="Google Shape;139;p17" descr="image.png"/>
          <p:cNvPicPr preferRelativeResize="0"/>
          <p:nvPr/>
        </p:nvPicPr>
        <p:blipFill rotWithShape="1">
          <a:blip r:embed="rId9">
            <a:alphaModFix/>
          </a:blip>
          <a:srcRect/>
          <a:stretch/>
        </p:blipFill>
        <p:spPr>
          <a:xfrm>
            <a:off x="9542264" y="2782490"/>
            <a:ext cx="409575" cy="361950"/>
          </a:xfrm>
          <a:prstGeom prst="rect">
            <a:avLst/>
          </a:prstGeom>
          <a:noFill/>
          <a:ln>
            <a:noFill/>
          </a:ln>
        </p:spPr>
      </p:pic>
      <p:sp>
        <p:nvSpPr>
          <p:cNvPr id="140" name="Google Shape;140;p17"/>
          <p:cNvSpPr txBox="1"/>
          <p:nvPr/>
        </p:nvSpPr>
        <p:spPr>
          <a:xfrm>
            <a:off x="762000" y="571500"/>
            <a:ext cx="11201400"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6B1D2F"/>
                </a:solidFill>
                <a:latin typeface="Playfair Display"/>
                <a:ea typeface="Playfair Display"/>
                <a:cs typeface="Playfair Display"/>
                <a:sym typeface="Playfair Display"/>
              </a:rPr>
              <a:t>Catalysts of Intellectual Synthesis</a:t>
            </a:r>
            <a:endParaRPr/>
          </a:p>
        </p:txBody>
      </p:sp>
      <p:sp>
        <p:nvSpPr>
          <p:cNvPr id="141" name="Google Shape;141;p17"/>
          <p:cNvSpPr/>
          <p:nvPr/>
        </p:nvSpPr>
        <p:spPr>
          <a:xfrm>
            <a:off x="762000" y="1171575"/>
            <a:ext cx="106680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2" name="Google Shape;142;p17"/>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146"/>
        <p:cNvGrpSpPr/>
        <p:nvPr/>
      </p:nvGrpSpPr>
      <p:grpSpPr>
        <a:xfrm>
          <a:off x="0" y="0"/>
          <a:ext cx="0" cy="0"/>
          <a:chOff x="0" y="0"/>
          <a:chExt cx="0" cy="0"/>
        </a:xfrm>
      </p:grpSpPr>
      <p:pic>
        <p:nvPicPr>
          <p:cNvPr id="147" name="Google Shape;147;p18"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8" name="Google Shape;148;p18"/>
          <p:cNvSpPr/>
          <p:nvPr/>
        </p:nvSpPr>
        <p:spPr>
          <a:xfrm>
            <a:off x="5715000" y="2609850"/>
            <a:ext cx="762000" cy="2857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9" name="Google Shape;149;p18"/>
          <p:cNvSpPr txBox="1"/>
          <p:nvPr/>
        </p:nvSpPr>
        <p:spPr>
          <a:xfrm>
            <a:off x="3155632" y="2828925"/>
            <a:ext cx="5880735" cy="6096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b="1" i="0" u="none" strike="noStrike" cap="none">
                <a:solidFill>
                  <a:srgbClr val="6B1D2F"/>
                </a:solidFill>
                <a:latin typeface="Playfair Display"/>
                <a:ea typeface="Playfair Display"/>
                <a:cs typeface="Playfair Display"/>
                <a:sym typeface="Playfair Display"/>
              </a:rPr>
              <a:t>Bridges of the Renaissance</a:t>
            </a:r>
            <a:endParaRPr/>
          </a:p>
        </p:txBody>
      </p:sp>
      <p:sp>
        <p:nvSpPr>
          <p:cNvPr id="150" name="Google Shape;150;p18"/>
          <p:cNvSpPr txBox="1"/>
          <p:nvPr/>
        </p:nvSpPr>
        <p:spPr>
          <a:xfrm>
            <a:off x="3324225" y="3771900"/>
            <a:ext cx="5543550" cy="28575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500" b="0" i="1" u="none" strike="noStrike" cap="none">
                <a:solidFill>
                  <a:srgbClr val="8A6525"/>
                </a:solidFill>
                <a:latin typeface="Playfair Display Medium"/>
                <a:ea typeface="Playfair Display Medium"/>
                <a:cs typeface="Playfair Display Medium"/>
                <a:sym typeface="Playfair Display Medium"/>
              </a:rPr>
              <a:t>Analyzing the distinct socio-economic paths of Venice and Florence</a:t>
            </a:r>
            <a:endParaRPr/>
          </a:p>
        </p:txBody>
      </p:sp>
      <p:sp>
        <p:nvSpPr>
          <p:cNvPr id="151" name="Google Shape;151;p18"/>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155"/>
        <p:cNvGrpSpPr/>
        <p:nvPr/>
      </p:nvGrpSpPr>
      <p:grpSpPr>
        <a:xfrm>
          <a:off x="0" y="0"/>
          <a:ext cx="0" cy="0"/>
          <a:chOff x="0" y="0"/>
          <a:chExt cx="0" cy="0"/>
        </a:xfrm>
      </p:grpSpPr>
      <p:pic>
        <p:nvPicPr>
          <p:cNvPr id="156" name="Google Shape;156;p19"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57" name="Google Shape;157;p19" descr="image.png"/>
          <p:cNvPicPr preferRelativeResize="0"/>
          <p:nvPr/>
        </p:nvPicPr>
        <p:blipFill rotWithShape="1">
          <a:blip r:embed="rId4">
            <a:alphaModFix/>
          </a:blip>
          <a:srcRect/>
          <a:stretch/>
        </p:blipFill>
        <p:spPr>
          <a:xfrm>
            <a:off x="762000" y="2578893"/>
            <a:ext cx="5143500" cy="2643187"/>
          </a:xfrm>
          <a:prstGeom prst="rect">
            <a:avLst/>
          </a:prstGeom>
          <a:noFill/>
          <a:ln>
            <a:noFill/>
          </a:ln>
        </p:spPr>
      </p:pic>
      <p:pic>
        <p:nvPicPr>
          <p:cNvPr id="158" name="Google Shape;158;p19" descr="image.png"/>
          <p:cNvPicPr preferRelativeResize="0"/>
          <p:nvPr/>
        </p:nvPicPr>
        <p:blipFill rotWithShape="1">
          <a:blip r:embed="rId4">
            <a:alphaModFix/>
          </a:blip>
          <a:srcRect/>
          <a:stretch/>
        </p:blipFill>
        <p:spPr>
          <a:xfrm>
            <a:off x="6286500" y="2578893"/>
            <a:ext cx="5143500" cy="2643187"/>
          </a:xfrm>
          <a:prstGeom prst="rect">
            <a:avLst/>
          </a:prstGeom>
          <a:noFill/>
          <a:ln>
            <a:noFill/>
          </a:ln>
        </p:spPr>
      </p:pic>
      <p:sp>
        <p:nvSpPr>
          <p:cNvPr id="159" name="Google Shape;159;p19"/>
          <p:cNvSpPr txBox="1"/>
          <p:nvPr/>
        </p:nvSpPr>
        <p:spPr>
          <a:xfrm>
            <a:off x="1085850" y="2864643"/>
            <a:ext cx="4760595"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6B1D2F"/>
                </a:solidFill>
                <a:latin typeface="Playfair Display"/>
                <a:ea typeface="Playfair Display"/>
                <a:cs typeface="Playfair Display"/>
                <a:sym typeface="Playfair Display"/>
              </a:rPr>
              <a:t>Break from Feudal Structure</a:t>
            </a:r>
            <a:endParaRPr/>
          </a:p>
        </p:txBody>
      </p:sp>
      <p:sp>
        <p:nvSpPr>
          <p:cNvPr id="160" name="Google Shape;160;p19"/>
          <p:cNvSpPr/>
          <p:nvPr/>
        </p:nvSpPr>
        <p:spPr>
          <a:xfrm>
            <a:off x="1085850" y="3245643"/>
            <a:ext cx="45339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1" name="Google Shape;161;p19"/>
          <p:cNvSpPr txBox="1"/>
          <p:nvPr/>
        </p:nvSpPr>
        <p:spPr>
          <a:xfrm>
            <a:off x="1085850" y="3559968"/>
            <a:ext cx="4533900" cy="1214437"/>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2C2C2C"/>
                </a:solidFill>
                <a:latin typeface="Plus Jakarta Sans"/>
                <a:ea typeface="Plus Jakarta Sans"/>
                <a:cs typeface="Plus Jakarta Sans"/>
                <a:sym typeface="Plus Jakarta Sans"/>
              </a:rPr>
              <a:t>Both Venice and Florence achieved immense wealth by abandoning traditional feudalism. Instead, they forged highly organized oligarchic regimes controlled by ambitious merchant guilds, elite trade syndicates, and powerful banking dynasties.</a:t>
            </a:r>
            <a:endParaRPr/>
          </a:p>
        </p:txBody>
      </p:sp>
      <p:sp>
        <p:nvSpPr>
          <p:cNvPr id="162" name="Google Shape;162;p19"/>
          <p:cNvSpPr txBox="1"/>
          <p:nvPr/>
        </p:nvSpPr>
        <p:spPr>
          <a:xfrm>
            <a:off x="6610350" y="2864643"/>
            <a:ext cx="4760595" cy="314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6B1D2F"/>
                </a:solidFill>
                <a:latin typeface="Playfair Display"/>
                <a:ea typeface="Playfair Display"/>
                <a:cs typeface="Playfair Display"/>
                <a:sym typeface="Playfair Display"/>
              </a:rPr>
              <a:t>The Republican Mirror</a:t>
            </a:r>
            <a:endParaRPr/>
          </a:p>
        </p:txBody>
      </p:sp>
      <p:sp>
        <p:nvSpPr>
          <p:cNvPr id="163" name="Google Shape;163;p19"/>
          <p:cNvSpPr/>
          <p:nvPr/>
        </p:nvSpPr>
        <p:spPr>
          <a:xfrm>
            <a:off x="6610350" y="3245643"/>
            <a:ext cx="45339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4" name="Google Shape;164;p19"/>
          <p:cNvSpPr txBox="1"/>
          <p:nvPr/>
        </p:nvSpPr>
        <p:spPr>
          <a:xfrm>
            <a:off x="6610350" y="3559968"/>
            <a:ext cx="4533900" cy="1214437"/>
          </a:xfrm>
          <a:prstGeom prst="rect">
            <a:avLst/>
          </a:prstGeom>
          <a:noFill/>
          <a:ln>
            <a:noFill/>
          </a:ln>
        </p:spPr>
        <p:txBody>
          <a:bodyPr spcFirstLastPara="1" wrap="square" lIns="0" tIns="0" rIns="0" bIns="0" anchor="t" anchorCtr="0">
            <a:spAutoFit/>
          </a:bodyPr>
          <a:lstStyle/>
          <a:p>
            <a:pPr marL="0" marR="0" lvl="0" indent="0" algn="l" rtl="0">
              <a:lnSpc>
                <a:spcPct val="149960"/>
              </a:lnSpc>
              <a:spcBef>
                <a:spcPts val="0"/>
              </a:spcBef>
              <a:spcAft>
                <a:spcPts val="0"/>
              </a:spcAft>
              <a:buNone/>
            </a:pPr>
            <a:r>
              <a:rPr lang="en-US" sz="1275" b="0" i="0" u="none" strike="noStrike" cap="none">
                <a:solidFill>
                  <a:srgbClr val="2C2C2C"/>
                </a:solidFill>
                <a:latin typeface="Plus Jakarta Sans"/>
                <a:ea typeface="Plus Jakarta Sans"/>
                <a:cs typeface="Plus Jakarta Sans"/>
                <a:sym typeface="Plus Jakarta Sans"/>
              </a:rPr>
              <a:t>Desiring to legitimize their influence, both states styled themselves as 'Republics'. They actively drew political inspiration from the classical antiquity of Rome and Greece, fostering the perfect soil for the Renaissance to blossom.</a:t>
            </a:r>
            <a:endParaRPr/>
          </a:p>
        </p:txBody>
      </p:sp>
      <p:sp>
        <p:nvSpPr>
          <p:cNvPr id="165" name="Google Shape;165;p19"/>
          <p:cNvSpPr txBox="1"/>
          <p:nvPr/>
        </p:nvSpPr>
        <p:spPr>
          <a:xfrm>
            <a:off x="762000" y="571500"/>
            <a:ext cx="11201400"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6B1D2F"/>
                </a:solidFill>
                <a:latin typeface="Playfair Display"/>
                <a:ea typeface="Playfair Display"/>
                <a:cs typeface="Playfair Display"/>
                <a:sym typeface="Playfair Display"/>
              </a:rPr>
              <a:t>Socio-Economic Foundations</a:t>
            </a:r>
            <a:endParaRPr/>
          </a:p>
        </p:txBody>
      </p:sp>
      <p:sp>
        <p:nvSpPr>
          <p:cNvPr id="166" name="Google Shape;166;p19"/>
          <p:cNvSpPr/>
          <p:nvPr/>
        </p:nvSpPr>
        <p:spPr>
          <a:xfrm>
            <a:off x="762000" y="1171575"/>
            <a:ext cx="106680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7" name="Google Shape;167;p19"/>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171"/>
        <p:cNvGrpSpPr/>
        <p:nvPr/>
      </p:nvGrpSpPr>
      <p:grpSpPr>
        <a:xfrm>
          <a:off x="0" y="0"/>
          <a:ext cx="0" cy="0"/>
          <a:chOff x="0" y="0"/>
          <a:chExt cx="0" cy="0"/>
        </a:xfrm>
      </p:grpSpPr>
      <p:pic>
        <p:nvPicPr>
          <p:cNvPr id="172" name="Google Shape;172;p20"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73" name="Google Shape;173;p20" descr="image.png"/>
          <p:cNvPicPr preferRelativeResize="0"/>
          <p:nvPr/>
        </p:nvPicPr>
        <p:blipFill rotWithShape="1">
          <a:blip r:embed="rId4">
            <a:alphaModFix/>
          </a:blip>
          <a:srcRect/>
          <a:stretch/>
        </p:blipFill>
        <p:spPr>
          <a:xfrm>
            <a:off x="6286500" y="2090737"/>
            <a:ext cx="5143500" cy="3619500"/>
          </a:xfrm>
          <a:prstGeom prst="rect">
            <a:avLst/>
          </a:prstGeom>
          <a:noFill/>
          <a:ln>
            <a:noFill/>
          </a:ln>
        </p:spPr>
      </p:pic>
      <p:sp>
        <p:nvSpPr>
          <p:cNvPr id="174" name="Google Shape;174;p20"/>
          <p:cNvSpPr txBox="1"/>
          <p:nvPr/>
        </p:nvSpPr>
        <p:spPr>
          <a:xfrm>
            <a:off x="1095375" y="2233612"/>
            <a:ext cx="4810125" cy="6858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200" b="0" i="0" u="none" strike="noStrike" cap="none">
                <a:solidFill>
                  <a:srgbClr val="6B1D2F"/>
                </a:solidFill>
                <a:latin typeface="Plus Jakarta Sans SemiBold"/>
                <a:ea typeface="Plus Jakarta Sans SemiBold"/>
                <a:cs typeface="Plus Jakarta Sans SemiBold"/>
                <a:sym typeface="Plus Jakarta Sans SemiBold"/>
              </a:rPr>
              <a:t>A Byzantine Outpost:</a:t>
            </a:r>
            <a:r>
              <a:rPr lang="en-US" sz="1200" b="0" i="0" u="none" strike="noStrike" cap="none">
                <a:solidFill>
                  <a:srgbClr val="2C2C2C"/>
                </a:solidFill>
                <a:latin typeface="Plus Jakarta Sans"/>
                <a:ea typeface="Plus Jakarta Sans"/>
                <a:cs typeface="Plus Jakarta Sans"/>
                <a:sym typeface="Plus Jakarta Sans"/>
              </a:rPr>
              <a:t> Founded in the 6th century, Venice originally operated as a direct province of the Byzantine Empire, securing crucial protection.</a:t>
            </a:r>
            <a:endParaRPr/>
          </a:p>
        </p:txBody>
      </p:sp>
      <p:sp>
        <p:nvSpPr>
          <p:cNvPr id="175" name="Google Shape;175;p20"/>
          <p:cNvSpPr txBox="1"/>
          <p:nvPr/>
        </p:nvSpPr>
        <p:spPr>
          <a:xfrm>
            <a:off x="1095375" y="3090862"/>
            <a:ext cx="4810125" cy="6858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200" b="0" i="0" u="none" strike="noStrike" cap="none">
                <a:solidFill>
                  <a:srgbClr val="6B1D2F"/>
                </a:solidFill>
                <a:latin typeface="Plus Jakarta Sans SemiBold"/>
                <a:ea typeface="Plus Jakarta Sans SemiBold"/>
                <a:cs typeface="Plus Jakarta Sans SemiBold"/>
                <a:sym typeface="Plus Jakarta Sans SemiBold"/>
              </a:rPr>
              <a:t>Commercial Expansion:</a:t>
            </a:r>
            <a:r>
              <a:rPr lang="en-US" sz="1200" b="0" i="0" u="none" strike="noStrike" cap="none">
                <a:solidFill>
                  <a:srgbClr val="2C2C2C"/>
                </a:solidFill>
                <a:latin typeface="Plus Jakarta Sans"/>
                <a:ea typeface="Plus Jakarta Sans"/>
                <a:cs typeface="Plus Jakarta Sans"/>
                <a:sym typeface="Plus Jakarta Sans"/>
              </a:rPr>
              <a:t> In the 10th century, Emperor Basil II issued a Golden Bull granting Venice unparalleled merchant rights, followed by deeper trade immunity from Alexios I Komnenos.</a:t>
            </a:r>
            <a:endParaRPr/>
          </a:p>
        </p:txBody>
      </p:sp>
      <p:sp>
        <p:nvSpPr>
          <p:cNvPr id="176" name="Google Shape;176;p20"/>
          <p:cNvSpPr txBox="1"/>
          <p:nvPr/>
        </p:nvSpPr>
        <p:spPr>
          <a:xfrm>
            <a:off x="1095375" y="3948112"/>
            <a:ext cx="4810125" cy="6858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200" b="0" i="0" u="none" strike="noStrike" cap="none">
                <a:solidFill>
                  <a:srgbClr val="6B1D2F"/>
                </a:solidFill>
                <a:latin typeface="Plus Jakarta Sans SemiBold"/>
                <a:ea typeface="Plus Jakarta Sans SemiBold"/>
                <a:cs typeface="Plus Jakarta Sans SemiBold"/>
                <a:sym typeface="Plus Jakarta Sans SemiBold"/>
              </a:rPr>
              <a:t>A Complex Alliance:</a:t>
            </a:r>
            <a:r>
              <a:rPr lang="en-US" sz="1200" b="0" i="0" u="none" strike="noStrike" cap="none">
                <a:solidFill>
                  <a:srgbClr val="2C2C2C"/>
                </a:solidFill>
                <a:latin typeface="Plus Jakarta Sans"/>
                <a:ea typeface="Plus Jakarta Sans"/>
                <a:cs typeface="Plus Jakarta Sans"/>
                <a:sym typeface="Plus Jakarta Sans"/>
              </a:rPr>
              <a:t> These commercial monopolies paved the way for Venetian colonial dominance in the Mediterranean, while creating friction due to intense commercial rivalry.</a:t>
            </a:r>
            <a:endParaRPr/>
          </a:p>
        </p:txBody>
      </p:sp>
      <p:pic>
        <p:nvPicPr>
          <p:cNvPr id="177" name="Google Shape;177;p20" descr="image.png"/>
          <p:cNvPicPr preferRelativeResize="0"/>
          <p:nvPr/>
        </p:nvPicPr>
        <p:blipFill rotWithShape="1">
          <a:blip r:embed="rId5">
            <a:alphaModFix/>
          </a:blip>
          <a:srcRect/>
          <a:stretch/>
        </p:blipFill>
        <p:spPr>
          <a:xfrm>
            <a:off x="6296025" y="2100262"/>
            <a:ext cx="5124450" cy="342900"/>
          </a:xfrm>
          <a:prstGeom prst="rect">
            <a:avLst/>
          </a:prstGeom>
          <a:noFill/>
          <a:ln>
            <a:noFill/>
          </a:ln>
        </p:spPr>
      </p:pic>
      <p:sp>
        <p:nvSpPr>
          <p:cNvPr id="178" name="Google Shape;178;p20"/>
          <p:cNvSpPr txBox="1"/>
          <p:nvPr/>
        </p:nvSpPr>
        <p:spPr>
          <a:xfrm>
            <a:off x="762000" y="571500"/>
            <a:ext cx="11201400"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6B1D2F"/>
                </a:solidFill>
                <a:latin typeface="Playfair Display"/>
                <a:ea typeface="Playfair Display"/>
                <a:cs typeface="Playfair Display"/>
                <a:sym typeface="Playfair Display"/>
              </a:rPr>
              <a:t>The Long-standing Ties of Venice</a:t>
            </a:r>
            <a:endParaRPr/>
          </a:p>
        </p:txBody>
      </p:sp>
      <p:sp>
        <p:nvSpPr>
          <p:cNvPr id="179" name="Google Shape;179;p20"/>
          <p:cNvSpPr/>
          <p:nvPr/>
        </p:nvSpPr>
        <p:spPr>
          <a:xfrm>
            <a:off x="762000" y="1171575"/>
            <a:ext cx="106680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0" name="Google Shape;180;p20"/>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81" name="Google Shape;181;p20" descr="image.png"/>
          <p:cNvPicPr preferRelativeResize="0"/>
          <p:nvPr/>
        </p:nvPicPr>
        <p:blipFill rotWithShape="1">
          <a:blip r:embed="rId6">
            <a:alphaModFix/>
          </a:blip>
          <a:srcRect/>
          <a:stretch/>
        </p:blipFill>
        <p:spPr>
          <a:xfrm>
            <a:off x="857250" y="2252662"/>
            <a:ext cx="95250" cy="228600"/>
          </a:xfrm>
          <a:prstGeom prst="rect">
            <a:avLst/>
          </a:prstGeom>
          <a:noFill/>
          <a:ln>
            <a:noFill/>
          </a:ln>
        </p:spPr>
      </p:pic>
      <p:pic>
        <p:nvPicPr>
          <p:cNvPr id="182" name="Google Shape;182;p20" descr="image.png"/>
          <p:cNvPicPr preferRelativeResize="0"/>
          <p:nvPr/>
        </p:nvPicPr>
        <p:blipFill rotWithShape="1">
          <a:blip r:embed="rId6">
            <a:alphaModFix/>
          </a:blip>
          <a:srcRect/>
          <a:stretch/>
        </p:blipFill>
        <p:spPr>
          <a:xfrm>
            <a:off x="857250" y="3109912"/>
            <a:ext cx="95250" cy="228600"/>
          </a:xfrm>
          <a:prstGeom prst="rect">
            <a:avLst/>
          </a:prstGeom>
          <a:noFill/>
          <a:ln>
            <a:noFill/>
          </a:ln>
        </p:spPr>
      </p:pic>
      <p:pic>
        <p:nvPicPr>
          <p:cNvPr id="183" name="Google Shape;183;p20" descr="image.png"/>
          <p:cNvPicPr preferRelativeResize="0"/>
          <p:nvPr/>
        </p:nvPicPr>
        <p:blipFill rotWithShape="1">
          <a:blip r:embed="rId6">
            <a:alphaModFix/>
          </a:blip>
          <a:srcRect/>
          <a:stretch/>
        </p:blipFill>
        <p:spPr>
          <a:xfrm>
            <a:off x="857250" y="3967162"/>
            <a:ext cx="95250" cy="228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5EC"/>
        </a:solidFill>
        <a:effectLst/>
      </p:bgPr>
    </p:bg>
    <p:spTree>
      <p:nvGrpSpPr>
        <p:cNvPr id="1" name="Shape 187"/>
        <p:cNvGrpSpPr/>
        <p:nvPr/>
      </p:nvGrpSpPr>
      <p:grpSpPr>
        <a:xfrm>
          <a:off x="0" y="0"/>
          <a:ext cx="0" cy="0"/>
          <a:chOff x="0" y="0"/>
          <a:chExt cx="0" cy="0"/>
        </a:xfrm>
      </p:grpSpPr>
      <p:pic>
        <p:nvPicPr>
          <p:cNvPr id="188" name="Google Shape;188;p21"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9" name="Google Shape;189;p21"/>
          <p:cNvSpPr/>
          <p:nvPr/>
        </p:nvSpPr>
        <p:spPr>
          <a:xfrm>
            <a:off x="1840110" y="3363366"/>
            <a:ext cx="190500" cy="190500"/>
          </a:xfrm>
          <a:prstGeom prst="roundRect">
            <a:avLst>
              <a:gd name="adj" fmla="val 50000"/>
            </a:avLst>
          </a:prstGeom>
          <a:solidFill>
            <a:srgbClr val="FAF5EC"/>
          </a:solidFill>
          <a:ln w="2857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0" name="Google Shape;190;p21"/>
          <p:cNvSpPr txBox="1"/>
          <p:nvPr/>
        </p:nvSpPr>
        <p:spPr>
          <a:xfrm>
            <a:off x="1360289" y="3744366"/>
            <a:ext cx="1150143" cy="24765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25" b="1" i="0" u="none" strike="noStrike" cap="none">
                <a:solidFill>
                  <a:srgbClr val="6B1D2F"/>
                </a:solidFill>
                <a:latin typeface="Playfair Display"/>
                <a:ea typeface="Playfair Display"/>
                <a:cs typeface="Playfair Display"/>
                <a:sym typeface="Playfair Display"/>
              </a:rPr>
              <a:t>10th Century</a:t>
            </a:r>
            <a:endParaRPr/>
          </a:p>
        </p:txBody>
      </p:sp>
      <p:sp>
        <p:nvSpPr>
          <p:cNvPr id="191" name="Google Shape;191;p21"/>
          <p:cNvSpPr txBox="1"/>
          <p:nvPr/>
        </p:nvSpPr>
        <p:spPr>
          <a:xfrm>
            <a:off x="762000" y="4068216"/>
            <a:ext cx="2346870" cy="55989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050" b="0" i="0" u="none" strike="noStrike" cap="none">
                <a:solidFill>
                  <a:srgbClr val="555555"/>
                </a:solidFill>
                <a:latin typeface="Plus Jakarta Sans"/>
                <a:ea typeface="Plus Jakarta Sans"/>
                <a:cs typeface="Plus Jakarta Sans"/>
                <a:sym typeface="Plus Jakarta Sans"/>
              </a:rPr>
              <a:t>Golden Bull of Basil II establishes earliest commercial privileges in Constantinople.</a:t>
            </a:r>
            <a:endParaRPr/>
          </a:p>
        </p:txBody>
      </p:sp>
      <p:sp>
        <p:nvSpPr>
          <p:cNvPr id="192" name="Google Shape;192;p21"/>
          <p:cNvSpPr/>
          <p:nvPr/>
        </p:nvSpPr>
        <p:spPr>
          <a:xfrm>
            <a:off x="4613820" y="3363366"/>
            <a:ext cx="190500" cy="190500"/>
          </a:xfrm>
          <a:prstGeom prst="roundRect">
            <a:avLst>
              <a:gd name="adj" fmla="val 50000"/>
            </a:avLst>
          </a:prstGeom>
          <a:solidFill>
            <a:srgbClr val="FAF5EC"/>
          </a:solidFill>
          <a:ln w="2857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3" name="Google Shape;193;p21"/>
          <p:cNvSpPr txBox="1"/>
          <p:nvPr/>
        </p:nvSpPr>
        <p:spPr>
          <a:xfrm>
            <a:off x="4159001" y="3744366"/>
            <a:ext cx="1100137" cy="24765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25" b="1" i="0" u="none" strike="noStrike" cap="none">
                <a:solidFill>
                  <a:srgbClr val="6B1D2F"/>
                </a:solidFill>
                <a:latin typeface="Playfair Display"/>
                <a:ea typeface="Playfair Display"/>
                <a:cs typeface="Playfair Display"/>
                <a:sym typeface="Playfair Display"/>
              </a:rPr>
              <a:t>11th Century</a:t>
            </a:r>
            <a:endParaRPr/>
          </a:p>
        </p:txBody>
      </p:sp>
      <p:sp>
        <p:nvSpPr>
          <p:cNvPr id="194" name="Google Shape;194;p21"/>
          <p:cNvSpPr txBox="1"/>
          <p:nvPr/>
        </p:nvSpPr>
        <p:spPr>
          <a:xfrm>
            <a:off x="3535709" y="4068216"/>
            <a:ext cx="2346870" cy="55989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050" b="0" i="0" u="none" strike="noStrike" cap="none">
                <a:solidFill>
                  <a:srgbClr val="555555"/>
                </a:solidFill>
                <a:latin typeface="Plus Jakarta Sans"/>
                <a:ea typeface="Plus Jakarta Sans"/>
                <a:cs typeface="Plus Jakarta Sans"/>
                <a:sym typeface="Plus Jakarta Sans"/>
              </a:rPr>
              <a:t>Golden Bull of Alexios I consolidates Venice as a major military ally and commercial partner.</a:t>
            </a:r>
            <a:endParaRPr/>
          </a:p>
        </p:txBody>
      </p:sp>
      <p:sp>
        <p:nvSpPr>
          <p:cNvPr id="195" name="Google Shape;195;p21"/>
          <p:cNvSpPr/>
          <p:nvPr/>
        </p:nvSpPr>
        <p:spPr>
          <a:xfrm>
            <a:off x="7387530" y="3363366"/>
            <a:ext cx="190500" cy="190500"/>
          </a:xfrm>
          <a:prstGeom prst="roundRect">
            <a:avLst>
              <a:gd name="adj" fmla="val 50000"/>
            </a:avLst>
          </a:prstGeom>
          <a:solidFill>
            <a:srgbClr val="FAF5EC"/>
          </a:solidFill>
          <a:ln w="2857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6" name="Google Shape;196;p21"/>
          <p:cNvSpPr txBox="1"/>
          <p:nvPr/>
        </p:nvSpPr>
        <p:spPr>
          <a:xfrm>
            <a:off x="7287756" y="3744366"/>
            <a:ext cx="390048" cy="24765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25" b="1" i="0" u="none" strike="noStrike" cap="none">
                <a:solidFill>
                  <a:srgbClr val="6B1D2F"/>
                </a:solidFill>
                <a:latin typeface="Playfair Display"/>
                <a:ea typeface="Playfair Display"/>
                <a:cs typeface="Playfair Display"/>
                <a:sym typeface="Playfair Display"/>
              </a:rPr>
              <a:t>1204</a:t>
            </a:r>
            <a:endParaRPr/>
          </a:p>
        </p:txBody>
      </p:sp>
      <p:sp>
        <p:nvSpPr>
          <p:cNvPr id="197" name="Google Shape;197;p21"/>
          <p:cNvSpPr txBox="1"/>
          <p:nvPr/>
        </p:nvSpPr>
        <p:spPr>
          <a:xfrm>
            <a:off x="6309419" y="4068216"/>
            <a:ext cx="2346870" cy="55989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050" b="0" i="0" u="none" strike="noStrike" cap="none">
                <a:solidFill>
                  <a:srgbClr val="555555"/>
                </a:solidFill>
                <a:latin typeface="Plus Jakarta Sans"/>
                <a:ea typeface="Plus Jakarta Sans"/>
                <a:cs typeface="Plus Jakarta Sans"/>
                <a:sym typeface="Plus Jakarta Sans"/>
              </a:rPr>
              <a:t>The Fourth Crusade shifts Venice from ally to conqueror, capturing three-eighths of the Capital.</a:t>
            </a:r>
            <a:endParaRPr/>
          </a:p>
        </p:txBody>
      </p:sp>
      <p:sp>
        <p:nvSpPr>
          <p:cNvPr id="198" name="Google Shape;198;p21"/>
          <p:cNvSpPr/>
          <p:nvPr/>
        </p:nvSpPr>
        <p:spPr>
          <a:xfrm>
            <a:off x="10161240" y="3363366"/>
            <a:ext cx="190500" cy="190500"/>
          </a:xfrm>
          <a:prstGeom prst="roundRect">
            <a:avLst>
              <a:gd name="adj" fmla="val 50000"/>
            </a:avLst>
          </a:prstGeom>
          <a:solidFill>
            <a:srgbClr val="FAF5EC"/>
          </a:solidFill>
          <a:ln w="2857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9" name="Google Shape;199;p21"/>
          <p:cNvSpPr txBox="1"/>
          <p:nvPr/>
        </p:nvSpPr>
        <p:spPr>
          <a:xfrm>
            <a:off x="9841438" y="3744366"/>
            <a:ext cx="830103" cy="24765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25" b="1" i="0" u="none" strike="noStrike" cap="none">
                <a:solidFill>
                  <a:srgbClr val="6B1D2F"/>
                </a:solidFill>
                <a:latin typeface="Playfair Display"/>
                <a:ea typeface="Playfair Display"/>
                <a:cs typeface="Playfair Display"/>
                <a:sym typeface="Playfair Display"/>
              </a:rPr>
              <a:t>Post-1261</a:t>
            </a:r>
            <a:endParaRPr/>
          </a:p>
        </p:txBody>
      </p:sp>
      <p:sp>
        <p:nvSpPr>
          <p:cNvPr id="200" name="Google Shape;200;p21"/>
          <p:cNvSpPr txBox="1"/>
          <p:nvPr/>
        </p:nvSpPr>
        <p:spPr>
          <a:xfrm>
            <a:off x="9083129" y="4068216"/>
            <a:ext cx="2346870" cy="55989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050" b="0" i="0" u="none" strike="noStrike" cap="none">
                <a:solidFill>
                  <a:srgbClr val="555555"/>
                </a:solidFill>
                <a:latin typeface="Plus Jakarta Sans"/>
                <a:ea typeface="Plus Jakarta Sans"/>
                <a:cs typeface="Plus Jakarta Sans"/>
                <a:sym typeface="Plus Jakarta Sans"/>
              </a:rPr>
              <a:t>Continuous Venetian control in Greek lands sparks deep intellectual and artistic exchange.</a:t>
            </a:r>
            <a:endParaRPr/>
          </a:p>
        </p:txBody>
      </p:sp>
      <p:sp>
        <p:nvSpPr>
          <p:cNvPr id="201" name="Google Shape;201;p21"/>
          <p:cNvSpPr/>
          <p:nvPr/>
        </p:nvSpPr>
        <p:spPr>
          <a:xfrm>
            <a:off x="1295400" y="3744366"/>
            <a:ext cx="9601200" cy="19050"/>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02" name="Google Shape;202;p21"/>
          <p:cNvSpPr txBox="1"/>
          <p:nvPr/>
        </p:nvSpPr>
        <p:spPr>
          <a:xfrm>
            <a:off x="762000" y="571500"/>
            <a:ext cx="11201400"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6B1D2F"/>
                </a:solidFill>
                <a:latin typeface="Playfair Display"/>
                <a:ea typeface="Playfair Display"/>
                <a:cs typeface="Playfair Display"/>
                <a:sym typeface="Playfair Display"/>
              </a:rPr>
              <a:t>Byzantine-Venetian Evolution</a:t>
            </a:r>
            <a:endParaRPr/>
          </a:p>
        </p:txBody>
      </p:sp>
      <p:sp>
        <p:nvSpPr>
          <p:cNvPr id="203" name="Google Shape;203;p21"/>
          <p:cNvSpPr/>
          <p:nvPr/>
        </p:nvSpPr>
        <p:spPr>
          <a:xfrm>
            <a:off x="762000" y="1171575"/>
            <a:ext cx="10668000" cy="9525"/>
          </a:xfrm>
          <a:prstGeom prst="rect">
            <a:avLst/>
          </a:prstGeom>
          <a:solidFill>
            <a:srgbClr val="8A65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04" name="Google Shape;204;p21"/>
          <p:cNvSpPr/>
          <p:nvPr/>
        </p:nvSpPr>
        <p:spPr>
          <a:xfrm>
            <a:off x="228600" y="228600"/>
            <a:ext cx="11734800" cy="6400800"/>
          </a:xfrm>
          <a:prstGeom prst="rect">
            <a:avLst/>
          </a:prstGeom>
          <a:noFill/>
          <a:ln w="9525" cap="flat" cmpd="sng">
            <a:solidFill>
              <a:srgbClr val="8A6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1576</Words>
  <Application>Microsoft Office PowerPoint</Application>
  <PresentationFormat>Ευρεία οθόνη</PresentationFormat>
  <Paragraphs>117</Paragraphs>
  <Slides>26</Slides>
  <Notes>26</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26</vt:i4>
      </vt:variant>
    </vt:vector>
  </HeadingPairs>
  <TitlesOfParts>
    <vt:vector size="35" baseType="lpstr">
      <vt:lpstr>Plus Jakarta Sans</vt:lpstr>
      <vt:lpstr>Calibri</vt:lpstr>
      <vt:lpstr>Playfair Display</vt:lpstr>
      <vt:lpstr>Playfair Display SemiBold</vt:lpstr>
      <vt:lpstr>Arial</vt:lpstr>
      <vt:lpstr>Plus Jakarta Sans SemiBold</vt:lpstr>
      <vt:lpstr>Playfair Display Medium</vt:lpstr>
      <vt:lpstr>Times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cp:lastModifiedBy>user1</cp:lastModifiedBy>
  <cp:revision>1</cp:revision>
  <dcterms:modified xsi:type="dcterms:W3CDTF">2026-06-26T08:02:49Z</dcterms:modified>
</cp:coreProperties>
</file>