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67" r:id="rId2"/>
    <p:sldId id="256" r:id="rId3"/>
    <p:sldId id="257" r:id="rId4"/>
    <p:sldId id="258" r:id="rId5"/>
    <p:sldId id="259" r:id="rId6"/>
    <p:sldId id="271" r:id="rId7"/>
    <p:sldId id="262" r:id="rId8"/>
    <p:sldId id="264" r:id="rId9"/>
    <p:sldId id="263" r:id="rId10"/>
    <p:sldId id="265" r:id="rId11"/>
    <p:sldId id="268" r:id="rId12"/>
    <p:sldId id="266" r:id="rId13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123" d="100"/>
          <a:sy n="123" d="100"/>
        </p:scale>
        <p:origin x="523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22885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2913063" y="0"/>
            <a:ext cx="222885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44B22C-BB7E-47B4-98B5-2A3994573B25}" type="datetimeFigureOut">
              <a:rPr lang="el-GR" smtClean="0"/>
              <a:t>2/7/2026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-47625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514350" y="4343400"/>
            <a:ext cx="41148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22885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2913063" y="8685213"/>
            <a:ext cx="222885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B09340-518E-41EB-A1D7-E98415B4DE5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712021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6A60A0-01EB-A3C3-038D-C7844EFD10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E6F1187-AE01-2B01-1AD4-69B1F4F0918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818D45B-7CB2-B4F9-E5BE-CF5CA4AEDF6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4C9377-C06D-3358-80F6-D851136151F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311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aticPath"/>
          <p:cNvSpPr/>
          <p:nvPr/>
        </p:nvSpPr>
        <p:spPr>
          <a:xfrm>
            <a:off x="2366337" y="609600"/>
            <a:ext cx="4823800" cy="3199734"/>
          </a:xfrm>
          <a:prstGeom prst="ellipse">
            <a:avLst/>
          </a:prstGeom>
          <a:solidFill>
            <a:srgbClr val="000000">
              <a:alpha val="6000"/>
            </a:srgbClr>
          </a:solidFill>
          <a:ln/>
        </p:spPr>
        <p:txBody>
          <a:bodyPr/>
          <a:lstStyle/>
          <a:p>
            <a:pPr algn="ctr"/>
            <a:r>
              <a:rPr lang="el-GR" sz="1600" b="1" dirty="0" err="1"/>
              <a:t>Bridging</a:t>
            </a:r>
            <a:r>
              <a:rPr lang="el-GR" sz="1600" b="1" dirty="0"/>
              <a:t> the </a:t>
            </a:r>
            <a:r>
              <a:rPr lang="el-GR" sz="1600" b="1" dirty="0" err="1"/>
              <a:t>Gap</a:t>
            </a:r>
            <a:r>
              <a:rPr lang="el-GR" sz="1600" b="1" dirty="0"/>
              <a:t>: </a:t>
            </a:r>
            <a:r>
              <a:rPr lang="el-GR" sz="1600" b="1" dirty="0" err="1"/>
              <a:t>Transitioning</a:t>
            </a:r>
            <a:r>
              <a:rPr lang="el-GR" sz="1600" b="1" dirty="0"/>
              <a:t> from </a:t>
            </a:r>
            <a:r>
              <a:rPr lang="el-GR" sz="1600" b="1" dirty="0" err="1"/>
              <a:t>Segregated</a:t>
            </a:r>
            <a:r>
              <a:rPr lang="el-GR" sz="1600" b="1" dirty="0"/>
              <a:t> Special </a:t>
            </a:r>
            <a:r>
              <a:rPr lang="el-GR" sz="1600" b="1" dirty="0" err="1"/>
              <a:t>Units</a:t>
            </a:r>
            <a:r>
              <a:rPr lang="el-GR" sz="1600" b="1" dirty="0"/>
              <a:t> </a:t>
            </a:r>
            <a:r>
              <a:rPr lang="el-GR" sz="1600" b="1" dirty="0" err="1"/>
              <a:t>to</a:t>
            </a:r>
            <a:r>
              <a:rPr lang="el-GR" sz="1600" b="1" dirty="0"/>
              <a:t> </a:t>
            </a:r>
            <a:r>
              <a:rPr lang="el-GR" sz="1600" b="1" dirty="0" err="1"/>
              <a:t>Inclusive</a:t>
            </a:r>
            <a:r>
              <a:rPr lang="el-GR" sz="1600" b="1" dirty="0"/>
              <a:t> </a:t>
            </a:r>
            <a:r>
              <a:rPr lang="el-GR" sz="1600" b="1" dirty="0" err="1"/>
              <a:t>Classrooms</a:t>
            </a:r>
            <a:r>
              <a:rPr lang="el-GR" sz="1600" b="1" dirty="0"/>
              <a:t> in </a:t>
            </a:r>
            <a:r>
              <a:rPr lang="el-GR" sz="1600" b="1" dirty="0" err="1"/>
              <a:t>Greece</a:t>
            </a:r>
            <a:r>
              <a:rPr lang="el-GR" sz="1600" b="1" dirty="0"/>
              <a:t> </a:t>
            </a:r>
          </a:p>
        </p:txBody>
      </p:sp>
      <p:sp>
        <p:nvSpPr>
          <p:cNvPr id="3" name="Title"/>
          <p:cNvSpPr/>
          <p:nvPr/>
        </p:nvSpPr>
        <p:spPr>
          <a:xfrm>
            <a:off x="758380" y="2214465"/>
            <a:ext cx="7623619" cy="80667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1513" b="1" dirty="0">
                <a:solidFill>
                  <a:srgbClr val="000000"/>
                </a:solidFill>
                <a:latin typeface="OpenSans-Bold" pitchFamily="34" charset="0"/>
                <a:ea typeface="OpenSans-Bold" pitchFamily="34" charset="-122"/>
                <a:cs typeface="OpenSans-Bold" pitchFamily="34" charset="-120"/>
              </a:rPr>
              <a:t>Vasiliki Theochari– PhD candidate, Alicante University, </a:t>
            </a:r>
          </a:p>
          <a:p>
            <a:pPr algn="ctr"/>
            <a:r>
              <a:rPr lang="en-US" sz="1513" b="1" dirty="0">
                <a:solidFill>
                  <a:srgbClr val="000000"/>
                </a:solidFill>
                <a:latin typeface="OpenSans-Bold" pitchFamily="34" charset="0"/>
                <a:ea typeface="OpenSans-Bold" pitchFamily="34" charset="-122"/>
                <a:cs typeface="OpenSans-Bold" pitchFamily="34" charset="-120"/>
              </a:rPr>
              <a:t>Conference La </a:t>
            </a:r>
            <a:r>
              <a:rPr lang="en-US" sz="1513" b="1" dirty="0" err="1">
                <a:solidFill>
                  <a:srgbClr val="000000"/>
                </a:solidFill>
                <a:latin typeface="OpenSans-Bold" pitchFamily="34" charset="0"/>
                <a:ea typeface="OpenSans-Bold" pitchFamily="34" charset="-122"/>
                <a:cs typeface="OpenSans-Bold" pitchFamily="34" charset="-120"/>
              </a:rPr>
              <a:t>Nucia</a:t>
            </a:r>
            <a:r>
              <a:rPr lang="en-US" sz="1513" b="1" dirty="0">
                <a:solidFill>
                  <a:srgbClr val="000000"/>
                </a:solidFill>
                <a:latin typeface="OpenSans-Bold" pitchFamily="34" charset="0"/>
                <a:ea typeface="OpenSans-Bold" pitchFamily="34" charset="-122"/>
                <a:cs typeface="OpenSans-Bold" pitchFamily="34" charset="-120"/>
              </a:rPr>
              <a:t> 2026</a:t>
            </a:r>
            <a:endParaRPr lang="en-US" sz="1513" dirty="0"/>
          </a:p>
        </p:txBody>
      </p:sp>
      <p:sp>
        <p:nvSpPr>
          <p:cNvPr id="4" name="StaticPath"/>
          <p:cNvSpPr/>
          <p:nvPr/>
        </p:nvSpPr>
        <p:spPr>
          <a:xfrm>
            <a:off x="7190137" y="3357658"/>
            <a:ext cx="2394585" cy="2394585"/>
          </a:xfrm>
          <a:prstGeom prst="ellipse">
            <a:avLst/>
          </a:prstGeom>
          <a:solidFill>
            <a:srgbClr val="000000">
              <a:alpha val="0"/>
            </a:srgbClr>
          </a:solidFill>
          <a:ln w="423333">
            <a:solidFill>
              <a:srgbClr val="FF9800"/>
            </a:solidFill>
            <a:prstDash val="solid"/>
          </a:ln>
        </p:spPr>
        <p:txBody>
          <a:bodyPr/>
          <a:lstStyle/>
          <a:p>
            <a:endParaRPr lang="el-GR"/>
          </a:p>
        </p:txBody>
      </p:sp>
      <p:sp>
        <p:nvSpPr>
          <p:cNvPr id="5" name="StaticPath"/>
          <p:cNvSpPr/>
          <p:nvPr/>
        </p:nvSpPr>
        <p:spPr>
          <a:xfrm>
            <a:off x="-957929" y="-1222724"/>
            <a:ext cx="1991678" cy="1991677"/>
          </a:xfrm>
          <a:prstGeom prst="ellipse">
            <a:avLst/>
          </a:prstGeom>
          <a:solidFill>
            <a:srgbClr val="000000">
              <a:alpha val="0"/>
            </a:srgbClr>
          </a:solidFill>
          <a:ln w="423333">
            <a:solidFill>
              <a:srgbClr val="FF9800"/>
            </a:solidFill>
            <a:prstDash val="solid"/>
          </a:ln>
        </p:spPr>
        <p:txBody>
          <a:bodyPr/>
          <a:lstStyle/>
          <a:p>
            <a:endParaRPr lang="el-GR"/>
          </a:p>
        </p:txBody>
      </p:sp>
      <p:sp>
        <p:nvSpPr>
          <p:cNvPr id="6" name="StaticPath"/>
          <p:cNvSpPr/>
          <p:nvPr/>
        </p:nvSpPr>
        <p:spPr>
          <a:xfrm>
            <a:off x="303609" y="4340114"/>
            <a:ext cx="571500" cy="571500"/>
          </a:xfrm>
          <a:prstGeom prst="ellipse">
            <a:avLst/>
          </a:prstGeom>
          <a:solidFill>
            <a:srgbClr val="000000"/>
          </a:solidFill>
          <a:ln/>
        </p:spPr>
        <p:txBody>
          <a:bodyPr/>
          <a:lstStyle/>
          <a:p>
            <a:endParaRPr lang="el-GR"/>
          </a:p>
        </p:txBody>
      </p:sp>
      <p:sp>
        <p:nvSpPr>
          <p:cNvPr id="7" name="StaticPath"/>
          <p:cNvSpPr/>
          <p:nvPr/>
        </p:nvSpPr>
        <p:spPr>
          <a:xfrm>
            <a:off x="939165" y="4348163"/>
            <a:ext cx="571500" cy="571500"/>
          </a:xfrm>
          <a:prstGeom prst="ellipse">
            <a:avLst/>
          </a:prstGeom>
          <a:solidFill>
            <a:srgbClr val="000000"/>
          </a:solidFill>
          <a:ln/>
        </p:spPr>
        <p:txBody>
          <a:bodyPr/>
          <a:lstStyle/>
          <a:p>
            <a:endParaRPr lang="el-GR"/>
          </a:p>
        </p:txBody>
      </p:sp>
      <p:sp>
        <p:nvSpPr>
          <p:cNvPr id="8" name="StaticPath"/>
          <p:cNvSpPr/>
          <p:nvPr/>
        </p:nvSpPr>
        <p:spPr>
          <a:xfrm>
            <a:off x="620268" y="4338923"/>
            <a:ext cx="571500" cy="571500"/>
          </a:xfrm>
          <a:prstGeom prst="ellipse">
            <a:avLst/>
          </a:prstGeom>
          <a:solidFill>
            <a:srgbClr val="FF9800"/>
          </a:solidFill>
          <a:ln/>
        </p:spPr>
        <p:txBody>
          <a:bodyPr/>
          <a:lstStyle/>
          <a:p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180"/>
    </mc:Choice>
    <mc:Fallback xmlns="">
      <p:transition spd="slow" advTm="3618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aticPath"/>
          <p:cNvSpPr/>
          <p:nvPr/>
        </p:nvSpPr>
        <p:spPr>
          <a:xfrm>
            <a:off x="-1151953" y="2346008"/>
            <a:ext cx="5000625" cy="5000625"/>
          </a:xfrm>
          <a:prstGeom prst="ellipse">
            <a:avLst/>
          </a:prstGeom>
          <a:solidFill>
            <a:srgbClr val="FF9800"/>
          </a:solidFill>
          <a:ln/>
        </p:spPr>
        <p:txBody>
          <a:bodyPr/>
          <a:lstStyle/>
          <a:p>
            <a:endParaRPr lang="el-GR"/>
          </a:p>
        </p:txBody>
      </p:sp>
      <p:sp>
        <p:nvSpPr>
          <p:cNvPr id="3" name="StaticPath"/>
          <p:cNvSpPr/>
          <p:nvPr/>
        </p:nvSpPr>
        <p:spPr>
          <a:xfrm>
            <a:off x="555442" y="508936"/>
            <a:ext cx="5363528" cy="3866197"/>
          </a:xfrm>
          <a:prstGeom prst="rect">
            <a:avLst/>
          </a:prstGeom>
          <a:solidFill>
            <a:srgbClr val="FFFFFF"/>
          </a:solidFill>
          <a:ln w="21167">
            <a:solidFill>
              <a:srgbClr val="000000"/>
            </a:solidFill>
            <a:prstDash val="solid"/>
          </a:ln>
        </p:spPr>
        <p:txBody>
          <a:bodyPr/>
          <a:lstStyle/>
          <a:p>
            <a:pPr algn="ctr"/>
            <a:r>
              <a:rPr lang="el-GR" b="1" dirty="0" err="1"/>
              <a:t>Towards</a:t>
            </a:r>
            <a:r>
              <a:rPr lang="el-GR" b="1" dirty="0"/>
              <a:t> </a:t>
            </a:r>
            <a:r>
              <a:rPr lang="el-GR" b="1" dirty="0" err="1"/>
              <a:t>an</a:t>
            </a:r>
            <a:r>
              <a:rPr lang="el-GR" b="1" dirty="0"/>
              <a:t> “</a:t>
            </a:r>
            <a:r>
              <a:rPr lang="el-GR" b="1" dirty="0" err="1"/>
              <a:t>All-One</a:t>
            </a:r>
            <a:r>
              <a:rPr lang="el-GR" b="1" dirty="0"/>
              <a:t>” </a:t>
            </a:r>
            <a:r>
              <a:rPr lang="el-GR" b="1" dirty="0" err="1"/>
              <a:t>School</a:t>
            </a:r>
            <a:endParaRPr lang="en-US" b="1" dirty="0"/>
          </a:p>
          <a:p>
            <a:pPr algn="ctr"/>
            <a:endParaRPr lang="en-US" b="1" dirty="0"/>
          </a:p>
          <a:p>
            <a:pPr algn="ctr"/>
            <a:endParaRPr lang="en-US" b="1" dirty="0"/>
          </a:p>
          <a:p>
            <a:pPr algn="ctr"/>
            <a:endParaRPr lang="en-US" b="1" dirty="0"/>
          </a:p>
          <a:p>
            <a:pPr algn="ctr"/>
            <a:r>
              <a:rPr lang="el-GR" dirty="0"/>
              <a:t>The </a:t>
            </a:r>
            <a:r>
              <a:rPr lang="el-GR" dirty="0" err="1"/>
              <a:t>successful</a:t>
            </a:r>
            <a:r>
              <a:rPr lang="el-GR" dirty="0"/>
              <a:t> </a:t>
            </a:r>
            <a:r>
              <a:rPr lang="el-GR" dirty="0" err="1"/>
              <a:t>transition</a:t>
            </a:r>
            <a:r>
              <a:rPr lang="el-GR" dirty="0"/>
              <a:t> </a:t>
            </a:r>
            <a:r>
              <a:rPr lang="el-GR" dirty="0" err="1"/>
              <a:t>to</a:t>
            </a:r>
            <a:r>
              <a:rPr lang="el-GR" dirty="0"/>
              <a:t> </a:t>
            </a:r>
            <a:r>
              <a:rPr lang="el-GR" dirty="0" err="1"/>
              <a:t>inclusive</a:t>
            </a:r>
            <a:r>
              <a:rPr lang="el-GR" dirty="0"/>
              <a:t> </a:t>
            </a:r>
            <a:r>
              <a:rPr lang="el-GR" dirty="0" err="1"/>
              <a:t>education</a:t>
            </a:r>
            <a:r>
              <a:rPr lang="el-GR" dirty="0"/>
              <a:t> in </a:t>
            </a:r>
            <a:r>
              <a:rPr lang="el-GR" dirty="0" err="1"/>
              <a:t>Greece</a:t>
            </a:r>
            <a:r>
              <a:rPr lang="el-GR" dirty="0"/>
              <a:t> </a:t>
            </a:r>
            <a:r>
              <a:rPr lang="el-GR" dirty="0" err="1"/>
              <a:t>requires</a:t>
            </a:r>
            <a:r>
              <a:rPr lang="el-GR" dirty="0"/>
              <a:t> </a:t>
            </a:r>
            <a:r>
              <a:rPr lang="el-GR" dirty="0" err="1"/>
              <a:t>moving</a:t>
            </a:r>
            <a:r>
              <a:rPr lang="el-GR" dirty="0"/>
              <a:t> </a:t>
            </a:r>
            <a:r>
              <a:rPr lang="el-GR" dirty="0" err="1"/>
              <a:t>beyond</a:t>
            </a:r>
            <a:r>
              <a:rPr lang="el-GR" dirty="0"/>
              <a:t> the </a:t>
            </a:r>
            <a:r>
              <a:rPr lang="el-GR" b="1" dirty="0" err="1"/>
              <a:t>critical</a:t>
            </a:r>
            <a:r>
              <a:rPr lang="el-GR" b="1" dirty="0"/>
              <a:t> </a:t>
            </a:r>
            <a:r>
              <a:rPr lang="el-GR" b="1" dirty="0" err="1"/>
              <a:t>analysis</a:t>
            </a:r>
            <a:r>
              <a:rPr lang="el-GR" b="1" dirty="0"/>
              <a:t> of </a:t>
            </a:r>
            <a:r>
              <a:rPr lang="el-GR" b="1" dirty="0" err="1"/>
              <a:t>obstacles</a:t>
            </a:r>
            <a:r>
              <a:rPr lang="el-GR" dirty="0"/>
              <a:t> </a:t>
            </a:r>
            <a:r>
              <a:rPr lang="el-GR" dirty="0" err="1"/>
              <a:t>toward</a:t>
            </a:r>
            <a:r>
              <a:rPr lang="el-GR" dirty="0"/>
              <a:t> a </a:t>
            </a:r>
            <a:r>
              <a:rPr lang="el-GR" b="1" dirty="0" err="1"/>
              <a:t>collective</a:t>
            </a:r>
            <a:r>
              <a:rPr lang="el-GR" b="1" dirty="0"/>
              <a:t> </a:t>
            </a:r>
            <a:r>
              <a:rPr lang="el-GR" b="1" dirty="0" err="1"/>
              <a:t>reimagining</a:t>
            </a:r>
            <a:r>
              <a:rPr lang="el-GR" b="1" dirty="0"/>
              <a:t> of </a:t>
            </a:r>
            <a:r>
              <a:rPr lang="el-GR" b="1" dirty="0" err="1"/>
              <a:t>educational</a:t>
            </a:r>
            <a:r>
              <a:rPr lang="el-GR" b="1" dirty="0"/>
              <a:t> leadership</a:t>
            </a:r>
            <a:r>
              <a:rPr lang="el-GR" dirty="0"/>
              <a:t>.</a:t>
            </a:r>
            <a:endParaRPr lang="en-US" dirty="0"/>
          </a:p>
          <a:p>
            <a:pPr algn="ctr"/>
            <a:endParaRPr lang="en-US" b="1" dirty="0"/>
          </a:p>
          <a:p>
            <a:pPr algn="ctr"/>
            <a:endParaRPr lang="en-US" b="1" dirty="0"/>
          </a:p>
          <a:p>
            <a:pPr algn="ctr"/>
            <a:r>
              <a:rPr lang="el-GR" dirty="0" err="1"/>
              <a:t>Inclusion</a:t>
            </a:r>
            <a:r>
              <a:rPr lang="el-GR" dirty="0"/>
              <a:t> </a:t>
            </a:r>
            <a:r>
              <a:rPr lang="el-GR" dirty="0" err="1"/>
              <a:t>is</a:t>
            </a:r>
            <a:r>
              <a:rPr lang="el-GR" dirty="0"/>
              <a:t> </a:t>
            </a:r>
            <a:r>
              <a:rPr lang="el-GR" dirty="0" err="1"/>
              <a:t>not</a:t>
            </a:r>
            <a:r>
              <a:rPr lang="el-GR" dirty="0"/>
              <a:t> a </a:t>
            </a:r>
            <a:r>
              <a:rPr lang="el-GR" dirty="0" err="1"/>
              <a:t>project</a:t>
            </a:r>
            <a:r>
              <a:rPr lang="el-GR" dirty="0"/>
              <a:t>. </a:t>
            </a:r>
            <a:r>
              <a:rPr lang="el-GR" dirty="0" err="1"/>
              <a:t>It</a:t>
            </a:r>
            <a:r>
              <a:rPr lang="el-GR" dirty="0"/>
              <a:t> </a:t>
            </a:r>
            <a:r>
              <a:rPr lang="el-GR" dirty="0" err="1"/>
              <a:t>is</a:t>
            </a:r>
            <a:r>
              <a:rPr lang="el-GR" dirty="0"/>
              <a:t> a </a:t>
            </a:r>
            <a:r>
              <a:rPr lang="el-GR" dirty="0" err="1"/>
              <a:t>fundamental</a:t>
            </a:r>
            <a:r>
              <a:rPr lang="el-GR" dirty="0"/>
              <a:t> </a:t>
            </a:r>
            <a:r>
              <a:rPr lang="el-GR" dirty="0" err="1"/>
              <a:t>shift</a:t>
            </a:r>
            <a:r>
              <a:rPr lang="el-GR" dirty="0"/>
              <a:t> in the </a:t>
            </a:r>
            <a:r>
              <a:rPr lang="el-GR" dirty="0" err="1"/>
              <a:t>democratic</a:t>
            </a:r>
            <a:r>
              <a:rPr lang="el-GR" dirty="0"/>
              <a:t> DNA of </a:t>
            </a:r>
            <a:r>
              <a:rPr lang="el-GR" dirty="0" err="1"/>
              <a:t>our</a:t>
            </a:r>
            <a:r>
              <a:rPr lang="el-GR" dirty="0"/>
              <a:t> </a:t>
            </a:r>
            <a:r>
              <a:rPr lang="el-GR" dirty="0" err="1"/>
              <a:t>educational</a:t>
            </a:r>
            <a:r>
              <a:rPr lang="el-GR" dirty="0"/>
              <a:t> </a:t>
            </a:r>
            <a:r>
              <a:rPr lang="el-GR" dirty="0" err="1"/>
              <a:t>system</a:t>
            </a:r>
            <a:r>
              <a:rPr lang="el-GR" dirty="0"/>
              <a:t>.</a:t>
            </a:r>
            <a:endParaRPr lang="el-GR" b="1" dirty="0"/>
          </a:p>
        </p:txBody>
      </p:sp>
      <p:sp>
        <p:nvSpPr>
          <p:cNvPr id="8" name="StaticPath"/>
          <p:cNvSpPr/>
          <p:nvPr/>
        </p:nvSpPr>
        <p:spPr>
          <a:xfrm>
            <a:off x="1026367" y="3185257"/>
            <a:ext cx="4607623" cy="45719"/>
          </a:xfrm>
          <a:prstGeom prst="rect">
            <a:avLst/>
          </a:prstGeom>
          <a:solidFill>
            <a:srgbClr val="FF9800"/>
          </a:solidFill>
          <a:ln/>
        </p:spPr>
        <p:txBody>
          <a:bodyPr/>
          <a:lstStyle/>
          <a:p>
            <a:endParaRPr lang="el-GR"/>
          </a:p>
        </p:txBody>
      </p:sp>
      <p:sp>
        <p:nvSpPr>
          <p:cNvPr id="10" name="StaticPath"/>
          <p:cNvSpPr/>
          <p:nvPr/>
        </p:nvSpPr>
        <p:spPr>
          <a:xfrm>
            <a:off x="6493951" y="236376"/>
            <a:ext cx="2220842" cy="2205658"/>
          </a:xfrm>
          <a:prstGeom prst="ellipse">
            <a:avLst/>
          </a:prstGeom>
          <a:solidFill>
            <a:srgbClr val="000000">
              <a:alpha val="0"/>
            </a:srgbClr>
          </a:solidFill>
          <a:ln w="423333">
            <a:solidFill>
              <a:srgbClr val="FF9800"/>
            </a:solidFill>
            <a:prstDash val="solid"/>
          </a:ln>
        </p:spPr>
        <p:txBody>
          <a:bodyPr/>
          <a:lstStyle/>
          <a:p>
            <a:endParaRPr lang="el-GR"/>
          </a:p>
        </p:txBody>
      </p:sp>
      <p:sp>
        <p:nvSpPr>
          <p:cNvPr id="15" name="StaticPath">
            <a:extLst>
              <a:ext uri="{FF2B5EF4-FFF2-40B4-BE49-F238E27FC236}">
                <a16:creationId xmlns:a16="http://schemas.microsoft.com/office/drawing/2014/main" id="{D4696EE5-5D0C-CCA7-9423-9953772216D7}"/>
              </a:ext>
            </a:extLst>
          </p:cNvPr>
          <p:cNvSpPr/>
          <p:nvPr/>
        </p:nvSpPr>
        <p:spPr>
          <a:xfrm>
            <a:off x="979714" y="1203347"/>
            <a:ext cx="4607623" cy="45719"/>
          </a:xfrm>
          <a:prstGeom prst="rect">
            <a:avLst/>
          </a:prstGeom>
          <a:solidFill>
            <a:srgbClr val="FF9800"/>
          </a:solidFill>
          <a:ln/>
        </p:spPr>
        <p:txBody>
          <a:bodyPr/>
          <a:lstStyle/>
          <a:p>
            <a:endParaRPr lang="el-GR"/>
          </a:p>
        </p:txBody>
      </p:sp>
      <p:pic>
        <p:nvPicPr>
          <p:cNvPr id="16" name="object 2">
            <a:extLst>
              <a:ext uri="{FF2B5EF4-FFF2-40B4-BE49-F238E27FC236}">
                <a16:creationId xmlns:a16="http://schemas.microsoft.com/office/drawing/2014/main" id="{9F67D804-259A-4B58-0B42-FC249960434F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 flipH="1">
            <a:off x="6104914" y="2346007"/>
            <a:ext cx="3039085" cy="279749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740"/>
    </mc:Choice>
    <mc:Fallback xmlns="">
      <p:transition spd="slow" advTm="5274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321719" cy="2321719"/>
          </a:xfrm>
          <a:prstGeom prst="rect">
            <a:avLst/>
          </a:prstGeom>
        </p:spPr>
      </p:pic>
      <p:sp>
        <p:nvSpPr>
          <p:cNvPr id="3" name="StaticPath"/>
          <p:cNvSpPr/>
          <p:nvPr/>
        </p:nvSpPr>
        <p:spPr>
          <a:xfrm>
            <a:off x="1905000" y="1547812"/>
            <a:ext cx="4286250" cy="2842307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prstDash val="solid"/>
          </a:ln>
        </p:spPr>
        <p:txBody>
          <a:bodyPr/>
          <a:lstStyle/>
          <a:p>
            <a:endParaRPr lang="el-GR"/>
          </a:p>
        </p:txBody>
      </p:sp>
      <p:sp>
        <p:nvSpPr>
          <p:cNvPr id="4" name="Text"/>
          <p:cNvSpPr/>
          <p:nvPr/>
        </p:nvSpPr>
        <p:spPr>
          <a:xfrm>
            <a:off x="2095500" y="2143125"/>
            <a:ext cx="3905250" cy="122701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800" dirty="0">
                <a:solidFill>
                  <a:srgbClr val="000000"/>
                </a:solidFill>
                <a:latin typeface="OpenSans-Regular" pitchFamily="34" charset="0"/>
                <a:ea typeface="OpenSans-Regular" pitchFamily="34" charset="-122"/>
                <a:cs typeface="OpenSans-Regular" pitchFamily="34" charset="-120"/>
              </a:rPr>
              <a:t>1. Ainscow, M. (2020). Promoting Inclusion and Equity in Education. Nordic Journal of Studies in Educational Policy.</a:t>
            </a:r>
            <a:endParaRPr lang="en-US" sz="800" dirty="0"/>
          </a:p>
          <a:p>
            <a:pPr marL="0" indent="0" algn="l">
              <a:buNone/>
            </a:pPr>
            <a:r>
              <a:rPr lang="en-US" sz="800" dirty="0">
                <a:solidFill>
                  <a:srgbClr val="000000"/>
                </a:solidFill>
                <a:latin typeface="OpenSans-Regular" pitchFamily="34" charset="0"/>
                <a:ea typeface="OpenSans-Regular" pitchFamily="34" charset="-122"/>
                <a:cs typeface="OpenSans-Regular" pitchFamily="34" charset="-120"/>
              </a:rPr>
              <a:t>2. Florian, L. &amp; Black-Hawkins, K. (2011). Exploring Inclusive Pedagogy. British Educational Research Journal.</a:t>
            </a:r>
            <a:endParaRPr lang="en-US" sz="800" dirty="0"/>
          </a:p>
          <a:p>
            <a:pPr marL="0" indent="0" algn="l">
              <a:buNone/>
            </a:pPr>
            <a:r>
              <a:rPr lang="en-US" sz="800" dirty="0">
                <a:solidFill>
                  <a:srgbClr val="000000"/>
                </a:solidFill>
                <a:latin typeface="OpenSans-Regular" pitchFamily="34" charset="0"/>
                <a:ea typeface="OpenSans-Regular" pitchFamily="34" charset="-122"/>
                <a:cs typeface="OpenSans-Regular" pitchFamily="34" charset="-120"/>
              </a:rPr>
              <a:t>3. Damanakis, M. (2018). Administration and organization of school units.</a:t>
            </a:r>
            <a:endParaRPr lang="en-US" sz="800" dirty="0"/>
          </a:p>
          <a:p>
            <a:pPr marL="0" indent="0" algn="l">
              <a:buNone/>
            </a:pPr>
            <a:r>
              <a:rPr lang="en-US" sz="800" dirty="0">
                <a:solidFill>
                  <a:srgbClr val="000000"/>
                </a:solidFill>
                <a:latin typeface="OpenSans-Regular" pitchFamily="34" charset="0"/>
                <a:ea typeface="OpenSans-Regular" pitchFamily="34" charset="-122"/>
                <a:cs typeface="OpenSans-Regular" pitchFamily="34" charset="-120"/>
              </a:rPr>
              <a:t>4. Υπουργείο Παιδείας (2021). Νόμος 4823/2021 – Αναβάθμιση Σχολείων.</a:t>
            </a:r>
            <a:endParaRPr lang="en-US" sz="800" dirty="0"/>
          </a:p>
          <a:p>
            <a:pPr marL="0" indent="0" algn="l">
              <a:buNone/>
            </a:pPr>
            <a:r>
              <a:rPr lang="en-US" sz="800" dirty="0">
                <a:solidFill>
                  <a:srgbClr val="000000"/>
                </a:solidFill>
                <a:latin typeface="OpenSans-Regular" pitchFamily="34" charset="0"/>
                <a:ea typeface="OpenSans-Regular" pitchFamily="34" charset="-122"/>
                <a:cs typeface="OpenSans-Regular" pitchFamily="34" charset="-120"/>
              </a:rPr>
              <a:t>5. Chatzisotiriou, A. (2017). The training of people with disabilities in Greece.</a:t>
            </a:r>
            <a:endParaRPr lang="en-US" sz="800" dirty="0"/>
          </a:p>
          <a:p>
            <a:pPr marL="0" indent="0" algn="l">
              <a:buNone/>
            </a:pPr>
            <a:r>
              <a:rPr lang="en-US" sz="800" dirty="0">
                <a:solidFill>
                  <a:srgbClr val="000000"/>
                </a:solidFill>
                <a:latin typeface="OpenSans-Regular" pitchFamily="34" charset="0"/>
                <a:ea typeface="OpenSans-Regular" pitchFamily="34" charset="-122"/>
                <a:cs typeface="OpenSans-Regular" pitchFamily="34" charset="-120"/>
              </a:rPr>
              <a:t>6. European Agency for Special Needs and Inclusive Education (2022). Country Policy Review: Greece.</a:t>
            </a:r>
            <a:endParaRPr lang="en-US" sz="800" dirty="0"/>
          </a:p>
          <a:p>
            <a:pPr marL="0" indent="0" algn="l">
              <a:buNone/>
            </a:pPr>
            <a:r>
              <a:rPr lang="en-US" sz="800" dirty="0">
                <a:solidFill>
                  <a:srgbClr val="000000"/>
                </a:solidFill>
                <a:latin typeface="OpenSans-Regular" pitchFamily="34" charset="0"/>
                <a:ea typeface="OpenSans-Regular" pitchFamily="34" charset="-122"/>
                <a:cs typeface="OpenSans-Regular" pitchFamily="34" charset="-120"/>
              </a:rPr>
              <a:t>7. Darmody, M., Smyth, E., &amp; Banks, J. (2021). Education and Covid-19. Irish Educational Studies.</a:t>
            </a:r>
            <a:endParaRPr lang="en-US" sz="800" dirty="0"/>
          </a:p>
          <a:p>
            <a:pPr marL="0" indent="0" algn="l">
              <a:buNone/>
            </a:pPr>
            <a:r>
              <a:rPr lang="en-US" sz="800" dirty="0">
                <a:solidFill>
                  <a:srgbClr val="000000"/>
                </a:solidFill>
                <a:latin typeface="OpenSans-Regular" pitchFamily="34" charset="0"/>
                <a:ea typeface="OpenSans-Regular" pitchFamily="34" charset="-122"/>
                <a:cs typeface="OpenSans-Regular" pitchFamily="34" charset="-120"/>
              </a:rPr>
              <a:t>8. Vlachou, A., Eleftheriadou, D., &amp; Roka, O. (2022). Supporting Students with SEN in Greece.</a:t>
            </a:r>
            <a:endParaRPr lang="en-US" sz="800" dirty="0"/>
          </a:p>
          <a:p>
            <a:pPr marL="0" indent="0" algn="l">
              <a:buNone/>
            </a:pPr>
            <a:r>
              <a:rPr lang="en-US" sz="800" dirty="0">
                <a:solidFill>
                  <a:srgbClr val="000000"/>
                </a:solidFill>
                <a:latin typeface="OpenSans-Regular" pitchFamily="34" charset="0"/>
                <a:ea typeface="OpenSans-Regular" pitchFamily="34" charset="-122"/>
                <a:cs typeface="OpenSans-Regular" pitchFamily="34" charset="-120"/>
              </a:rPr>
              <a:t>9. UNESCO (2020). Inclusion and Education: All Means All.</a:t>
            </a:r>
            <a:endParaRPr lang="en-US" sz="800" dirty="0"/>
          </a:p>
        </p:txBody>
      </p:sp>
      <p:sp>
        <p:nvSpPr>
          <p:cNvPr id="5" name="Title"/>
          <p:cNvSpPr/>
          <p:nvPr/>
        </p:nvSpPr>
        <p:spPr>
          <a:xfrm>
            <a:off x="2834592" y="837961"/>
            <a:ext cx="2427065" cy="32289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673" dirty="0"/>
              <a:t>References</a:t>
            </a:r>
          </a:p>
        </p:txBody>
      </p:sp>
      <p:sp>
        <p:nvSpPr>
          <p:cNvPr id="7" name="StaticPath"/>
          <p:cNvSpPr/>
          <p:nvPr/>
        </p:nvSpPr>
        <p:spPr>
          <a:xfrm>
            <a:off x="5762625" y="3405188"/>
            <a:ext cx="428625" cy="428625"/>
          </a:xfrm>
          <a:prstGeom prst="rect">
            <a:avLst/>
          </a:prstGeom>
          <a:solidFill>
            <a:srgbClr val="FF9800"/>
          </a:solidFill>
          <a:ln w="12700">
            <a:solidFill>
              <a:srgbClr val="000000"/>
            </a:solidFill>
            <a:prstDash val="solid"/>
          </a:ln>
        </p:spPr>
        <p:txBody>
          <a:bodyPr/>
          <a:lstStyle/>
          <a:p>
            <a:endParaRPr lang="el-GR"/>
          </a:p>
        </p:txBody>
      </p:sp>
      <p:sp>
        <p:nvSpPr>
          <p:cNvPr id="8" name="StaticPath"/>
          <p:cNvSpPr/>
          <p:nvPr/>
        </p:nvSpPr>
        <p:spPr>
          <a:xfrm>
            <a:off x="6349460" y="4058745"/>
            <a:ext cx="331470" cy="331470"/>
          </a:xfrm>
          <a:prstGeom prst="ellipse">
            <a:avLst/>
          </a:prstGeom>
          <a:solidFill>
            <a:srgbClr val="000000"/>
          </a:solidFill>
          <a:ln/>
        </p:spPr>
        <p:txBody>
          <a:bodyPr/>
          <a:lstStyle/>
          <a:p>
            <a:endParaRPr lang="el-GR"/>
          </a:p>
        </p:txBody>
      </p:sp>
      <p:sp>
        <p:nvSpPr>
          <p:cNvPr id="9" name="StaticPath"/>
          <p:cNvSpPr/>
          <p:nvPr/>
        </p:nvSpPr>
        <p:spPr>
          <a:xfrm>
            <a:off x="6670929" y="4058650"/>
            <a:ext cx="331470" cy="331470"/>
          </a:xfrm>
          <a:prstGeom prst="ellipse">
            <a:avLst/>
          </a:prstGeom>
          <a:solidFill>
            <a:srgbClr val="000000"/>
          </a:solidFill>
          <a:ln/>
        </p:spPr>
        <p:txBody>
          <a:bodyPr/>
          <a:lstStyle/>
          <a:p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259"/>
    </mc:Choice>
    <mc:Fallback xmlns="">
      <p:transition spd="slow" advTm="19259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"/>
          <p:cNvSpPr/>
          <p:nvPr/>
        </p:nvSpPr>
        <p:spPr>
          <a:xfrm>
            <a:off x="285417" y="2160080"/>
            <a:ext cx="3467148" cy="82338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endParaRPr lang="en-US" sz="2591" dirty="0"/>
          </a:p>
        </p:txBody>
      </p:sp>
      <p:sp>
        <p:nvSpPr>
          <p:cNvPr id="4" name="StaticPath"/>
          <p:cNvSpPr/>
          <p:nvPr/>
        </p:nvSpPr>
        <p:spPr>
          <a:xfrm>
            <a:off x="6677739" y="195072"/>
            <a:ext cx="911543" cy="911543"/>
          </a:xfrm>
          <a:prstGeom prst="ellipse">
            <a:avLst/>
          </a:prstGeom>
          <a:solidFill>
            <a:srgbClr val="000000"/>
          </a:solidFill>
          <a:ln/>
        </p:spPr>
        <p:txBody>
          <a:bodyPr/>
          <a:lstStyle/>
          <a:p>
            <a:endParaRPr lang="el-GR"/>
          </a:p>
        </p:txBody>
      </p:sp>
      <p:sp>
        <p:nvSpPr>
          <p:cNvPr id="5" name="StaticPath"/>
          <p:cNvSpPr/>
          <p:nvPr/>
        </p:nvSpPr>
        <p:spPr>
          <a:xfrm>
            <a:off x="7963376" y="4002548"/>
            <a:ext cx="677228" cy="677228"/>
          </a:xfrm>
          <a:prstGeom prst="ellipse">
            <a:avLst/>
          </a:prstGeom>
          <a:solidFill>
            <a:srgbClr val="FF9800"/>
          </a:solidFill>
          <a:ln/>
        </p:spPr>
        <p:txBody>
          <a:bodyPr/>
          <a:lstStyle/>
          <a:p>
            <a:endParaRPr lang="el-GR"/>
          </a:p>
        </p:txBody>
      </p:sp>
      <p:sp>
        <p:nvSpPr>
          <p:cNvPr id="6" name="StaticPath"/>
          <p:cNvSpPr/>
          <p:nvPr/>
        </p:nvSpPr>
        <p:spPr>
          <a:xfrm>
            <a:off x="-1162717" y="-991076"/>
            <a:ext cx="3041280" cy="2415549"/>
          </a:xfrm>
          <a:prstGeom prst="ellipse">
            <a:avLst/>
          </a:prstGeom>
          <a:solidFill>
            <a:srgbClr val="000000">
              <a:alpha val="0"/>
            </a:srgbClr>
          </a:solidFill>
          <a:ln w="423333">
            <a:solidFill>
              <a:srgbClr val="FF9800"/>
            </a:solidFill>
            <a:prstDash val="solid"/>
          </a:ln>
        </p:spPr>
        <p:txBody>
          <a:bodyPr/>
          <a:lstStyle/>
          <a:p>
            <a:endParaRPr lang="el-GR"/>
          </a:p>
        </p:txBody>
      </p:sp>
      <p:sp>
        <p:nvSpPr>
          <p:cNvPr id="9" name="Question"/>
          <p:cNvSpPr/>
          <p:nvPr/>
        </p:nvSpPr>
        <p:spPr>
          <a:xfrm>
            <a:off x="5408343" y="1518428"/>
            <a:ext cx="2472914" cy="46588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endParaRPr lang="en-US" sz="832" dirty="0"/>
          </a:p>
        </p:txBody>
      </p:sp>
      <p:sp>
        <p:nvSpPr>
          <p:cNvPr id="7" name="StaticPath">
            <a:extLst>
              <a:ext uri="{FF2B5EF4-FFF2-40B4-BE49-F238E27FC236}">
                <a16:creationId xmlns:a16="http://schemas.microsoft.com/office/drawing/2014/main" id="{D676A379-26CE-F8C8-D509-FCC25BEBC90E}"/>
              </a:ext>
            </a:extLst>
          </p:cNvPr>
          <p:cNvSpPr/>
          <p:nvPr/>
        </p:nvSpPr>
        <p:spPr>
          <a:xfrm>
            <a:off x="2976229" y="323231"/>
            <a:ext cx="2128838" cy="715299"/>
          </a:xfrm>
          <a:prstGeom prst="ellipse">
            <a:avLst/>
          </a:prstGeom>
          <a:solidFill>
            <a:srgbClr val="000000">
              <a:alpha val="0"/>
            </a:srgbClr>
          </a:solidFill>
          <a:ln w="12700">
            <a:solidFill>
              <a:srgbClr val="000000"/>
            </a:solidFill>
            <a:prstDash val="solid"/>
          </a:ln>
        </p:spPr>
        <p:txBody>
          <a:bodyPr/>
          <a:lstStyle/>
          <a:p>
            <a:pPr algn="ctr"/>
            <a:r>
              <a:rPr lang="en-US" sz="1200" dirty="0"/>
              <a:t>Reflections &amp; dialogue</a:t>
            </a:r>
            <a:endParaRPr lang="el-GR" sz="12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560393C-F380-1EBA-AD06-948EDB564F8B}"/>
              </a:ext>
            </a:extLst>
          </p:cNvPr>
          <p:cNvSpPr txBox="1"/>
          <p:nvPr/>
        </p:nvSpPr>
        <p:spPr>
          <a:xfrm>
            <a:off x="5105067" y="1352037"/>
            <a:ext cx="351678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1400" dirty="0">
                <a:solidFill>
                  <a:srgbClr val="000000"/>
                </a:solidFill>
                <a:latin typeface="OpenSans-Regular" pitchFamily="34" charset="0"/>
                <a:ea typeface="OpenSans-Regular" pitchFamily="34" charset="-122"/>
                <a:cs typeface="OpenSans-Regular" pitchFamily="34" charset="-120"/>
              </a:rPr>
              <a:t>What role should SEUs play in the future of inclusive education in Greece?</a:t>
            </a:r>
            <a:endParaRPr lang="en-US" sz="1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99AAF72-384C-4473-A074-40ED94796EFD}"/>
              </a:ext>
            </a:extLst>
          </p:cNvPr>
          <p:cNvSpPr txBox="1"/>
          <p:nvPr/>
        </p:nvSpPr>
        <p:spPr>
          <a:xfrm>
            <a:off x="696686" y="1787202"/>
            <a:ext cx="197809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l">
              <a:buNone/>
            </a:pPr>
            <a:r>
              <a:rPr lang="en-US" sz="1800" b="1" dirty="0">
                <a:solidFill>
                  <a:srgbClr val="000000"/>
                </a:solidFill>
                <a:ea typeface="OpenSans-Bold" pitchFamily="34" charset="-122"/>
                <a:cs typeface="OpenSans-Bold" pitchFamily="34" charset="-120"/>
              </a:rPr>
              <a:t>Thank You – Open for Discussion</a:t>
            </a:r>
            <a:endParaRPr lang="en-US" sz="1800" dirty="0"/>
          </a:p>
        </p:txBody>
      </p:sp>
      <p:sp>
        <p:nvSpPr>
          <p:cNvPr id="15" name="StaticPath">
            <a:extLst>
              <a:ext uri="{FF2B5EF4-FFF2-40B4-BE49-F238E27FC236}">
                <a16:creationId xmlns:a16="http://schemas.microsoft.com/office/drawing/2014/main" id="{C08F01D6-7B47-FF8A-2E5D-6904AFC6C672}"/>
              </a:ext>
            </a:extLst>
          </p:cNvPr>
          <p:cNvSpPr/>
          <p:nvPr/>
        </p:nvSpPr>
        <p:spPr>
          <a:xfrm rot="10800000" flipV="1">
            <a:off x="357923" y="1259287"/>
            <a:ext cx="2799905" cy="2164823"/>
          </a:xfrm>
          <a:prstGeom prst="ellipse">
            <a:avLst/>
          </a:prstGeom>
          <a:solidFill>
            <a:srgbClr val="000000">
              <a:alpha val="0"/>
            </a:srgbClr>
          </a:solidFill>
          <a:ln w="12700">
            <a:solidFill>
              <a:srgbClr val="000000"/>
            </a:solidFill>
            <a:prstDash val="solid"/>
          </a:ln>
        </p:spPr>
        <p:txBody>
          <a:bodyPr/>
          <a:lstStyle/>
          <a:p>
            <a:endParaRPr lang="el-GR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FFD721B-A48A-8FFF-710F-760910C27233}"/>
              </a:ext>
            </a:extLst>
          </p:cNvPr>
          <p:cNvSpPr txBox="1"/>
          <p:nvPr/>
        </p:nvSpPr>
        <p:spPr>
          <a:xfrm rot="10800000" flipV="1">
            <a:off x="3682482" y="3287615"/>
            <a:ext cx="3819330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l">
              <a:buNone/>
            </a:pPr>
            <a:r>
              <a:rPr lang="en-US" sz="1100" dirty="0">
                <a:solidFill>
                  <a:srgbClr val="000000"/>
                </a:solidFill>
                <a:ea typeface="OpenSans-Regular" pitchFamily="34" charset="-122"/>
                <a:cs typeface="OpenSans-Regular" pitchFamily="34" charset="-120"/>
              </a:rPr>
              <a:t>We welcome your questions, insights, and experiences regarding the evolving role of SEUs. Your perspective will help shape a more inclusive path forward.</a:t>
            </a:r>
            <a:endParaRPr lang="en-US" sz="11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048"/>
    </mc:Choice>
    <mc:Fallback xmlns="">
      <p:transition spd="slow" advTm="22048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aticPath"/>
          <p:cNvSpPr/>
          <p:nvPr/>
        </p:nvSpPr>
        <p:spPr>
          <a:xfrm>
            <a:off x="3171376" y="857294"/>
            <a:ext cx="2801248" cy="953044"/>
          </a:xfrm>
          <a:prstGeom prst="ellipse">
            <a:avLst/>
          </a:prstGeom>
          <a:solidFill>
            <a:srgbClr val="000000">
              <a:alpha val="4000"/>
            </a:srgbClr>
          </a:solidFill>
          <a:ln/>
        </p:spPr>
        <p:txBody>
          <a:bodyPr/>
          <a:lstStyle/>
          <a:p>
            <a:r>
              <a:rPr lang="en-US" spc="-75">
                <a:solidFill>
                  <a:srgbClr val="002D56"/>
                </a:solidFill>
              </a:rPr>
              <a:t>The</a:t>
            </a:r>
            <a:r>
              <a:rPr lang="en-US" spc="-220">
                <a:solidFill>
                  <a:srgbClr val="002D56"/>
                </a:solidFill>
              </a:rPr>
              <a:t> </a:t>
            </a:r>
            <a:r>
              <a:rPr lang="en-US" spc="-135">
                <a:solidFill>
                  <a:srgbClr val="052B4B"/>
                </a:solidFill>
              </a:rPr>
              <a:t>Research </a:t>
            </a:r>
            <a:r>
              <a:rPr lang="en-US" spc="-150">
                <a:solidFill>
                  <a:srgbClr val="002D56"/>
                </a:solidFill>
              </a:rPr>
              <a:t>Problem</a:t>
            </a:r>
            <a:endParaRPr lang="el-GR"/>
          </a:p>
        </p:txBody>
      </p:sp>
      <p:sp>
        <p:nvSpPr>
          <p:cNvPr id="3" name="StaticPath"/>
          <p:cNvSpPr/>
          <p:nvPr/>
        </p:nvSpPr>
        <p:spPr>
          <a:xfrm>
            <a:off x="3371200" y="435875"/>
            <a:ext cx="2352896" cy="1602399"/>
          </a:xfrm>
          <a:prstGeom prst="ellipse">
            <a:avLst/>
          </a:prstGeom>
          <a:solidFill>
            <a:srgbClr val="000000">
              <a:alpha val="0"/>
            </a:srgbClr>
          </a:solidFill>
          <a:ln w="423333">
            <a:solidFill>
              <a:srgbClr val="FF9800"/>
            </a:solidFill>
            <a:prstDash val="solid"/>
          </a:ln>
        </p:spPr>
        <p:txBody>
          <a:bodyPr/>
          <a:lstStyle/>
          <a:p>
            <a:endParaRPr lang="el-GR" dirty="0"/>
          </a:p>
        </p:txBody>
      </p:sp>
      <p:sp>
        <p:nvSpPr>
          <p:cNvPr id="4" name="Title"/>
          <p:cNvSpPr/>
          <p:nvPr/>
        </p:nvSpPr>
        <p:spPr>
          <a:xfrm>
            <a:off x="4304062" y="1697879"/>
            <a:ext cx="2302794" cy="2776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endParaRPr lang="en-US" sz="2426" dirty="0"/>
          </a:p>
        </p:txBody>
      </p:sp>
      <p:sp>
        <p:nvSpPr>
          <p:cNvPr id="5" name="Bullet circle 1"/>
          <p:cNvSpPr/>
          <p:nvPr/>
        </p:nvSpPr>
        <p:spPr>
          <a:xfrm>
            <a:off x="347662" y="1390105"/>
            <a:ext cx="4054521" cy="3519069"/>
          </a:xfrm>
          <a:prstGeom prst="ellipse">
            <a:avLst/>
          </a:prstGeom>
          <a:solidFill>
            <a:srgbClr val="FF9800"/>
          </a:solidFill>
          <a:ln/>
        </p:spPr>
        <p:txBody>
          <a:bodyPr/>
          <a:lstStyle/>
          <a:p>
            <a:pPr marL="18415" algn="ctr">
              <a:lnSpc>
                <a:spcPct val="100000"/>
              </a:lnSpc>
              <a:spcBef>
                <a:spcPts val="105"/>
              </a:spcBef>
            </a:pPr>
            <a:r>
              <a:rPr lang="en-US" sz="1200" b="1" spc="-40" dirty="0">
                <a:solidFill>
                  <a:srgbClr val="00285D"/>
                </a:solidFill>
                <a:latin typeface="OpenSans-Bold"/>
                <a:cs typeface="Cambria"/>
              </a:rPr>
              <a:t>The</a:t>
            </a:r>
            <a:r>
              <a:rPr lang="en-US" sz="1200" b="1" spc="-165" dirty="0">
                <a:solidFill>
                  <a:srgbClr val="00285D"/>
                </a:solidFill>
                <a:latin typeface="OpenSans-Bold"/>
                <a:cs typeface="Cambria"/>
              </a:rPr>
              <a:t> </a:t>
            </a:r>
            <a:r>
              <a:rPr lang="en-US" sz="1200" b="1" dirty="0">
                <a:solidFill>
                  <a:srgbClr val="002F5D"/>
                </a:solidFill>
                <a:latin typeface="OpenSans-Bold"/>
                <a:cs typeface="Cambria"/>
              </a:rPr>
              <a:t>Greek</a:t>
            </a:r>
            <a:r>
              <a:rPr lang="en-US" sz="1200" b="1" spc="-120" dirty="0">
                <a:solidFill>
                  <a:srgbClr val="002F5D"/>
                </a:solidFill>
                <a:latin typeface="OpenSans-Bold"/>
                <a:cs typeface="Cambria"/>
              </a:rPr>
              <a:t> </a:t>
            </a:r>
            <a:r>
              <a:rPr lang="en-US" sz="1200" b="1" spc="-20" dirty="0">
                <a:solidFill>
                  <a:srgbClr val="002D67"/>
                </a:solidFill>
                <a:latin typeface="OpenSans-Bold"/>
                <a:cs typeface="Cambria"/>
              </a:rPr>
              <a:t>Dual</a:t>
            </a:r>
            <a:r>
              <a:rPr lang="en-US" sz="1200" b="1" spc="-114" dirty="0">
                <a:solidFill>
                  <a:srgbClr val="002D67"/>
                </a:solidFill>
                <a:latin typeface="OpenSans-Bold"/>
                <a:cs typeface="Cambria"/>
              </a:rPr>
              <a:t> </a:t>
            </a:r>
            <a:r>
              <a:rPr lang="en-US" sz="1200" b="1" spc="-10" dirty="0">
                <a:solidFill>
                  <a:srgbClr val="032F60"/>
                </a:solidFill>
                <a:latin typeface="OpenSans-Bold"/>
                <a:cs typeface="Cambria"/>
              </a:rPr>
              <a:t>System</a:t>
            </a:r>
            <a:endParaRPr lang="en-US" sz="1200" b="1" dirty="0">
              <a:latin typeface="OpenSans-Bold"/>
              <a:cs typeface="Cambria"/>
            </a:endParaRPr>
          </a:p>
          <a:p>
            <a:pPr marL="12700" marR="5080" indent="18415">
              <a:lnSpc>
                <a:spcPct val="111800"/>
              </a:lnSpc>
              <a:spcBef>
                <a:spcPts val="1905"/>
              </a:spcBef>
            </a:pPr>
            <a:r>
              <a:rPr lang="en-US" sz="1200" dirty="0">
                <a:solidFill>
                  <a:srgbClr val="2F2F2F"/>
                </a:solidFill>
                <a:latin typeface="OpenSans-Bold"/>
                <a:cs typeface="Cambria"/>
              </a:rPr>
              <a:t>Despite</a:t>
            </a:r>
            <a:r>
              <a:rPr lang="en-US" sz="1200" spc="-15" dirty="0">
                <a:solidFill>
                  <a:srgbClr val="2F2F2F"/>
                </a:solidFill>
                <a:latin typeface="OpenSans-Bold"/>
                <a:cs typeface="Cambria"/>
              </a:rPr>
              <a:t> </a:t>
            </a:r>
            <a:r>
              <a:rPr lang="en-US" sz="1200" spc="-60" dirty="0">
                <a:solidFill>
                  <a:srgbClr val="3B3B3B"/>
                </a:solidFill>
                <a:latin typeface="OpenSans-Bold"/>
                <a:cs typeface="Cambria"/>
              </a:rPr>
              <a:t>international</a:t>
            </a:r>
            <a:r>
              <a:rPr lang="en-US" sz="1200" spc="170" dirty="0">
                <a:solidFill>
                  <a:srgbClr val="3B3B3B"/>
                </a:solidFill>
                <a:latin typeface="OpenSans-Bold"/>
                <a:cs typeface="Cambria"/>
              </a:rPr>
              <a:t> </a:t>
            </a:r>
            <a:r>
              <a:rPr lang="en-US" sz="1200" dirty="0">
                <a:solidFill>
                  <a:srgbClr val="3D3D3D"/>
                </a:solidFill>
                <a:latin typeface="OpenSans-Bold"/>
                <a:cs typeface="Cambria"/>
              </a:rPr>
              <a:t>trends</a:t>
            </a:r>
            <a:r>
              <a:rPr lang="en-US" sz="1200" spc="-150" dirty="0">
                <a:solidFill>
                  <a:srgbClr val="3D3D3D"/>
                </a:solidFill>
                <a:latin typeface="OpenSans-Bold"/>
                <a:cs typeface="Cambria"/>
              </a:rPr>
              <a:t> </a:t>
            </a:r>
            <a:r>
              <a:rPr lang="en-US" sz="1200" spc="-30" dirty="0">
                <a:solidFill>
                  <a:srgbClr val="3B3B3B"/>
                </a:solidFill>
                <a:latin typeface="OpenSans-Bold"/>
                <a:cs typeface="Cambria"/>
              </a:rPr>
              <a:t>towards</a:t>
            </a:r>
            <a:r>
              <a:rPr lang="en-US" sz="1200" spc="-135" dirty="0">
                <a:solidFill>
                  <a:srgbClr val="3B3B3B"/>
                </a:solidFill>
                <a:latin typeface="OpenSans-Bold"/>
                <a:cs typeface="Cambria"/>
              </a:rPr>
              <a:t> </a:t>
            </a:r>
            <a:r>
              <a:rPr lang="en-US" sz="1200" spc="-20" dirty="0">
                <a:solidFill>
                  <a:srgbClr val="3B3B3B"/>
                </a:solidFill>
                <a:latin typeface="OpenSans-Bold"/>
                <a:cs typeface="Cambria"/>
              </a:rPr>
              <a:t>full </a:t>
            </a:r>
            <a:r>
              <a:rPr lang="en-US" sz="1200" spc="-65" dirty="0">
                <a:solidFill>
                  <a:srgbClr val="363636"/>
                </a:solidFill>
                <a:latin typeface="OpenSans-Bold"/>
                <a:cs typeface="Cambria"/>
              </a:rPr>
              <a:t>inclusion,</a:t>
            </a:r>
            <a:r>
              <a:rPr lang="en-US" sz="1200" spc="-100" dirty="0">
                <a:solidFill>
                  <a:srgbClr val="363636"/>
                </a:solidFill>
                <a:latin typeface="OpenSans-Bold"/>
                <a:cs typeface="Cambria"/>
              </a:rPr>
              <a:t> </a:t>
            </a:r>
            <a:r>
              <a:rPr lang="en-US" sz="1200" dirty="0">
                <a:solidFill>
                  <a:srgbClr val="3D3D3D"/>
                </a:solidFill>
                <a:latin typeface="OpenSans-Bold"/>
                <a:cs typeface="Cambria"/>
              </a:rPr>
              <a:t>Greece</a:t>
            </a:r>
            <a:r>
              <a:rPr lang="en-US" sz="1200" spc="45" dirty="0">
                <a:solidFill>
                  <a:srgbClr val="3D3D3D"/>
                </a:solidFill>
                <a:latin typeface="OpenSans-Bold"/>
                <a:cs typeface="Cambria"/>
              </a:rPr>
              <a:t> </a:t>
            </a:r>
            <a:r>
              <a:rPr lang="en-US" sz="1200" spc="-25" dirty="0">
                <a:solidFill>
                  <a:srgbClr val="3D3D3D"/>
                </a:solidFill>
                <a:latin typeface="OpenSans-Bold"/>
                <a:cs typeface="Cambria"/>
              </a:rPr>
              <a:t>maintains</a:t>
            </a:r>
            <a:r>
              <a:rPr lang="en-US" sz="1200" spc="-20" dirty="0">
                <a:solidFill>
                  <a:srgbClr val="3D3D3D"/>
                </a:solidFill>
                <a:latin typeface="OpenSans-Bold"/>
                <a:cs typeface="Cambria"/>
              </a:rPr>
              <a:t> </a:t>
            </a:r>
            <a:r>
              <a:rPr lang="en-US" sz="1200" dirty="0">
                <a:solidFill>
                  <a:srgbClr val="3B3B3B"/>
                </a:solidFill>
                <a:latin typeface="OpenSans-Bold"/>
                <a:cs typeface="Cambria"/>
              </a:rPr>
              <a:t>a</a:t>
            </a:r>
            <a:r>
              <a:rPr lang="en-US" sz="1200" spc="-45" dirty="0">
                <a:solidFill>
                  <a:srgbClr val="3B3B3B"/>
                </a:solidFill>
                <a:latin typeface="OpenSans-Bold"/>
                <a:cs typeface="Cambria"/>
              </a:rPr>
              <a:t> </a:t>
            </a:r>
            <a:r>
              <a:rPr lang="en-US" sz="1200" dirty="0">
                <a:solidFill>
                  <a:srgbClr val="3B3B3B"/>
                </a:solidFill>
                <a:latin typeface="OpenSans-Bold"/>
                <a:cs typeface="Cambria"/>
              </a:rPr>
              <a:t>strong</a:t>
            </a:r>
            <a:r>
              <a:rPr lang="en-US" sz="1200" spc="285" dirty="0">
                <a:solidFill>
                  <a:srgbClr val="3B3B3B"/>
                </a:solidFill>
                <a:latin typeface="OpenSans-Bold"/>
                <a:cs typeface="Cambria"/>
              </a:rPr>
              <a:t> </a:t>
            </a:r>
            <a:r>
              <a:rPr lang="en-US" sz="1200" spc="-10" dirty="0">
                <a:solidFill>
                  <a:srgbClr val="3D3D3D"/>
                </a:solidFill>
                <a:latin typeface="OpenSans-Bold"/>
                <a:cs typeface="Cambria"/>
              </a:rPr>
              <a:t>parallel </a:t>
            </a:r>
            <a:r>
              <a:rPr lang="en-US" sz="1200" dirty="0">
                <a:solidFill>
                  <a:srgbClr val="3B3B3B"/>
                </a:solidFill>
                <a:latin typeface="OpenSans-Bold"/>
                <a:cs typeface="Cambria"/>
              </a:rPr>
              <a:t>system</a:t>
            </a:r>
            <a:r>
              <a:rPr lang="en-US" sz="1200" spc="-65" dirty="0">
                <a:solidFill>
                  <a:srgbClr val="3B3B3B"/>
                </a:solidFill>
                <a:latin typeface="OpenSans-Bold"/>
                <a:cs typeface="Cambria"/>
              </a:rPr>
              <a:t> </a:t>
            </a:r>
            <a:r>
              <a:rPr lang="en-US" sz="1200" dirty="0">
                <a:solidFill>
                  <a:srgbClr val="3F3F3F"/>
                </a:solidFill>
                <a:latin typeface="OpenSans-Bold"/>
                <a:cs typeface="Cambria"/>
              </a:rPr>
              <a:t>of</a:t>
            </a:r>
            <a:r>
              <a:rPr lang="en-US" sz="1200" spc="-114" dirty="0">
                <a:solidFill>
                  <a:srgbClr val="3F3F3F"/>
                </a:solidFill>
                <a:latin typeface="OpenSans-Bold"/>
                <a:cs typeface="Cambria"/>
              </a:rPr>
              <a:t> </a:t>
            </a:r>
            <a:r>
              <a:rPr lang="en-US" sz="1200" spc="-10" dirty="0">
                <a:solidFill>
                  <a:srgbClr val="3B3B3B"/>
                </a:solidFill>
                <a:latin typeface="OpenSans-Bold"/>
                <a:cs typeface="Cambria"/>
              </a:rPr>
              <a:t>Special</a:t>
            </a:r>
            <a:r>
              <a:rPr lang="en-US" sz="1200" spc="30" dirty="0">
                <a:solidFill>
                  <a:srgbClr val="3B3B3B"/>
                </a:solidFill>
                <a:latin typeface="OpenSans-Bold"/>
                <a:cs typeface="Cambria"/>
              </a:rPr>
              <a:t> </a:t>
            </a:r>
            <a:r>
              <a:rPr lang="en-US" sz="1200" spc="-30" dirty="0">
                <a:solidFill>
                  <a:srgbClr val="3B3B3B"/>
                </a:solidFill>
                <a:latin typeface="OpenSans-Bold"/>
                <a:cs typeface="Cambria"/>
              </a:rPr>
              <a:t>Educational</a:t>
            </a:r>
            <a:r>
              <a:rPr lang="en-US" sz="1200" spc="130" dirty="0">
                <a:solidFill>
                  <a:srgbClr val="3B3B3B"/>
                </a:solidFill>
                <a:latin typeface="OpenSans-Bold"/>
                <a:cs typeface="Cambria"/>
              </a:rPr>
              <a:t> </a:t>
            </a:r>
            <a:r>
              <a:rPr lang="en-US" sz="1200" spc="-35" dirty="0">
                <a:solidFill>
                  <a:srgbClr val="3F3F3F"/>
                </a:solidFill>
                <a:latin typeface="OpenSans-Bold"/>
                <a:cs typeface="Cambria"/>
              </a:rPr>
              <a:t>Units</a:t>
            </a:r>
            <a:r>
              <a:rPr lang="en-US" sz="1200" spc="-130" dirty="0">
                <a:solidFill>
                  <a:srgbClr val="3F3F3F"/>
                </a:solidFill>
                <a:latin typeface="OpenSans-Bold"/>
                <a:cs typeface="Cambria"/>
              </a:rPr>
              <a:t> </a:t>
            </a:r>
            <a:r>
              <a:rPr lang="en-US" sz="1200" spc="-125" dirty="0">
                <a:solidFill>
                  <a:srgbClr val="3A3A3A"/>
                </a:solidFill>
                <a:latin typeface="OpenSans-Bold"/>
                <a:cs typeface="Cambria"/>
              </a:rPr>
              <a:t>(SMEAE) </a:t>
            </a:r>
            <a:r>
              <a:rPr lang="en-US" sz="1200" dirty="0">
                <a:solidFill>
                  <a:srgbClr val="3B3B3B"/>
                </a:solidFill>
                <a:latin typeface="OpenSans-Bold"/>
                <a:cs typeface="Cambria"/>
              </a:rPr>
              <a:t>alongside</a:t>
            </a:r>
            <a:r>
              <a:rPr lang="en-US" sz="1200" spc="60" dirty="0">
                <a:solidFill>
                  <a:srgbClr val="3B3B3B"/>
                </a:solidFill>
                <a:latin typeface="OpenSans-Bold"/>
                <a:cs typeface="Cambria"/>
              </a:rPr>
              <a:t> </a:t>
            </a:r>
            <a:r>
              <a:rPr lang="en-US" sz="1200" spc="-25" dirty="0">
                <a:solidFill>
                  <a:srgbClr val="3B3B3B"/>
                </a:solidFill>
                <a:latin typeface="OpenSans-Bold"/>
                <a:cs typeface="Cambria"/>
              </a:rPr>
              <a:t>mainstream</a:t>
            </a:r>
            <a:r>
              <a:rPr lang="en-US" sz="1200" spc="50" dirty="0">
                <a:solidFill>
                  <a:srgbClr val="3B3B3B"/>
                </a:solidFill>
                <a:latin typeface="OpenSans-Bold"/>
                <a:cs typeface="Cambria"/>
              </a:rPr>
              <a:t> </a:t>
            </a:r>
            <a:r>
              <a:rPr lang="en-US" sz="1200" spc="-10" dirty="0">
                <a:solidFill>
                  <a:srgbClr val="3A3A3A"/>
                </a:solidFill>
                <a:latin typeface="OpenSans-Bold"/>
                <a:cs typeface="Cambria"/>
              </a:rPr>
              <a:t>schools.</a:t>
            </a:r>
            <a:endParaRPr lang="en-US" sz="1200" dirty="0">
              <a:latin typeface="OpenSans-Bold"/>
              <a:cs typeface="Cambria"/>
            </a:endParaRPr>
          </a:p>
          <a:p>
            <a:pPr marL="12700" marR="5080" indent="18415">
              <a:lnSpc>
                <a:spcPct val="111800"/>
              </a:lnSpc>
              <a:spcBef>
                <a:spcPts val="1905"/>
              </a:spcBef>
            </a:pPr>
            <a:r>
              <a:rPr lang="en-US" sz="1200" spc="-125" dirty="0">
                <a:solidFill>
                  <a:srgbClr val="424242"/>
                </a:solidFill>
                <a:latin typeface="OpenSans-Bold"/>
                <a:cs typeface="Cambria"/>
              </a:rPr>
              <a:t>This</a:t>
            </a:r>
            <a:r>
              <a:rPr lang="en-US" sz="1200" spc="-40" dirty="0">
                <a:solidFill>
                  <a:srgbClr val="424242"/>
                </a:solidFill>
                <a:latin typeface="OpenSans-Bold"/>
                <a:cs typeface="Cambria"/>
              </a:rPr>
              <a:t> </a:t>
            </a:r>
            <a:r>
              <a:rPr lang="en-US" sz="1200" dirty="0">
                <a:solidFill>
                  <a:srgbClr val="3B3B3B"/>
                </a:solidFill>
                <a:latin typeface="OpenSans-Bold"/>
                <a:cs typeface="Cambria"/>
              </a:rPr>
              <a:t>creates</a:t>
            </a:r>
            <a:r>
              <a:rPr lang="en-US" sz="1200" spc="-160" dirty="0">
                <a:solidFill>
                  <a:srgbClr val="3B3B3B"/>
                </a:solidFill>
                <a:latin typeface="OpenSans-Bold"/>
                <a:cs typeface="Cambria"/>
              </a:rPr>
              <a:t> </a:t>
            </a:r>
            <a:r>
              <a:rPr lang="en-US" sz="1200" dirty="0">
                <a:solidFill>
                  <a:srgbClr val="444444"/>
                </a:solidFill>
                <a:latin typeface="OpenSans-Bold"/>
                <a:cs typeface="Cambria"/>
              </a:rPr>
              <a:t>a</a:t>
            </a:r>
            <a:r>
              <a:rPr lang="en-US" sz="1200" spc="-55" dirty="0">
                <a:solidFill>
                  <a:srgbClr val="444444"/>
                </a:solidFill>
                <a:latin typeface="OpenSans-Bold"/>
                <a:cs typeface="Cambria"/>
              </a:rPr>
              <a:t> </a:t>
            </a:r>
            <a:r>
              <a:rPr lang="en-US" sz="1200" dirty="0">
                <a:solidFill>
                  <a:srgbClr val="3D3D3D"/>
                </a:solidFill>
                <a:latin typeface="OpenSans-Bold"/>
                <a:cs typeface="Cambria"/>
              </a:rPr>
              <a:t>tension</a:t>
            </a:r>
            <a:r>
              <a:rPr lang="en-US" sz="1200" spc="225" dirty="0">
                <a:solidFill>
                  <a:srgbClr val="3D3D3D"/>
                </a:solidFill>
                <a:latin typeface="OpenSans-Bold"/>
                <a:cs typeface="Cambria"/>
              </a:rPr>
              <a:t> </a:t>
            </a:r>
            <a:r>
              <a:rPr lang="en-US" sz="1200" spc="-10" dirty="0">
                <a:solidFill>
                  <a:srgbClr val="3A3A3A"/>
                </a:solidFill>
                <a:latin typeface="OpenSans-Bold"/>
                <a:cs typeface="Cambria"/>
              </a:rPr>
              <a:t>between</a:t>
            </a:r>
            <a:r>
              <a:rPr lang="en-US" sz="1200" spc="90" dirty="0">
                <a:solidFill>
                  <a:srgbClr val="3A3A3A"/>
                </a:solidFill>
                <a:latin typeface="OpenSans-Bold"/>
                <a:cs typeface="Cambria"/>
              </a:rPr>
              <a:t> </a:t>
            </a:r>
            <a:r>
              <a:rPr lang="en-US" sz="1200" spc="50" dirty="0">
                <a:solidFill>
                  <a:srgbClr val="3F3F3F"/>
                </a:solidFill>
                <a:latin typeface="OpenSans-Bold"/>
                <a:cs typeface="Cambria"/>
              </a:rPr>
              <a:t>the</a:t>
            </a:r>
            <a:r>
              <a:rPr lang="en-US" sz="1200" spc="-165" dirty="0">
                <a:solidFill>
                  <a:srgbClr val="3F3F3F"/>
                </a:solidFill>
                <a:latin typeface="OpenSans-Bold"/>
                <a:cs typeface="Cambria"/>
              </a:rPr>
              <a:t> </a:t>
            </a:r>
            <a:r>
              <a:rPr lang="en-US" sz="1200" spc="-40" dirty="0">
                <a:solidFill>
                  <a:srgbClr val="3B3B3B"/>
                </a:solidFill>
                <a:latin typeface="OpenSans-Bold"/>
                <a:cs typeface="Cambria"/>
              </a:rPr>
              <a:t>"medical </a:t>
            </a:r>
            <a:r>
              <a:rPr lang="en-US" sz="1200" spc="-55" dirty="0">
                <a:solidFill>
                  <a:srgbClr val="383838"/>
                </a:solidFill>
                <a:latin typeface="OpenSans-Bold"/>
                <a:cs typeface="Cambria"/>
              </a:rPr>
              <a:t>model"</a:t>
            </a:r>
            <a:r>
              <a:rPr lang="en-US" sz="1200" spc="-80" dirty="0">
                <a:solidFill>
                  <a:srgbClr val="383838"/>
                </a:solidFill>
                <a:latin typeface="OpenSans-Bold"/>
                <a:cs typeface="Cambria"/>
              </a:rPr>
              <a:t> </a:t>
            </a:r>
            <a:r>
              <a:rPr lang="en-US" sz="1200" dirty="0">
                <a:solidFill>
                  <a:srgbClr val="3F3F3F"/>
                </a:solidFill>
                <a:latin typeface="OpenSans-Bold"/>
                <a:cs typeface="Cambria"/>
              </a:rPr>
              <a:t>of</a:t>
            </a:r>
            <a:r>
              <a:rPr lang="en-US" sz="1200" spc="-15" dirty="0">
                <a:solidFill>
                  <a:srgbClr val="3F3F3F"/>
                </a:solidFill>
                <a:latin typeface="OpenSans-Bold"/>
                <a:cs typeface="Cambria"/>
              </a:rPr>
              <a:t> </a:t>
            </a:r>
            <a:r>
              <a:rPr lang="en-US" sz="1200" dirty="0">
                <a:solidFill>
                  <a:srgbClr val="3B3B3B"/>
                </a:solidFill>
                <a:latin typeface="OpenSans-Bold"/>
                <a:cs typeface="Cambria"/>
              </a:rPr>
              <a:t>segregated</a:t>
            </a:r>
            <a:r>
              <a:rPr lang="en-US" sz="1200" spc="300" dirty="0">
                <a:solidFill>
                  <a:srgbClr val="3B3B3B"/>
                </a:solidFill>
                <a:latin typeface="OpenSans-Bold"/>
                <a:cs typeface="Cambria"/>
              </a:rPr>
              <a:t> </a:t>
            </a:r>
            <a:r>
              <a:rPr lang="en-US" sz="1200" spc="-35" dirty="0">
                <a:solidFill>
                  <a:srgbClr val="383838"/>
                </a:solidFill>
                <a:latin typeface="OpenSans-Bold"/>
                <a:cs typeface="Cambria"/>
              </a:rPr>
              <a:t>expertise</a:t>
            </a:r>
            <a:r>
              <a:rPr lang="en-US" sz="1200" spc="60" dirty="0">
                <a:solidFill>
                  <a:srgbClr val="383838"/>
                </a:solidFill>
                <a:latin typeface="OpenSans-Bold"/>
                <a:cs typeface="Cambria"/>
              </a:rPr>
              <a:t> </a:t>
            </a:r>
            <a:r>
              <a:rPr lang="en-US" sz="1200" dirty="0">
                <a:solidFill>
                  <a:srgbClr val="383838"/>
                </a:solidFill>
                <a:latin typeface="OpenSans-Bold"/>
                <a:cs typeface="Cambria"/>
              </a:rPr>
              <a:t>and</a:t>
            </a:r>
            <a:r>
              <a:rPr lang="en-US" sz="1200" spc="90" dirty="0">
                <a:solidFill>
                  <a:srgbClr val="383838"/>
                </a:solidFill>
                <a:latin typeface="OpenSans-Bold"/>
                <a:cs typeface="Cambria"/>
              </a:rPr>
              <a:t> </a:t>
            </a:r>
            <a:r>
              <a:rPr lang="en-US" sz="1200" spc="-25" dirty="0">
                <a:solidFill>
                  <a:srgbClr val="3A3A3A"/>
                </a:solidFill>
                <a:latin typeface="OpenSans-Bold"/>
                <a:cs typeface="Cambria"/>
              </a:rPr>
              <a:t>the </a:t>
            </a:r>
            <a:r>
              <a:rPr lang="en-US" sz="1200" spc="-70" dirty="0">
                <a:solidFill>
                  <a:srgbClr val="3B3B3B"/>
                </a:solidFill>
                <a:latin typeface="OpenSans-Bold"/>
                <a:cs typeface="Cambria"/>
              </a:rPr>
              <a:t>"social</a:t>
            </a:r>
            <a:r>
              <a:rPr lang="en-US" sz="1200" spc="70" dirty="0">
                <a:solidFill>
                  <a:srgbClr val="3B3B3B"/>
                </a:solidFill>
                <a:latin typeface="OpenSans-Bold"/>
                <a:cs typeface="Cambria"/>
              </a:rPr>
              <a:t> </a:t>
            </a:r>
            <a:r>
              <a:rPr lang="en-US" sz="1200" spc="-55" dirty="0">
                <a:solidFill>
                  <a:srgbClr val="383838"/>
                </a:solidFill>
                <a:latin typeface="OpenSans-Bold"/>
                <a:cs typeface="Cambria"/>
              </a:rPr>
              <a:t>model"</a:t>
            </a:r>
            <a:r>
              <a:rPr lang="en-US" sz="1200" spc="-110" dirty="0">
                <a:solidFill>
                  <a:srgbClr val="383838"/>
                </a:solidFill>
                <a:latin typeface="OpenSans-Bold"/>
                <a:cs typeface="Cambria"/>
              </a:rPr>
              <a:t> </a:t>
            </a:r>
            <a:r>
              <a:rPr lang="en-US" sz="1200" dirty="0">
                <a:solidFill>
                  <a:srgbClr val="3D3D3D"/>
                </a:solidFill>
                <a:latin typeface="OpenSans-Bold"/>
                <a:cs typeface="Cambria"/>
              </a:rPr>
              <a:t>of</a:t>
            </a:r>
            <a:r>
              <a:rPr lang="en-US" sz="1200" spc="65" dirty="0">
                <a:solidFill>
                  <a:srgbClr val="3D3D3D"/>
                </a:solidFill>
                <a:latin typeface="OpenSans-Bold"/>
                <a:cs typeface="Cambria"/>
              </a:rPr>
              <a:t> </a:t>
            </a:r>
            <a:r>
              <a:rPr lang="en-US" sz="1200" spc="-100" dirty="0">
                <a:solidFill>
                  <a:srgbClr val="3F3F3F"/>
                </a:solidFill>
                <a:latin typeface="OpenSans-Bold"/>
                <a:cs typeface="Cambria"/>
              </a:rPr>
              <a:t>universal</a:t>
            </a:r>
            <a:r>
              <a:rPr lang="en-US" sz="1200" spc="180" dirty="0">
                <a:solidFill>
                  <a:srgbClr val="3F3F3F"/>
                </a:solidFill>
                <a:latin typeface="OpenSans-Bold"/>
                <a:cs typeface="Cambria"/>
              </a:rPr>
              <a:t> </a:t>
            </a:r>
            <a:r>
              <a:rPr lang="en-US" sz="1200" spc="-10" dirty="0">
                <a:solidFill>
                  <a:srgbClr val="383838"/>
                </a:solidFill>
                <a:latin typeface="OpenSans-Bold"/>
                <a:cs typeface="Cambria"/>
              </a:rPr>
              <a:t>inclusion.</a:t>
            </a:r>
            <a:endParaRPr lang="en-US" sz="1200" dirty="0">
              <a:latin typeface="OpenSans-Bold"/>
              <a:cs typeface="Cambria"/>
            </a:endParaRPr>
          </a:p>
        </p:txBody>
      </p:sp>
      <p:sp>
        <p:nvSpPr>
          <p:cNvPr id="17" name="Bullet circle 5"/>
          <p:cNvSpPr/>
          <p:nvPr/>
        </p:nvSpPr>
        <p:spPr>
          <a:xfrm>
            <a:off x="4632557" y="1435184"/>
            <a:ext cx="4359044" cy="3473989"/>
          </a:xfrm>
          <a:prstGeom prst="ellipse">
            <a:avLst/>
          </a:prstGeom>
          <a:solidFill>
            <a:srgbClr val="FF9800"/>
          </a:solidFill>
          <a:ln/>
        </p:spPr>
        <p:txBody>
          <a:bodyPr/>
          <a:lstStyle/>
          <a:p>
            <a:pPr marL="25400" marR="5080" indent="-13335" algn="ctr">
              <a:lnSpc>
                <a:spcPct val="124700"/>
              </a:lnSpc>
              <a:spcBef>
                <a:spcPts val="1639"/>
              </a:spcBef>
              <a:tabLst>
                <a:tab pos="720725" algn="l"/>
              </a:tabLst>
            </a:pPr>
            <a:r>
              <a:rPr lang="en-US" sz="1200" b="1" dirty="0">
                <a:solidFill>
                  <a:srgbClr val="464646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/>
              </a:rPr>
              <a:t>The Inclusion</a:t>
            </a:r>
          </a:p>
          <a:p>
            <a:pPr marL="25400" marR="5080" indent="-13335">
              <a:lnSpc>
                <a:spcPct val="124700"/>
              </a:lnSpc>
              <a:spcBef>
                <a:spcPts val="1639"/>
              </a:spcBef>
              <a:tabLst>
                <a:tab pos="720725" algn="l"/>
              </a:tabLst>
            </a:pPr>
            <a:r>
              <a:rPr lang="en-US" sz="1200" dirty="0">
                <a:solidFill>
                  <a:srgbClr val="464646"/>
                </a:solidFill>
                <a:latin typeface="OpenSans-Bold"/>
                <a:cs typeface="Cambria"/>
              </a:rPr>
              <a:t>The</a:t>
            </a:r>
            <a:r>
              <a:rPr lang="en-US" sz="1200" spc="15" dirty="0">
                <a:solidFill>
                  <a:srgbClr val="464646"/>
                </a:solidFill>
                <a:latin typeface="OpenSans-Bold"/>
                <a:cs typeface="Cambria"/>
              </a:rPr>
              <a:t> </a:t>
            </a:r>
            <a:r>
              <a:rPr lang="en-US" sz="1200" spc="50" dirty="0">
                <a:solidFill>
                  <a:srgbClr val="3B3B3B"/>
                </a:solidFill>
                <a:latin typeface="OpenSans-Bold"/>
                <a:cs typeface="Cambria"/>
              </a:rPr>
              <a:t>Salamanca</a:t>
            </a:r>
            <a:r>
              <a:rPr lang="en-US" sz="1200" spc="445" dirty="0">
                <a:solidFill>
                  <a:srgbClr val="3B3B3B"/>
                </a:solidFill>
                <a:latin typeface="OpenSans-Bold"/>
                <a:cs typeface="Cambria"/>
              </a:rPr>
              <a:t> </a:t>
            </a:r>
            <a:r>
              <a:rPr lang="en-US" sz="1200" spc="75" dirty="0">
                <a:solidFill>
                  <a:srgbClr val="383838"/>
                </a:solidFill>
                <a:latin typeface="OpenSans-Bold"/>
                <a:cs typeface="Cambria"/>
              </a:rPr>
              <a:t>Statement</a:t>
            </a:r>
            <a:r>
              <a:rPr lang="en-US" sz="1200" spc="300" dirty="0">
                <a:solidFill>
                  <a:srgbClr val="383838"/>
                </a:solidFill>
                <a:latin typeface="OpenSans-Bold"/>
                <a:cs typeface="Cambria"/>
              </a:rPr>
              <a:t> </a:t>
            </a:r>
            <a:r>
              <a:rPr lang="en-US" sz="1200" spc="70" dirty="0">
                <a:solidFill>
                  <a:srgbClr val="424242"/>
                </a:solidFill>
                <a:latin typeface="OpenSans-Bold"/>
                <a:cs typeface="Cambria"/>
              </a:rPr>
              <a:t>and</a:t>
            </a:r>
            <a:r>
              <a:rPr lang="en-US" sz="1200" spc="340" dirty="0">
                <a:solidFill>
                  <a:srgbClr val="424242"/>
                </a:solidFill>
                <a:latin typeface="OpenSans-Bold"/>
                <a:cs typeface="Cambria"/>
              </a:rPr>
              <a:t> </a:t>
            </a:r>
            <a:r>
              <a:rPr lang="en-US" sz="1200" dirty="0">
                <a:solidFill>
                  <a:srgbClr val="343434"/>
                </a:solidFill>
                <a:latin typeface="OpenSans-Bold"/>
                <a:cs typeface="Cambria"/>
              </a:rPr>
              <a:t>UN</a:t>
            </a:r>
            <a:r>
              <a:rPr lang="en-US" sz="1200" spc="145" dirty="0">
                <a:solidFill>
                  <a:srgbClr val="343434"/>
                </a:solidFill>
                <a:latin typeface="OpenSans-Bold"/>
                <a:cs typeface="Cambria"/>
              </a:rPr>
              <a:t> </a:t>
            </a:r>
            <a:r>
              <a:rPr lang="en-US" sz="1200" spc="95" dirty="0">
                <a:solidFill>
                  <a:srgbClr val="3B3B3B"/>
                </a:solidFill>
                <a:latin typeface="OpenSans-Bold"/>
                <a:cs typeface="Cambria"/>
              </a:rPr>
              <a:t>CRPD</a:t>
            </a:r>
            <a:r>
              <a:rPr lang="en-US" sz="1200" spc="145" dirty="0">
                <a:solidFill>
                  <a:srgbClr val="3B3B3B"/>
                </a:solidFill>
                <a:latin typeface="OpenSans-Bold"/>
                <a:cs typeface="Cambria"/>
              </a:rPr>
              <a:t> </a:t>
            </a:r>
            <a:r>
              <a:rPr lang="en-US" sz="1200" spc="105" dirty="0">
                <a:solidFill>
                  <a:srgbClr val="363636"/>
                </a:solidFill>
                <a:latin typeface="OpenSans-Bold"/>
                <a:cs typeface="Cambria"/>
              </a:rPr>
              <a:t>demand</a:t>
            </a:r>
            <a:r>
              <a:rPr lang="en-US" sz="1200" spc="360" dirty="0">
                <a:solidFill>
                  <a:srgbClr val="363636"/>
                </a:solidFill>
                <a:latin typeface="OpenSans-Bold"/>
                <a:cs typeface="Cambria"/>
              </a:rPr>
              <a:t> </a:t>
            </a:r>
            <a:r>
              <a:rPr lang="en-US" sz="1200" spc="-50" dirty="0">
                <a:solidFill>
                  <a:srgbClr val="363636"/>
                </a:solidFill>
                <a:latin typeface="OpenSans-Bold"/>
                <a:cs typeface="Cambria"/>
              </a:rPr>
              <a:t>a </a:t>
            </a:r>
            <a:r>
              <a:rPr lang="en-US" sz="1200" dirty="0">
                <a:solidFill>
                  <a:srgbClr val="3B3B3B"/>
                </a:solidFill>
                <a:latin typeface="OpenSans-Bold"/>
                <a:cs typeface="Cambria"/>
              </a:rPr>
              <a:t>transition</a:t>
            </a:r>
            <a:r>
              <a:rPr lang="en-US" sz="1200" spc="325" dirty="0">
                <a:solidFill>
                  <a:srgbClr val="3B3B3B"/>
                </a:solidFill>
                <a:latin typeface="OpenSans-Bold"/>
                <a:cs typeface="Cambria"/>
              </a:rPr>
              <a:t> </a:t>
            </a:r>
            <a:r>
              <a:rPr lang="en-US" sz="1200" spc="100" dirty="0">
                <a:solidFill>
                  <a:srgbClr val="424242"/>
                </a:solidFill>
                <a:latin typeface="OpenSans-Bold"/>
                <a:cs typeface="Cambria"/>
              </a:rPr>
              <a:t>that</a:t>
            </a:r>
            <a:r>
              <a:rPr lang="en-US" sz="1200" spc="270" dirty="0">
                <a:solidFill>
                  <a:srgbClr val="424242"/>
                </a:solidFill>
                <a:latin typeface="OpenSans-Bold"/>
                <a:cs typeface="Cambria"/>
              </a:rPr>
              <a:t> </a:t>
            </a:r>
            <a:r>
              <a:rPr lang="en-US" sz="1200" dirty="0">
                <a:solidFill>
                  <a:srgbClr val="444444"/>
                </a:solidFill>
                <a:latin typeface="OpenSans-Bold"/>
                <a:cs typeface="Cambria"/>
              </a:rPr>
              <a:t>is</a:t>
            </a:r>
            <a:r>
              <a:rPr lang="en-US" sz="1200" spc="35" dirty="0">
                <a:solidFill>
                  <a:srgbClr val="444444"/>
                </a:solidFill>
                <a:latin typeface="OpenSans-Bold"/>
                <a:cs typeface="Cambria"/>
              </a:rPr>
              <a:t> </a:t>
            </a:r>
            <a:r>
              <a:rPr lang="en-US" sz="1200" spc="90" dirty="0">
                <a:solidFill>
                  <a:srgbClr val="3D3D3D"/>
                </a:solidFill>
                <a:latin typeface="OpenSans-Bold"/>
                <a:cs typeface="Cambria"/>
              </a:rPr>
              <a:t>often</a:t>
            </a:r>
            <a:r>
              <a:rPr lang="en-US" sz="1200" spc="395" dirty="0">
                <a:solidFill>
                  <a:srgbClr val="3D3D3D"/>
                </a:solidFill>
                <a:latin typeface="OpenSans-Bold"/>
                <a:cs typeface="Cambria"/>
              </a:rPr>
              <a:t> </a:t>
            </a:r>
            <a:r>
              <a:rPr lang="en-US" sz="1200" spc="60" dirty="0">
                <a:solidFill>
                  <a:srgbClr val="414141"/>
                </a:solidFill>
                <a:latin typeface="OpenSans-Bold"/>
                <a:cs typeface="Cambria"/>
              </a:rPr>
              <a:t>hindered</a:t>
            </a:r>
            <a:r>
              <a:rPr lang="en-US" sz="1200" spc="515" dirty="0">
                <a:solidFill>
                  <a:srgbClr val="414141"/>
                </a:solidFill>
                <a:latin typeface="OpenSans-Bold"/>
                <a:cs typeface="Cambria"/>
              </a:rPr>
              <a:t> </a:t>
            </a:r>
            <a:r>
              <a:rPr lang="en-US" sz="1200" dirty="0">
                <a:solidFill>
                  <a:srgbClr val="3F3F3F"/>
                </a:solidFill>
                <a:latin typeface="OpenSans-Bold"/>
                <a:cs typeface="Cambria"/>
              </a:rPr>
              <a:t>by</a:t>
            </a:r>
            <a:r>
              <a:rPr lang="en-US" sz="1200" spc="20" dirty="0">
                <a:solidFill>
                  <a:srgbClr val="3F3F3F"/>
                </a:solidFill>
                <a:latin typeface="OpenSans-Bold"/>
                <a:cs typeface="Cambria"/>
              </a:rPr>
              <a:t> </a:t>
            </a:r>
            <a:r>
              <a:rPr lang="en-US" sz="1200" spc="80" dirty="0">
                <a:solidFill>
                  <a:srgbClr val="3B3B3B"/>
                </a:solidFill>
                <a:latin typeface="OpenSans-Bold"/>
                <a:cs typeface="Cambria"/>
              </a:rPr>
              <a:t>systemic</a:t>
            </a:r>
            <a:r>
              <a:rPr lang="en-US" sz="1200" spc="225" dirty="0">
                <a:solidFill>
                  <a:srgbClr val="3B3B3B"/>
                </a:solidFill>
                <a:latin typeface="OpenSans-Bold"/>
                <a:cs typeface="Cambria"/>
              </a:rPr>
              <a:t> </a:t>
            </a:r>
            <a:r>
              <a:rPr lang="en-US" sz="1200" spc="-10" dirty="0">
                <a:solidFill>
                  <a:srgbClr val="363636"/>
                </a:solidFill>
                <a:latin typeface="OpenSans-Bold"/>
                <a:cs typeface="Cambria"/>
              </a:rPr>
              <a:t>inertia </a:t>
            </a:r>
            <a:r>
              <a:rPr lang="en-US" sz="1200" spc="-25" dirty="0">
                <a:solidFill>
                  <a:srgbClr val="383838"/>
                </a:solidFill>
                <a:latin typeface="OpenSans-Bold"/>
                <a:cs typeface="Cambria"/>
              </a:rPr>
              <a:t>and  </a:t>
            </a:r>
            <a:r>
              <a:rPr lang="en-US" sz="1200" spc="80" dirty="0">
                <a:solidFill>
                  <a:srgbClr val="383838"/>
                </a:solidFill>
                <a:latin typeface="OpenSans-Bold"/>
                <a:cs typeface="Cambria"/>
              </a:rPr>
              <a:t>centralized</a:t>
            </a:r>
            <a:r>
              <a:rPr lang="en-US" sz="1200" spc="530" dirty="0">
                <a:solidFill>
                  <a:srgbClr val="383838"/>
                </a:solidFill>
                <a:latin typeface="OpenSans-Bold"/>
                <a:cs typeface="Cambria"/>
              </a:rPr>
              <a:t> </a:t>
            </a:r>
            <a:r>
              <a:rPr lang="en-US" sz="1200" spc="120" dirty="0">
                <a:solidFill>
                  <a:srgbClr val="383838"/>
                </a:solidFill>
                <a:latin typeface="OpenSans-Bold"/>
                <a:cs typeface="Cambria"/>
              </a:rPr>
              <a:t>administrative</a:t>
            </a:r>
            <a:r>
              <a:rPr lang="en-US" sz="1200" spc="-95" dirty="0">
                <a:solidFill>
                  <a:srgbClr val="383838"/>
                </a:solidFill>
                <a:latin typeface="OpenSans-Bold"/>
                <a:cs typeface="Cambria"/>
              </a:rPr>
              <a:t> </a:t>
            </a:r>
            <a:r>
              <a:rPr lang="en-US" sz="1200" spc="80" dirty="0">
                <a:solidFill>
                  <a:srgbClr val="313131"/>
                </a:solidFill>
                <a:latin typeface="OpenSans-Bold"/>
                <a:cs typeface="Cambria"/>
              </a:rPr>
              <a:t>structures.</a:t>
            </a:r>
            <a:endParaRPr lang="en-US" sz="1200" dirty="0">
              <a:latin typeface="OpenSans-Bold"/>
              <a:cs typeface="Cambria"/>
            </a:endParaRPr>
          </a:p>
          <a:p>
            <a:pPr marL="669925" indent="-334645">
              <a:lnSpc>
                <a:spcPct val="100000"/>
              </a:lnSpc>
              <a:spcBef>
                <a:spcPts val="3120"/>
              </a:spcBef>
              <a:buClr>
                <a:srgbClr val="464646"/>
              </a:buClr>
              <a:buChar char="•"/>
              <a:tabLst>
                <a:tab pos="669925" algn="l"/>
              </a:tabLst>
            </a:pPr>
            <a:r>
              <a:rPr lang="en-US" sz="1200" dirty="0">
                <a:solidFill>
                  <a:srgbClr val="3A3A3A"/>
                </a:solidFill>
                <a:latin typeface="OpenSans-Bold"/>
                <a:cs typeface="Cambria"/>
              </a:rPr>
              <a:t>Legislative</a:t>
            </a:r>
            <a:r>
              <a:rPr lang="en-US" sz="1200" spc="15" dirty="0">
                <a:solidFill>
                  <a:srgbClr val="3A3A3A"/>
                </a:solidFill>
                <a:latin typeface="OpenSans-Bold"/>
                <a:cs typeface="Cambria"/>
              </a:rPr>
              <a:t> </a:t>
            </a:r>
            <a:r>
              <a:rPr lang="en-US" sz="1200" dirty="0">
                <a:solidFill>
                  <a:srgbClr val="383838"/>
                </a:solidFill>
                <a:latin typeface="OpenSans-Bold"/>
                <a:cs typeface="Cambria"/>
              </a:rPr>
              <a:t>vs.</a:t>
            </a:r>
            <a:r>
              <a:rPr lang="en-US" sz="1200" spc="-45" dirty="0">
                <a:solidFill>
                  <a:srgbClr val="383838"/>
                </a:solidFill>
                <a:latin typeface="OpenSans-Bold"/>
                <a:cs typeface="Cambria"/>
              </a:rPr>
              <a:t> </a:t>
            </a:r>
            <a:r>
              <a:rPr lang="en-US" sz="1200" spc="-10" dirty="0">
                <a:solidFill>
                  <a:srgbClr val="3F3F3F"/>
                </a:solidFill>
                <a:latin typeface="OpenSans-Bold"/>
                <a:cs typeface="Cambria"/>
              </a:rPr>
              <a:t>Practical</a:t>
            </a:r>
            <a:r>
              <a:rPr lang="en-US" sz="1200" spc="215" dirty="0">
                <a:solidFill>
                  <a:srgbClr val="3F3F3F"/>
                </a:solidFill>
                <a:latin typeface="OpenSans-Bold"/>
                <a:cs typeface="Cambria"/>
              </a:rPr>
              <a:t> </a:t>
            </a:r>
            <a:r>
              <a:rPr lang="en-US" sz="1200" spc="-10" dirty="0">
                <a:solidFill>
                  <a:srgbClr val="363636"/>
                </a:solidFill>
                <a:latin typeface="OpenSans-Bold"/>
                <a:cs typeface="Cambria"/>
              </a:rPr>
              <a:t>Readiness</a:t>
            </a:r>
            <a:endParaRPr lang="en-US" sz="1200" dirty="0">
              <a:latin typeface="OpenSans-Bold"/>
              <a:cs typeface="Cambria"/>
            </a:endParaRPr>
          </a:p>
          <a:p>
            <a:pPr marL="654685" indent="-319405">
              <a:lnSpc>
                <a:spcPct val="100000"/>
              </a:lnSpc>
              <a:spcBef>
                <a:spcPts val="600"/>
              </a:spcBef>
              <a:buClr>
                <a:srgbClr val="464646"/>
              </a:buClr>
              <a:buChar char="•"/>
              <a:tabLst>
                <a:tab pos="654685" algn="l"/>
              </a:tabLst>
            </a:pPr>
            <a:r>
              <a:rPr lang="en-US" sz="1200" spc="-10" dirty="0">
                <a:solidFill>
                  <a:srgbClr val="363636"/>
                </a:solidFill>
                <a:latin typeface="OpenSans-Bold"/>
                <a:cs typeface="Cambria"/>
              </a:rPr>
              <a:t>Structural</a:t>
            </a:r>
            <a:r>
              <a:rPr lang="en-US" sz="1200" spc="25" dirty="0">
                <a:solidFill>
                  <a:srgbClr val="363636"/>
                </a:solidFill>
                <a:latin typeface="OpenSans-Bold"/>
                <a:cs typeface="Cambria"/>
              </a:rPr>
              <a:t> </a:t>
            </a:r>
            <a:r>
              <a:rPr lang="en-US" sz="1200" dirty="0">
                <a:solidFill>
                  <a:srgbClr val="363636"/>
                </a:solidFill>
                <a:latin typeface="OpenSans-Bold"/>
                <a:cs typeface="Cambria"/>
              </a:rPr>
              <a:t>vs.</a:t>
            </a:r>
            <a:r>
              <a:rPr lang="en-US" sz="1200" spc="-150" dirty="0">
                <a:solidFill>
                  <a:srgbClr val="363636"/>
                </a:solidFill>
                <a:latin typeface="OpenSans-Bold"/>
                <a:cs typeface="Cambria"/>
              </a:rPr>
              <a:t> </a:t>
            </a:r>
            <a:r>
              <a:rPr lang="en-US" sz="1200" spc="-20" dirty="0">
                <a:solidFill>
                  <a:srgbClr val="363636"/>
                </a:solidFill>
                <a:latin typeface="OpenSans-Bold"/>
                <a:cs typeface="Cambria"/>
              </a:rPr>
              <a:t>Cultural</a:t>
            </a:r>
            <a:r>
              <a:rPr lang="en-US" sz="1200" spc="80" dirty="0">
                <a:solidFill>
                  <a:srgbClr val="363636"/>
                </a:solidFill>
                <a:latin typeface="OpenSans-Bold"/>
                <a:cs typeface="Cambria"/>
              </a:rPr>
              <a:t> </a:t>
            </a:r>
            <a:r>
              <a:rPr lang="en-US" sz="1200" spc="-10" dirty="0">
                <a:solidFill>
                  <a:srgbClr val="3B3B3B"/>
                </a:solidFill>
                <a:latin typeface="OpenSans-Bold"/>
                <a:cs typeface="Cambria"/>
              </a:rPr>
              <a:t>Integration</a:t>
            </a:r>
            <a:endParaRPr lang="en-US" sz="1200" dirty="0">
              <a:latin typeface="OpenSans-Bold"/>
              <a:cs typeface="Cambri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646"/>
    </mc:Choice>
    <mc:Fallback xmlns="">
      <p:transition spd="slow" advTm="33646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aticPath"/>
          <p:cNvSpPr/>
          <p:nvPr/>
        </p:nvSpPr>
        <p:spPr>
          <a:xfrm>
            <a:off x="7143750" y="0"/>
            <a:ext cx="2000250" cy="5143500"/>
          </a:xfrm>
          <a:prstGeom prst="rect">
            <a:avLst/>
          </a:prstGeom>
          <a:solidFill>
            <a:srgbClr val="FF9800"/>
          </a:solidFill>
          <a:ln/>
        </p:spPr>
        <p:txBody>
          <a:bodyPr/>
          <a:lstStyle/>
          <a:p>
            <a:endParaRPr lang="el-GR"/>
          </a:p>
        </p:txBody>
      </p:sp>
      <p:sp>
        <p:nvSpPr>
          <p:cNvPr id="3" name="Title"/>
          <p:cNvSpPr/>
          <p:nvPr/>
        </p:nvSpPr>
        <p:spPr>
          <a:xfrm>
            <a:off x="1190625" y="390789"/>
            <a:ext cx="5715000" cy="5715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endParaRPr lang="en-US" sz="1550" dirty="0"/>
          </a:p>
        </p:txBody>
      </p:sp>
      <p:sp>
        <p:nvSpPr>
          <p:cNvPr id="4" name="Subtitle 1"/>
          <p:cNvSpPr/>
          <p:nvPr/>
        </p:nvSpPr>
        <p:spPr>
          <a:xfrm>
            <a:off x="714375" y="1190625"/>
            <a:ext cx="5238750" cy="95561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endParaRPr lang="en-US" sz="1313" dirty="0"/>
          </a:p>
        </p:txBody>
      </p:sp>
      <p:sp>
        <p:nvSpPr>
          <p:cNvPr id="5" name="Paragraph 1"/>
          <p:cNvSpPr/>
          <p:nvPr/>
        </p:nvSpPr>
        <p:spPr>
          <a:xfrm>
            <a:off x="714375" y="2190749"/>
            <a:ext cx="5238750" cy="80962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endParaRPr lang="en-US" sz="1210" dirty="0"/>
          </a:p>
        </p:txBody>
      </p:sp>
      <p:sp>
        <p:nvSpPr>
          <p:cNvPr id="7" name="Paragraph 2"/>
          <p:cNvSpPr/>
          <p:nvPr/>
        </p:nvSpPr>
        <p:spPr>
          <a:xfrm>
            <a:off x="2761861" y="2413518"/>
            <a:ext cx="3191264" cy="76402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endParaRPr lang="en-US" sz="1210" dirty="0"/>
          </a:p>
        </p:txBody>
      </p:sp>
      <p:sp>
        <p:nvSpPr>
          <p:cNvPr id="11" name="StaticPath"/>
          <p:cNvSpPr/>
          <p:nvPr/>
        </p:nvSpPr>
        <p:spPr>
          <a:xfrm>
            <a:off x="-1309687" y="3810000"/>
            <a:ext cx="1737360" cy="1737360"/>
          </a:xfrm>
          <a:prstGeom prst="ellipse">
            <a:avLst/>
          </a:prstGeom>
          <a:solidFill>
            <a:srgbClr val="000000">
              <a:alpha val="0"/>
            </a:srgbClr>
          </a:solidFill>
          <a:ln w="211667">
            <a:solidFill>
              <a:srgbClr val="FF9800"/>
            </a:solidFill>
            <a:prstDash val="solid"/>
          </a:ln>
        </p:spPr>
        <p:txBody>
          <a:bodyPr/>
          <a:lstStyle/>
          <a:p>
            <a:endParaRPr lang="el-GR"/>
          </a:p>
        </p:txBody>
      </p:sp>
      <p:sp>
        <p:nvSpPr>
          <p:cNvPr id="12" name="StaticPath"/>
          <p:cNvSpPr/>
          <p:nvPr/>
        </p:nvSpPr>
        <p:spPr>
          <a:xfrm>
            <a:off x="285750" y="204788"/>
            <a:ext cx="482918" cy="482917"/>
          </a:xfrm>
          <a:prstGeom prst="ellipse">
            <a:avLst/>
          </a:prstGeom>
          <a:solidFill>
            <a:srgbClr val="000000"/>
          </a:solidFill>
          <a:ln/>
        </p:spPr>
        <p:txBody>
          <a:bodyPr/>
          <a:lstStyle/>
          <a:p>
            <a:endParaRPr lang="el-GR"/>
          </a:p>
        </p:txBody>
      </p:sp>
      <p:sp>
        <p:nvSpPr>
          <p:cNvPr id="13" name="object 5" descr="$PPTXTitle">
            <a:extLst>
              <a:ext uri="{FF2B5EF4-FFF2-40B4-BE49-F238E27FC236}">
                <a16:creationId xmlns:a16="http://schemas.microsoft.com/office/drawing/2014/main" id="{B1D5EB0A-EAB7-C4BF-3A72-53BC4773BCA8}"/>
              </a:ext>
            </a:extLst>
          </p:cNvPr>
          <p:cNvSpPr txBox="1">
            <a:spLocks/>
          </p:cNvSpPr>
          <p:nvPr/>
        </p:nvSpPr>
        <p:spPr>
          <a:xfrm rot="10800000" flipV="1">
            <a:off x="1225051" y="615820"/>
            <a:ext cx="5715001" cy="301959"/>
          </a:xfrm>
          <a:prstGeom prst="rect">
            <a:avLst/>
          </a:prstGeom>
        </p:spPr>
        <p:txBody>
          <a:bodyPr vert="horz" wrap="square" lIns="0" tIns="55199" rIns="0" bIns="0" rtlCol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4765">
              <a:spcBef>
                <a:spcPts val="110"/>
              </a:spcBef>
            </a:pPr>
            <a:r>
              <a:rPr lang="en-US" sz="1600" b="1" dirty="0">
                <a:solidFill>
                  <a:srgbClr val="002D56"/>
                </a:solidFill>
                <a:latin typeface="+mn-lt"/>
              </a:rPr>
              <a:t>Theoretical</a:t>
            </a:r>
            <a:r>
              <a:rPr lang="en-US" sz="1600" b="1" spc="-130" dirty="0">
                <a:solidFill>
                  <a:srgbClr val="002D56"/>
                </a:solidFill>
                <a:latin typeface="+mn-lt"/>
              </a:rPr>
              <a:t> </a:t>
            </a:r>
            <a:r>
              <a:rPr lang="en-US" sz="1600" b="1" spc="-50" dirty="0">
                <a:solidFill>
                  <a:srgbClr val="002D56"/>
                </a:solidFill>
                <a:latin typeface="+mn-lt"/>
              </a:rPr>
              <a:t>Framework</a:t>
            </a:r>
            <a:endParaRPr lang="en-US" sz="1600" b="1" dirty="0">
              <a:latin typeface="+mn-lt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867E5FE-84FE-A09C-CB1D-6D84FE19BBC2}"/>
              </a:ext>
            </a:extLst>
          </p:cNvPr>
          <p:cNvSpPr txBox="1"/>
          <p:nvPr/>
        </p:nvSpPr>
        <p:spPr>
          <a:xfrm>
            <a:off x="2712097" y="1309677"/>
            <a:ext cx="3241027" cy="8438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200" b="1" dirty="0">
                <a:solidFill>
                  <a:srgbClr val="0E0E0E"/>
                </a:solidFill>
                <a:latin typeface="Cambria"/>
                <a:cs typeface="Cambria"/>
              </a:rPr>
              <a:t>Medical</a:t>
            </a:r>
            <a:r>
              <a:rPr lang="en-US" sz="1200" b="1" spc="195" dirty="0">
                <a:solidFill>
                  <a:srgbClr val="0E0E0E"/>
                </a:solidFill>
                <a:latin typeface="Cambria"/>
                <a:cs typeface="Cambria"/>
              </a:rPr>
              <a:t> </a:t>
            </a:r>
            <a:r>
              <a:rPr lang="en-US" sz="1200" b="1" spc="55" dirty="0">
                <a:solidFill>
                  <a:srgbClr val="0F0F0F"/>
                </a:solidFill>
                <a:latin typeface="Cambria"/>
                <a:cs typeface="Cambria"/>
              </a:rPr>
              <a:t>Model</a:t>
            </a:r>
            <a:endParaRPr lang="en-US" sz="1200" b="1" spc="55" dirty="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200" dirty="0">
                <a:solidFill>
                  <a:srgbClr val="3F3F3F"/>
                </a:solidFill>
                <a:latin typeface="Cambria"/>
                <a:cs typeface="Cambria"/>
              </a:rPr>
              <a:t>Focus</a:t>
            </a:r>
            <a:r>
              <a:rPr lang="en-US" sz="1200" spc="-75" dirty="0">
                <a:solidFill>
                  <a:srgbClr val="3F3F3F"/>
                </a:solidFill>
                <a:latin typeface="Cambria"/>
                <a:cs typeface="Cambria"/>
              </a:rPr>
              <a:t> </a:t>
            </a:r>
            <a:r>
              <a:rPr lang="en-US" sz="1200" dirty="0">
                <a:solidFill>
                  <a:srgbClr val="414141"/>
                </a:solidFill>
                <a:latin typeface="Cambria"/>
                <a:cs typeface="Cambria"/>
              </a:rPr>
              <a:t>on</a:t>
            </a:r>
            <a:r>
              <a:rPr lang="en-US" sz="1200" spc="80" dirty="0">
                <a:solidFill>
                  <a:srgbClr val="414141"/>
                </a:solidFill>
                <a:latin typeface="Cambria"/>
                <a:cs typeface="Cambria"/>
              </a:rPr>
              <a:t> </a:t>
            </a:r>
            <a:r>
              <a:rPr lang="en-US" sz="1200" spc="-85" dirty="0">
                <a:solidFill>
                  <a:srgbClr val="3D3D3D"/>
                </a:solidFill>
                <a:latin typeface="Cambria"/>
                <a:cs typeface="Cambria"/>
              </a:rPr>
              <a:t>individual</a:t>
            </a:r>
            <a:r>
              <a:rPr lang="en-US" sz="1200" spc="75" dirty="0">
                <a:solidFill>
                  <a:srgbClr val="3D3D3D"/>
                </a:solidFill>
                <a:latin typeface="Cambria"/>
                <a:cs typeface="Cambria"/>
              </a:rPr>
              <a:t> </a:t>
            </a:r>
            <a:r>
              <a:rPr lang="en-US" sz="1200" spc="-10" dirty="0">
                <a:solidFill>
                  <a:srgbClr val="3F3F3F"/>
                </a:solidFill>
                <a:latin typeface="Cambria"/>
                <a:cs typeface="Cambria"/>
              </a:rPr>
              <a:t>deficits </a:t>
            </a:r>
            <a:r>
              <a:rPr lang="en-US" sz="1200" dirty="0">
                <a:solidFill>
                  <a:srgbClr val="3D3D3D"/>
                </a:solidFill>
                <a:latin typeface="Cambria"/>
                <a:cs typeface="Cambria"/>
              </a:rPr>
              <a:t>and</a:t>
            </a:r>
            <a:r>
              <a:rPr lang="en-US" sz="1200" spc="204" dirty="0">
                <a:solidFill>
                  <a:srgbClr val="3D3D3D"/>
                </a:solidFill>
                <a:latin typeface="Cambria"/>
                <a:cs typeface="Cambria"/>
              </a:rPr>
              <a:t> </a:t>
            </a:r>
            <a:r>
              <a:rPr lang="en-US" sz="1200" dirty="0">
                <a:solidFill>
                  <a:srgbClr val="3D3D3D"/>
                </a:solidFill>
                <a:latin typeface="Cambria"/>
                <a:cs typeface="Cambria"/>
              </a:rPr>
              <a:t>diagnosis-</a:t>
            </a:r>
            <a:r>
              <a:rPr lang="en-US" sz="1200" spc="-10" dirty="0">
                <a:solidFill>
                  <a:srgbClr val="3D3D3D"/>
                </a:solidFill>
                <a:latin typeface="Cambria"/>
                <a:cs typeface="Cambria"/>
              </a:rPr>
              <a:t>based </a:t>
            </a:r>
            <a:r>
              <a:rPr lang="en-US" sz="1200" dirty="0">
                <a:solidFill>
                  <a:srgbClr val="3F3F3F"/>
                </a:solidFill>
                <a:latin typeface="Cambria"/>
                <a:cs typeface="Cambria"/>
              </a:rPr>
              <a:t>placement</a:t>
            </a:r>
            <a:r>
              <a:rPr lang="en-US" sz="1200" spc="160" dirty="0">
                <a:solidFill>
                  <a:srgbClr val="3F3F3F"/>
                </a:solidFill>
                <a:latin typeface="Cambria"/>
                <a:cs typeface="Cambria"/>
              </a:rPr>
              <a:t> </a:t>
            </a:r>
            <a:r>
              <a:rPr lang="en-US" sz="1200" spc="-170" dirty="0">
                <a:solidFill>
                  <a:srgbClr val="606E7E"/>
                </a:solidFill>
                <a:latin typeface="Cambria"/>
                <a:cs typeface="Cambria"/>
              </a:rPr>
              <a:t>in</a:t>
            </a:r>
            <a:r>
              <a:rPr lang="en-US" sz="1200" spc="5" dirty="0">
                <a:solidFill>
                  <a:srgbClr val="606E7E"/>
                </a:solidFill>
                <a:latin typeface="Cambria"/>
                <a:cs typeface="Cambria"/>
              </a:rPr>
              <a:t> </a:t>
            </a:r>
            <a:r>
              <a:rPr lang="en-US" sz="1200" spc="-30" dirty="0">
                <a:solidFill>
                  <a:srgbClr val="3D3D3D"/>
                </a:solidFill>
                <a:latin typeface="Cambria"/>
                <a:cs typeface="Cambria"/>
              </a:rPr>
              <a:t>SMEAE</a:t>
            </a:r>
            <a:r>
              <a:rPr lang="en-US" sz="1200" spc="-50" dirty="0">
                <a:solidFill>
                  <a:srgbClr val="3D3D3D"/>
                </a:solidFill>
                <a:latin typeface="Cambria"/>
                <a:cs typeface="Cambria"/>
              </a:rPr>
              <a:t> </a:t>
            </a:r>
            <a:r>
              <a:rPr lang="en-US" sz="1200" spc="-10" dirty="0">
                <a:solidFill>
                  <a:srgbClr val="3F3F3F"/>
                </a:solidFill>
                <a:latin typeface="Cambria"/>
                <a:cs typeface="Cambria"/>
              </a:rPr>
              <a:t>units. </a:t>
            </a:r>
            <a:r>
              <a:rPr lang="en-US" sz="1200" dirty="0">
                <a:solidFill>
                  <a:srgbClr val="3F3F3F"/>
                </a:solidFill>
                <a:latin typeface="Cambria"/>
                <a:cs typeface="Cambria"/>
              </a:rPr>
              <a:t>Focus</a:t>
            </a:r>
            <a:r>
              <a:rPr lang="en-US" sz="1200" spc="-75" dirty="0">
                <a:solidFill>
                  <a:srgbClr val="3F3F3F"/>
                </a:solidFill>
                <a:latin typeface="Cambria"/>
                <a:cs typeface="Cambria"/>
              </a:rPr>
              <a:t> </a:t>
            </a:r>
            <a:r>
              <a:rPr lang="en-US" sz="1200" dirty="0">
                <a:solidFill>
                  <a:srgbClr val="414141"/>
                </a:solidFill>
                <a:latin typeface="Cambria"/>
                <a:cs typeface="Cambria"/>
              </a:rPr>
              <a:t>on</a:t>
            </a:r>
            <a:r>
              <a:rPr lang="en-US" sz="1200" spc="-10" dirty="0">
                <a:solidFill>
                  <a:srgbClr val="414141"/>
                </a:solidFill>
                <a:latin typeface="Cambria"/>
                <a:cs typeface="Cambria"/>
              </a:rPr>
              <a:t> </a:t>
            </a:r>
            <a:r>
              <a:rPr lang="en-US" sz="1200" spc="-50" dirty="0">
                <a:solidFill>
                  <a:srgbClr val="3F3F3F"/>
                </a:solidFill>
                <a:latin typeface="Cambria"/>
                <a:cs typeface="Cambria"/>
              </a:rPr>
              <a:t>"treatment"</a:t>
            </a:r>
            <a:r>
              <a:rPr lang="en-US" sz="1200" spc="135" dirty="0">
                <a:solidFill>
                  <a:srgbClr val="3F3F3F"/>
                </a:solidFill>
                <a:latin typeface="Cambria"/>
                <a:cs typeface="Cambria"/>
              </a:rPr>
              <a:t> </a:t>
            </a:r>
            <a:r>
              <a:rPr lang="en-US" sz="1200" spc="-80" dirty="0">
                <a:solidFill>
                  <a:srgbClr val="3D3D3D"/>
                </a:solidFill>
                <a:latin typeface="Cambria"/>
                <a:cs typeface="Cambria"/>
              </a:rPr>
              <a:t>rather </a:t>
            </a:r>
            <a:r>
              <a:rPr lang="en-US" sz="1200" dirty="0">
                <a:solidFill>
                  <a:srgbClr val="3B3B3B"/>
                </a:solidFill>
                <a:latin typeface="Cambria"/>
                <a:cs typeface="Cambria"/>
              </a:rPr>
              <a:t>than</a:t>
            </a:r>
            <a:r>
              <a:rPr lang="en-US" sz="1200" spc="210" dirty="0">
                <a:solidFill>
                  <a:srgbClr val="3B3B3B"/>
                </a:solidFill>
                <a:latin typeface="Cambria"/>
                <a:cs typeface="Cambria"/>
              </a:rPr>
              <a:t> </a:t>
            </a:r>
            <a:r>
              <a:rPr lang="en-US" sz="1200" spc="-10" dirty="0">
                <a:solidFill>
                  <a:srgbClr val="3B3B3B"/>
                </a:solidFill>
                <a:latin typeface="Cambria"/>
                <a:cs typeface="Cambria"/>
              </a:rPr>
              <a:t>adaptation.</a:t>
            </a:r>
            <a:endParaRPr lang="en-US" sz="1200" dirty="0">
              <a:latin typeface="Cambria"/>
              <a:cs typeface="Cambria"/>
            </a:endParaRPr>
          </a:p>
        </p:txBody>
      </p:sp>
      <p:pic>
        <p:nvPicPr>
          <p:cNvPr id="17" name="object 4">
            <a:extLst>
              <a:ext uri="{FF2B5EF4-FFF2-40B4-BE49-F238E27FC236}">
                <a16:creationId xmlns:a16="http://schemas.microsoft.com/office/drawing/2014/main" id="{B2062411-0361-FE81-E6F9-489F04E5B251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97593" y="1309677"/>
            <a:ext cx="832435" cy="738197"/>
          </a:xfrm>
          <a:prstGeom prst="rect">
            <a:avLst/>
          </a:prstGeom>
        </p:spPr>
      </p:pic>
      <p:pic>
        <p:nvPicPr>
          <p:cNvPr id="18" name="object 3">
            <a:extLst>
              <a:ext uri="{FF2B5EF4-FFF2-40B4-BE49-F238E27FC236}">
                <a16:creationId xmlns:a16="http://schemas.microsoft.com/office/drawing/2014/main" id="{27C56028-864A-E542-C171-548C30404A57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454400" y="2517878"/>
            <a:ext cx="918820" cy="659665"/>
          </a:xfrm>
          <a:prstGeom prst="rect">
            <a:avLst/>
          </a:prstGeom>
        </p:spPr>
      </p:pic>
      <p:pic>
        <p:nvPicPr>
          <p:cNvPr id="19" name="object 2">
            <a:extLst>
              <a:ext uri="{FF2B5EF4-FFF2-40B4-BE49-F238E27FC236}">
                <a16:creationId xmlns:a16="http://schemas.microsoft.com/office/drawing/2014/main" id="{BDE405E5-2DB2-85F6-ACAB-A9EBDF514F85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536858" y="3691195"/>
            <a:ext cx="793170" cy="753903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EB29B0CF-05B5-292D-02EB-D1CD71D022B0}"/>
              </a:ext>
            </a:extLst>
          </p:cNvPr>
          <p:cNvSpPr txBox="1"/>
          <p:nvPr/>
        </p:nvSpPr>
        <p:spPr>
          <a:xfrm>
            <a:off x="2761862" y="2374576"/>
            <a:ext cx="3191264" cy="10284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0320">
              <a:lnSpc>
                <a:spcPct val="100000"/>
              </a:lnSpc>
              <a:spcBef>
                <a:spcPts val="100"/>
              </a:spcBef>
            </a:pPr>
            <a:r>
              <a:rPr lang="en-US" sz="1200" b="1" dirty="0">
                <a:solidFill>
                  <a:srgbClr val="0C0C0C"/>
                </a:solidFill>
                <a:latin typeface="Cambria"/>
                <a:cs typeface="Cambria"/>
              </a:rPr>
              <a:t>Social</a:t>
            </a:r>
            <a:r>
              <a:rPr lang="en-US" sz="1200" b="1" spc="50" dirty="0">
                <a:solidFill>
                  <a:srgbClr val="0C0C0C"/>
                </a:solidFill>
                <a:latin typeface="Cambria"/>
                <a:cs typeface="Cambria"/>
              </a:rPr>
              <a:t> </a:t>
            </a:r>
            <a:r>
              <a:rPr lang="en-US" sz="1200" b="1" spc="55" dirty="0">
                <a:solidFill>
                  <a:srgbClr val="0F0F0F"/>
                </a:solidFill>
                <a:latin typeface="Cambria"/>
                <a:cs typeface="Cambria"/>
              </a:rPr>
              <a:t>Model</a:t>
            </a:r>
            <a:endParaRPr lang="en-US" sz="1200" b="1" spc="55" dirty="0">
              <a:latin typeface="Cambria"/>
              <a:cs typeface="Cambria"/>
            </a:endParaRPr>
          </a:p>
          <a:p>
            <a:pPr marL="20320">
              <a:lnSpc>
                <a:spcPct val="100000"/>
              </a:lnSpc>
              <a:spcBef>
                <a:spcPts val="100"/>
              </a:spcBef>
            </a:pPr>
            <a:r>
              <a:rPr lang="en-US" sz="1200" dirty="0">
                <a:solidFill>
                  <a:srgbClr val="3F3F3F"/>
                </a:solidFill>
                <a:latin typeface="Cambria"/>
                <a:cs typeface="Cambria"/>
              </a:rPr>
              <a:t>Disability</a:t>
            </a:r>
            <a:r>
              <a:rPr lang="en-US" sz="1200" spc="215" dirty="0">
                <a:solidFill>
                  <a:srgbClr val="3F3F3F"/>
                </a:solidFill>
                <a:latin typeface="Cambria"/>
                <a:cs typeface="Cambria"/>
              </a:rPr>
              <a:t> </a:t>
            </a:r>
            <a:r>
              <a:rPr lang="en-US" sz="1200" spc="95" dirty="0">
                <a:solidFill>
                  <a:srgbClr val="444444"/>
                </a:solidFill>
                <a:latin typeface="Cambria"/>
                <a:cs typeface="Cambria"/>
              </a:rPr>
              <a:t>as</a:t>
            </a:r>
            <a:r>
              <a:rPr lang="en-US" sz="1200" spc="-10" dirty="0">
                <a:solidFill>
                  <a:srgbClr val="444444"/>
                </a:solidFill>
                <a:latin typeface="Cambria"/>
                <a:cs typeface="Cambria"/>
              </a:rPr>
              <a:t> </a:t>
            </a:r>
            <a:r>
              <a:rPr lang="en-US" sz="1200" dirty="0">
                <a:solidFill>
                  <a:srgbClr val="525D75"/>
                </a:solidFill>
                <a:latin typeface="Cambria"/>
                <a:cs typeface="Cambria"/>
              </a:rPr>
              <a:t>a</a:t>
            </a:r>
            <a:r>
              <a:rPr lang="en-US" sz="1200" spc="254" dirty="0">
                <a:solidFill>
                  <a:srgbClr val="525D75"/>
                </a:solidFill>
                <a:latin typeface="Cambria"/>
                <a:cs typeface="Cambria"/>
              </a:rPr>
              <a:t> </a:t>
            </a:r>
            <a:r>
              <a:rPr lang="en-US" sz="1200" dirty="0">
                <a:solidFill>
                  <a:srgbClr val="3F3F3F"/>
                </a:solidFill>
                <a:latin typeface="Cambria"/>
                <a:cs typeface="Cambria"/>
              </a:rPr>
              <a:t>result</a:t>
            </a:r>
            <a:r>
              <a:rPr lang="en-US" sz="1200" spc="105" dirty="0">
                <a:solidFill>
                  <a:srgbClr val="3F3F3F"/>
                </a:solidFill>
                <a:latin typeface="Cambria"/>
                <a:cs typeface="Cambria"/>
              </a:rPr>
              <a:t> </a:t>
            </a:r>
            <a:r>
              <a:rPr lang="en-US" sz="1200" spc="-35" dirty="0">
                <a:solidFill>
                  <a:srgbClr val="424242"/>
                </a:solidFill>
                <a:latin typeface="Cambria"/>
                <a:cs typeface="Cambria"/>
              </a:rPr>
              <a:t>of </a:t>
            </a:r>
            <a:r>
              <a:rPr lang="en-US" sz="1200" spc="50" dirty="0">
                <a:solidFill>
                  <a:srgbClr val="3B3B3B"/>
                </a:solidFill>
                <a:latin typeface="Cambria"/>
                <a:cs typeface="Cambria"/>
              </a:rPr>
              <a:t>societal</a:t>
            </a:r>
            <a:r>
              <a:rPr lang="en-US" sz="1200" spc="260" dirty="0">
                <a:solidFill>
                  <a:srgbClr val="3B3B3B"/>
                </a:solidFill>
                <a:latin typeface="Cambria"/>
                <a:cs typeface="Cambria"/>
              </a:rPr>
              <a:t> </a:t>
            </a:r>
            <a:r>
              <a:rPr lang="en-US" sz="1200" spc="-10" dirty="0" err="1">
                <a:solidFill>
                  <a:srgbClr val="444444"/>
                </a:solidFill>
                <a:latin typeface="Cambria"/>
                <a:cs typeface="Cambria"/>
              </a:rPr>
              <a:t>ba</a:t>
            </a:r>
            <a:r>
              <a:rPr lang="en-US" sz="1200" spc="-229" dirty="0">
                <a:solidFill>
                  <a:srgbClr val="444444"/>
                </a:solidFill>
                <a:latin typeface="Cambria"/>
                <a:cs typeface="Cambria"/>
              </a:rPr>
              <a:t> </a:t>
            </a:r>
            <a:r>
              <a:rPr lang="en-US" sz="1200" spc="-60" dirty="0">
                <a:solidFill>
                  <a:srgbClr val="3F3F3F"/>
                </a:solidFill>
                <a:latin typeface="Cambria"/>
                <a:cs typeface="Cambria"/>
              </a:rPr>
              <a:t>rriers.</a:t>
            </a:r>
            <a:r>
              <a:rPr lang="en-US" sz="1200" spc="185" dirty="0">
                <a:solidFill>
                  <a:srgbClr val="3F3F3F"/>
                </a:solidFill>
                <a:latin typeface="Cambria"/>
                <a:cs typeface="Cambria"/>
              </a:rPr>
              <a:t> </a:t>
            </a:r>
            <a:r>
              <a:rPr lang="en-US" sz="1200" spc="80" dirty="0">
                <a:solidFill>
                  <a:srgbClr val="3D3D3D"/>
                </a:solidFill>
                <a:latin typeface="Cambria"/>
                <a:cs typeface="Cambria"/>
              </a:rPr>
              <a:t>Emphasis </a:t>
            </a:r>
            <a:r>
              <a:rPr lang="en-US" sz="1200" spc="100" dirty="0">
                <a:solidFill>
                  <a:srgbClr val="464646"/>
                </a:solidFill>
                <a:latin typeface="Cambria"/>
                <a:cs typeface="Cambria"/>
              </a:rPr>
              <a:t>on</a:t>
            </a:r>
            <a:r>
              <a:rPr lang="en-US" sz="1200" spc="340" dirty="0">
                <a:solidFill>
                  <a:srgbClr val="464646"/>
                </a:solidFill>
                <a:latin typeface="Cambria"/>
                <a:cs typeface="Cambria"/>
              </a:rPr>
              <a:t> </a:t>
            </a:r>
            <a:r>
              <a:rPr lang="en-US" sz="1200" spc="40" dirty="0">
                <a:solidFill>
                  <a:srgbClr val="3F3F3F"/>
                </a:solidFill>
                <a:latin typeface="Cambria"/>
                <a:cs typeface="Cambria"/>
              </a:rPr>
              <a:t>removing </a:t>
            </a:r>
            <a:r>
              <a:rPr lang="en-US" sz="1200" dirty="0">
                <a:solidFill>
                  <a:srgbClr val="3B3B3B"/>
                </a:solidFill>
                <a:latin typeface="Cambria"/>
                <a:cs typeface="Cambria"/>
              </a:rPr>
              <a:t>environmental</a:t>
            </a:r>
            <a:r>
              <a:rPr lang="en-US" sz="1200" spc="50" dirty="0">
                <a:solidFill>
                  <a:srgbClr val="3B3B3B"/>
                </a:solidFill>
                <a:latin typeface="Cambria"/>
                <a:cs typeface="Cambria"/>
              </a:rPr>
              <a:t>  </a:t>
            </a:r>
            <a:r>
              <a:rPr lang="en-US" sz="1200" spc="40" dirty="0">
                <a:solidFill>
                  <a:srgbClr val="484848"/>
                </a:solidFill>
                <a:latin typeface="Cambria"/>
                <a:cs typeface="Cambria"/>
              </a:rPr>
              <a:t>and </a:t>
            </a:r>
            <a:r>
              <a:rPr lang="en-US" sz="1200" spc="120" dirty="0">
                <a:solidFill>
                  <a:srgbClr val="3B3B3B"/>
                </a:solidFill>
                <a:latin typeface="Cambria"/>
                <a:cs typeface="Cambria"/>
              </a:rPr>
              <a:t>pedagogical</a:t>
            </a:r>
            <a:r>
              <a:rPr lang="en-US" sz="1200" spc="325" dirty="0">
                <a:solidFill>
                  <a:srgbClr val="3B3B3B"/>
                </a:solidFill>
                <a:latin typeface="Cambria"/>
                <a:cs typeface="Cambria"/>
              </a:rPr>
              <a:t> </a:t>
            </a:r>
            <a:r>
              <a:rPr lang="en-US" sz="1200" spc="90" dirty="0">
                <a:solidFill>
                  <a:srgbClr val="3D3D3D"/>
                </a:solidFill>
                <a:latin typeface="Cambria"/>
                <a:cs typeface="Cambria"/>
              </a:rPr>
              <a:t>obstacles</a:t>
            </a:r>
            <a:r>
              <a:rPr lang="en-US" sz="1200" spc="365" dirty="0">
                <a:solidFill>
                  <a:srgbClr val="3D3D3D"/>
                </a:solidFill>
                <a:latin typeface="Cambria"/>
                <a:cs typeface="Cambria"/>
              </a:rPr>
              <a:t> </a:t>
            </a:r>
            <a:r>
              <a:rPr lang="en-US" sz="1200" spc="-25" dirty="0">
                <a:solidFill>
                  <a:srgbClr val="4B4B4B"/>
                </a:solidFill>
                <a:latin typeface="Cambria"/>
                <a:cs typeface="Cambria"/>
              </a:rPr>
              <a:t>in </a:t>
            </a:r>
            <a:r>
              <a:rPr lang="en-US" sz="1200" spc="-25" dirty="0">
                <a:solidFill>
                  <a:srgbClr val="3D3D3D"/>
                </a:solidFill>
                <a:latin typeface="Cambria"/>
                <a:cs typeface="Cambria"/>
              </a:rPr>
              <a:t>the </a:t>
            </a:r>
            <a:r>
              <a:rPr lang="en-US" sz="1200" spc="55" dirty="0">
                <a:solidFill>
                  <a:srgbClr val="3F3F3F"/>
                </a:solidFill>
                <a:latin typeface="Cambria"/>
                <a:cs typeface="Cambria"/>
              </a:rPr>
              <a:t>classroom.</a:t>
            </a:r>
            <a:endParaRPr lang="en-US" sz="1200" dirty="0">
              <a:latin typeface="Cambria"/>
              <a:cs typeface="Cambria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A4E73B6-DD4F-79AA-1144-FA5D323E0910}"/>
              </a:ext>
            </a:extLst>
          </p:cNvPr>
          <p:cNvSpPr txBox="1"/>
          <p:nvPr/>
        </p:nvSpPr>
        <p:spPr>
          <a:xfrm>
            <a:off x="2712096" y="3446190"/>
            <a:ext cx="3147527" cy="8438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970">
              <a:lnSpc>
                <a:spcPct val="100000"/>
              </a:lnSpc>
              <a:spcBef>
                <a:spcPts val="100"/>
              </a:spcBef>
            </a:pPr>
            <a:r>
              <a:rPr lang="en-US" sz="1200" b="1" dirty="0">
                <a:solidFill>
                  <a:srgbClr val="0F0F0F"/>
                </a:solidFill>
                <a:latin typeface="Cambria"/>
                <a:cs typeface="Cambria"/>
              </a:rPr>
              <a:t>Inclusion</a:t>
            </a:r>
            <a:r>
              <a:rPr lang="en-US" sz="1200" b="1" spc="350" dirty="0">
                <a:solidFill>
                  <a:srgbClr val="0F0F0F"/>
                </a:solidFill>
                <a:latin typeface="Cambria"/>
                <a:cs typeface="Cambria"/>
              </a:rPr>
              <a:t> </a:t>
            </a:r>
            <a:r>
              <a:rPr lang="en-US" sz="1200" b="1" spc="-10" dirty="0">
                <a:solidFill>
                  <a:srgbClr val="131313"/>
                </a:solidFill>
                <a:latin typeface="Cambria"/>
                <a:cs typeface="Cambria"/>
              </a:rPr>
              <a:t>Focus</a:t>
            </a:r>
            <a:endParaRPr lang="en-US" sz="1200" b="1" spc="-10" dirty="0">
              <a:latin typeface="Cambria"/>
              <a:cs typeface="Cambria"/>
            </a:endParaRPr>
          </a:p>
          <a:p>
            <a:pPr marL="13970">
              <a:lnSpc>
                <a:spcPct val="100000"/>
              </a:lnSpc>
              <a:spcBef>
                <a:spcPts val="100"/>
              </a:spcBef>
            </a:pPr>
            <a:r>
              <a:rPr lang="en-US" sz="1200" dirty="0">
                <a:solidFill>
                  <a:srgbClr val="3F3F3F"/>
                </a:solidFill>
                <a:latin typeface="Cambria"/>
                <a:cs typeface="Cambria"/>
              </a:rPr>
              <a:t>Transforming</a:t>
            </a:r>
            <a:r>
              <a:rPr lang="en-US" sz="1200" spc="70" dirty="0">
                <a:solidFill>
                  <a:srgbClr val="3F3F3F"/>
                </a:solidFill>
                <a:latin typeface="Cambria"/>
                <a:cs typeface="Cambria"/>
              </a:rPr>
              <a:t>  </a:t>
            </a:r>
            <a:r>
              <a:rPr lang="en-US" sz="1200" dirty="0">
                <a:solidFill>
                  <a:srgbClr val="3F3F3F"/>
                </a:solidFill>
                <a:latin typeface="Cambria"/>
                <a:cs typeface="Cambria"/>
              </a:rPr>
              <a:t>the</a:t>
            </a:r>
            <a:r>
              <a:rPr lang="en-US" sz="1200" spc="635" dirty="0">
                <a:solidFill>
                  <a:srgbClr val="3F3F3F"/>
                </a:solidFill>
                <a:latin typeface="Cambria"/>
                <a:cs typeface="Cambria"/>
              </a:rPr>
              <a:t> </a:t>
            </a:r>
            <a:r>
              <a:rPr lang="en-US" sz="1200" spc="80" dirty="0">
                <a:solidFill>
                  <a:srgbClr val="3D3D3D"/>
                </a:solidFill>
                <a:latin typeface="Cambria"/>
                <a:cs typeface="Cambria"/>
              </a:rPr>
              <a:t>school </a:t>
            </a:r>
            <a:r>
              <a:rPr lang="en-US" sz="1200" dirty="0">
                <a:solidFill>
                  <a:srgbClr val="3F3F3F"/>
                </a:solidFill>
                <a:latin typeface="Cambria"/>
                <a:cs typeface="Cambria"/>
              </a:rPr>
              <a:t>unit</a:t>
            </a:r>
            <a:r>
              <a:rPr lang="en-US" sz="1200" spc="305" dirty="0">
                <a:solidFill>
                  <a:srgbClr val="3F3F3F"/>
                </a:solidFill>
                <a:latin typeface="Cambria"/>
                <a:cs typeface="Cambria"/>
              </a:rPr>
              <a:t> </a:t>
            </a:r>
            <a:r>
              <a:rPr lang="en-US" sz="1200" dirty="0">
                <a:solidFill>
                  <a:srgbClr val="3F3F3F"/>
                </a:solidFill>
                <a:latin typeface="Cambria"/>
                <a:cs typeface="Cambria"/>
              </a:rPr>
              <a:t>into</a:t>
            </a:r>
            <a:r>
              <a:rPr lang="en-US" sz="1200" spc="180" dirty="0">
                <a:solidFill>
                  <a:srgbClr val="3F3F3F"/>
                </a:solidFill>
                <a:latin typeface="Cambria"/>
                <a:cs typeface="Cambria"/>
              </a:rPr>
              <a:t> </a:t>
            </a:r>
            <a:r>
              <a:rPr lang="en-US" sz="1200" dirty="0">
                <a:solidFill>
                  <a:srgbClr val="494949"/>
                </a:solidFill>
                <a:latin typeface="Cambria"/>
                <a:cs typeface="Cambria"/>
              </a:rPr>
              <a:t>a</a:t>
            </a:r>
            <a:r>
              <a:rPr lang="en-US" sz="1200" spc="195" dirty="0">
                <a:solidFill>
                  <a:srgbClr val="494949"/>
                </a:solidFill>
                <a:latin typeface="Cambria"/>
                <a:cs typeface="Cambria"/>
              </a:rPr>
              <a:t> </a:t>
            </a:r>
            <a:r>
              <a:rPr lang="en-US" sz="1200" spc="-10" dirty="0">
                <a:solidFill>
                  <a:srgbClr val="3F3F3F"/>
                </a:solidFill>
                <a:latin typeface="Cambria"/>
                <a:cs typeface="Cambria"/>
              </a:rPr>
              <a:t>flexible </a:t>
            </a:r>
            <a:r>
              <a:rPr lang="en-US" sz="1200" spc="100" dirty="0">
                <a:solidFill>
                  <a:srgbClr val="3D3D3D"/>
                </a:solidFill>
                <a:latin typeface="Cambria"/>
                <a:cs typeface="Cambria"/>
              </a:rPr>
              <a:t>ecosystem</a:t>
            </a:r>
            <a:r>
              <a:rPr lang="en-US" sz="1200" spc="355" dirty="0">
                <a:solidFill>
                  <a:srgbClr val="3D3D3D"/>
                </a:solidFill>
                <a:latin typeface="Cambria"/>
                <a:cs typeface="Cambria"/>
              </a:rPr>
              <a:t> </a:t>
            </a:r>
            <a:r>
              <a:rPr lang="en-US" sz="1200" spc="100" dirty="0">
                <a:solidFill>
                  <a:srgbClr val="3D3D3D"/>
                </a:solidFill>
                <a:latin typeface="Cambria"/>
                <a:cs typeface="Cambria"/>
              </a:rPr>
              <a:t>that</a:t>
            </a:r>
            <a:r>
              <a:rPr lang="en-US" sz="1200" spc="240" dirty="0">
                <a:solidFill>
                  <a:srgbClr val="3D3D3D"/>
                </a:solidFill>
                <a:latin typeface="Cambria"/>
                <a:cs typeface="Cambria"/>
              </a:rPr>
              <a:t> </a:t>
            </a:r>
            <a:r>
              <a:rPr lang="en-US" sz="1200" dirty="0">
                <a:solidFill>
                  <a:srgbClr val="3D3D3D"/>
                </a:solidFill>
                <a:latin typeface="Cambria"/>
                <a:cs typeface="Cambria"/>
              </a:rPr>
              <a:t>serves</a:t>
            </a:r>
            <a:r>
              <a:rPr lang="en-US" sz="1200" spc="260" dirty="0">
                <a:solidFill>
                  <a:srgbClr val="3D3D3D"/>
                </a:solidFill>
                <a:latin typeface="Cambria"/>
                <a:cs typeface="Cambria"/>
              </a:rPr>
              <a:t> </a:t>
            </a:r>
            <a:r>
              <a:rPr lang="en-US" sz="1200" spc="-50" dirty="0">
                <a:solidFill>
                  <a:srgbClr val="4B4B4B"/>
                </a:solidFill>
                <a:latin typeface="Cambria"/>
                <a:cs typeface="Cambria"/>
              </a:rPr>
              <a:t>all </a:t>
            </a:r>
            <a:r>
              <a:rPr lang="en-US" sz="1200" spc="-80" dirty="0">
                <a:solidFill>
                  <a:srgbClr val="414141"/>
                </a:solidFill>
                <a:latin typeface="Cambria"/>
                <a:cs typeface="Cambria"/>
              </a:rPr>
              <a:t>lea</a:t>
            </a:r>
            <a:r>
              <a:rPr lang="en-US" sz="1200" spc="-200" dirty="0">
                <a:solidFill>
                  <a:srgbClr val="414141"/>
                </a:solidFill>
                <a:latin typeface="Cambria"/>
                <a:cs typeface="Cambria"/>
              </a:rPr>
              <a:t> </a:t>
            </a:r>
            <a:r>
              <a:rPr lang="en-US" sz="1200" dirty="0">
                <a:solidFill>
                  <a:srgbClr val="3F3F3F"/>
                </a:solidFill>
                <a:latin typeface="Cambria"/>
                <a:cs typeface="Cambria"/>
              </a:rPr>
              <a:t>rners</a:t>
            </a:r>
            <a:r>
              <a:rPr lang="en-US" sz="1200" spc="315" dirty="0">
                <a:solidFill>
                  <a:srgbClr val="3F3F3F"/>
                </a:solidFill>
                <a:latin typeface="Cambria"/>
                <a:cs typeface="Cambria"/>
              </a:rPr>
              <a:t> </a:t>
            </a:r>
            <a:r>
              <a:rPr lang="en-US" sz="1200" dirty="0">
                <a:solidFill>
                  <a:srgbClr val="3F3F3F"/>
                </a:solidFill>
                <a:latin typeface="Cambria"/>
                <a:cs typeface="Cambria"/>
              </a:rPr>
              <a:t>rega</a:t>
            </a:r>
            <a:r>
              <a:rPr lang="en-US" sz="1200" spc="-190" dirty="0">
                <a:solidFill>
                  <a:srgbClr val="3F3F3F"/>
                </a:solidFill>
                <a:latin typeface="Cambria"/>
                <a:cs typeface="Cambria"/>
              </a:rPr>
              <a:t> </a:t>
            </a:r>
            <a:r>
              <a:rPr lang="en-US" sz="1200" spc="-165" dirty="0">
                <a:solidFill>
                  <a:srgbClr val="3D3D3D"/>
                </a:solidFill>
                <a:latin typeface="Cambria"/>
                <a:cs typeface="Cambria"/>
              </a:rPr>
              <a:t>rd</a:t>
            </a:r>
            <a:r>
              <a:rPr lang="en-US" sz="1200" spc="-140" dirty="0">
                <a:solidFill>
                  <a:srgbClr val="3D3D3D"/>
                </a:solidFill>
                <a:latin typeface="Cambria"/>
                <a:cs typeface="Cambria"/>
              </a:rPr>
              <a:t> </a:t>
            </a:r>
            <a:r>
              <a:rPr lang="en-US" sz="1200" dirty="0">
                <a:solidFill>
                  <a:srgbClr val="3F3F3F"/>
                </a:solidFill>
                <a:latin typeface="Cambria"/>
                <a:cs typeface="Cambria"/>
              </a:rPr>
              <a:t>less</a:t>
            </a:r>
            <a:r>
              <a:rPr lang="en-US" sz="1200" spc="110" dirty="0">
                <a:solidFill>
                  <a:srgbClr val="3F3F3F"/>
                </a:solidFill>
                <a:latin typeface="Cambria"/>
                <a:cs typeface="Cambria"/>
              </a:rPr>
              <a:t> </a:t>
            </a:r>
            <a:r>
              <a:rPr lang="en-US" sz="1200" spc="-25" dirty="0">
                <a:solidFill>
                  <a:srgbClr val="424242"/>
                </a:solidFill>
                <a:latin typeface="Cambria"/>
                <a:cs typeface="Cambria"/>
              </a:rPr>
              <a:t>of </a:t>
            </a:r>
            <a:r>
              <a:rPr lang="en-US" sz="1200" spc="90" dirty="0">
                <a:solidFill>
                  <a:srgbClr val="3B3B3B"/>
                </a:solidFill>
                <a:latin typeface="Cambria"/>
                <a:cs typeface="Cambria"/>
              </a:rPr>
              <a:t>diagnosis</a:t>
            </a:r>
            <a:r>
              <a:rPr lang="en-US" sz="1200" spc="235" dirty="0">
                <a:solidFill>
                  <a:srgbClr val="3B3B3B"/>
                </a:solidFill>
                <a:latin typeface="Cambria"/>
                <a:cs typeface="Cambria"/>
              </a:rPr>
              <a:t> </a:t>
            </a:r>
            <a:r>
              <a:rPr lang="en-US" sz="1200" dirty="0">
                <a:solidFill>
                  <a:srgbClr val="424242"/>
                </a:solidFill>
                <a:latin typeface="Cambria"/>
                <a:cs typeface="Cambria"/>
              </a:rPr>
              <a:t>or</a:t>
            </a:r>
            <a:r>
              <a:rPr lang="en-US" sz="1200" spc="70" dirty="0">
                <a:solidFill>
                  <a:srgbClr val="424242"/>
                </a:solidFill>
                <a:latin typeface="Cambria"/>
                <a:cs typeface="Cambria"/>
              </a:rPr>
              <a:t> </a:t>
            </a:r>
            <a:r>
              <a:rPr lang="en-US" sz="1200" spc="-10" dirty="0">
                <a:solidFill>
                  <a:srgbClr val="3B3B3B"/>
                </a:solidFill>
                <a:latin typeface="Cambria"/>
                <a:cs typeface="Cambria"/>
              </a:rPr>
              <a:t>difficulty.</a:t>
            </a:r>
            <a:endParaRPr lang="en-US" sz="1200" dirty="0">
              <a:latin typeface="Cambria"/>
              <a:cs typeface="Cambri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896"/>
    </mc:Choice>
    <mc:Fallback xmlns="">
      <p:transition spd="slow" advTm="34896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aticPath"/>
          <p:cNvSpPr/>
          <p:nvPr/>
        </p:nvSpPr>
        <p:spPr>
          <a:xfrm>
            <a:off x="7143750" y="0"/>
            <a:ext cx="2000250" cy="5143500"/>
          </a:xfrm>
          <a:prstGeom prst="rect">
            <a:avLst/>
          </a:prstGeom>
          <a:solidFill>
            <a:srgbClr val="FF9800"/>
          </a:solidFill>
          <a:ln/>
        </p:spPr>
        <p:txBody>
          <a:bodyPr/>
          <a:lstStyle/>
          <a:p>
            <a:endParaRPr lang="el-GR"/>
          </a:p>
        </p:txBody>
      </p:sp>
      <p:sp>
        <p:nvSpPr>
          <p:cNvPr id="3" name="Title"/>
          <p:cNvSpPr/>
          <p:nvPr/>
        </p:nvSpPr>
        <p:spPr>
          <a:xfrm>
            <a:off x="1190625" y="357188"/>
            <a:ext cx="5715000" cy="5715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endParaRPr lang="en-US" sz="1533" dirty="0"/>
          </a:p>
        </p:txBody>
      </p:sp>
      <p:sp>
        <p:nvSpPr>
          <p:cNvPr id="11" name="StaticPath"/>
          <p:cNvSpPr/>
          <p:nvPr/>
        </p:nvSpPr>
        <p:spPr>
          <a:xfrm>
            <a:off x="-1309687" y="3810000"/>
            <a:ext cx="1737360" cy="1737360"/>
          </a:xfrm>
          <a:prstGeom prst="ellipse">
            <a:avLst/>
          </a:prstGeom>
          <a:solidFill>
            <a:srgbClr val="000000">
              <a:alpha val="0"/>
            </a:srgbClr>
          </a:solidFill>
          <a:ln w="211667">
            <a:solidFill>
              <a:srgbClr val="FF9800"/>
            </a:solidFill>
            <a:prstDash val="solid"/>
          </a:ln>
        </p:spPr>
        <p:txBody>
          <a:bodyPr/>
          <a:lstStyle/>
          <a:p>
            <a:endParaRPr lang="el-GR"/>
          </a:p>
        </p:txBody>
      </p:sp>
      <p:sp>
        <p:nvSpPr>
          <p:cNvPr id="12" name="StaticPath"/>
          <p:cNvSpPr/>
          <p:nvPr/>
        </p:nvSpPr>
        <p:spPr>
          <a:xfrm>
            <a:off x="285750" y="204788"/>
            <a:ext cx="482918" cy="482917"/>
          </a:xfrm>
          <a:prstGeom prst="ellipse">
            <a:avLst/>
          </a:prstGeom>
          <a:solidFill>
            <a:srgbClr val="000000"/>
          </a:solidFill>
          <a:ln/>
        </p:spPr>
        <p:txBody>
          <a:bodyPr/>
          <a:lstStyle/>
          <a:p>
            <a:endParaRPr lang="el-GR"/>
          </a:p>
        </p:txBody>
      </p:sp>
      <p:sp>
        <p:nvSpPr>
          <p:cNvPr id="13" name="object 2" descr="$PPTXTitle">
            <a:extLst>
              <a:ext uri="{FF2B5EF4-FFF2-40B4-BE49-F238E27FC236}">
                <a16:creationId xmlns:a16="http://schemas.microsoft.com/office/drawing/2014/main" id="{CB6CDABC-4E42-B639-EC6B-D522F5C34AF8}"/>
              </a:ext>
            </a:extLst>
          </p:cNvPr>
          <p:cNvSpPr txBox="1">
            <a:spLocks/>
          </p:cNvSpPr>
          <p:nvPr/>
        </p:nvSpPr>
        <p:spPr>
          <a:xfrm>
            <a:off x="1190625" y="857442"/>
            <a:ext cx="6164042" cy="264175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40"/>
              </a:spcBef>
            </a:pPr>
            <a:r>
              <a:rPr lang="en-US" sz="1600" b="1" dirty="0">
                <a:solidFill>
                  <a:srgbClr val="032852"/>
                </a:solidFill>
                <a:latin typeface="+mn-lt"/>
              </a:rPr>
              <a:t>Legislative</a:t>
            </a:r>
            <a:r>
              <a:rPr lang="en-US" sz="1600" b="1" spc="-229" dirty="0">
                <a:solidFill>
                  <a:srgbClr val="032852"/>
                </a:solidFill>
                <a:latin typeface="+mn-lt"/>
              </a:rPr>
              <a:t> </a:t>
            </a:r>
            <a:r>
              <a:rPr lang="en-US" sz="1600" b="1" spc="-30" dirty="0">
                <a:solidFill>
                  <a:srgbClr val="012D54"/>
                </a:solidFill>
                <a:latin typeface="+mn-lt"/>
              </a:rPr>
              <a:t>Evolution</a:t>
            </a:r>
            <a:r>
              <a:rPr lang="en-US" sz="1600" b="1" spc="-20" dirty="0">
                <a:solidFill>
                  <a:srgbClr val="012D54"/>
                </a:solidFill>
                <a:latin typeface="+mn-lt"/>
              </a:rPr>
              <a:t> </a:t>
            </a:r>
            <a:r>
              <a:rPr lang="en-US" sz="1600" b="1" spc="155" dirty="0">
                <a:solidFill>
                  <a:srgbClr val="002D52"/>
                </a:solidFill>
                <a:latin typeface="+mn-lt"/>
              </a:rPr>
              <a:t>in</a:t>
            </a:r>
            <a:r>
              <a:rPr lang="en-US" sz="1600" b="1" spc="-390" dirty="0">
                <a:solidFill>
                  <a:srgbClr val="002D52"/>
                </a:solidFill>
                <a:latin typeface="+mn-lt"/>
              </a:rPr>
              <a:t> </a:t>
            </a:r>
            <a:r>
              <a:rPr lang="en-US" sz="1600" b="1" spc="-25" dirty="0">
                <a:solidFill>
                  <a:srgbClr val="002D5B"/>
                </a:solidFill>
                <a:latin typeface="+mn-lt"/>
              </a:rPr>
              <a:t>Greece</a:t>
            </a:r>
          </a:p>
        </p:txBody>
      </p:sp>
      <p:sp>
        <p:nvSpPr>
          <p:cNvPr id="14" name="object 3">
            <a:extLst>
              <a:ext uri="{FF2B5EF4-FFF2-40B4-BE49-F238E27FC236}">
                <a16:creationId xmlns:a16="http://schemas.microsoft.com/office/drawing/2014/main" id="{C3C36448-E394-8EC9-F76E-112C39F5B98C}"/>
              </a:ext>
            </a:extLst>
          </p:cNvPr>
          <p:cNvSpPr txBox="1"/>
          <p:nvPr/>
        </p:nvSpPr>
        <p:spPr>
          <a:xfrm>
            <a:off x="914399" y="1272658"/>
            <a:ext cx="1275186" cy="257763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600" spc="50" dirty="0">
                <a:solidFill>
                  <a:srgbClr val="0A365D"/>
                </a:solidFill>
                <a:latin typeface="Cambria"/>
                <a:cs typeface="Cambria"/>
              </a:rPr>
              <a:t>Law</a:t>
            </a:r>
            <a:r>
              <a:rPr sz="1600" spc="-170" dirty="0">
                <a:solidFill>
                  <a:srgbClr val="0A365D"/>
                </a:solidFill>
                <a:latin typeface="Cambria"/>
                <a:cs typeface="Cambria"/>
              </a:rPr>
              <a:t> </a:t>
            </a:r>
            <a:r>
              <a:rPr sz="1600" spc="-170" dirty="0">
                <a:solidFill>
                  <a:srgbClr val="11386D"/>
                </a:solidFill>
                <a:latin typeface="Cambria"/>
                <a:cs typeface="Cambria"/>
              </a:rPr>
              <a:t>2817/2000</a:t>
            </a:r>
            <a:endParaRPr sz="1600" dirty="0">
              <a:latin typeface="Cambria"/>
              <a:cs typeface="Cambria"/>
            </a:endParaRPr>
          </a:p>
        </p:txBody>
      </p:sp>
      <p:sp>
        <p:nvSpPr>
          <p:cNvPr id="15" name="object 5">
            <a:extLst>
              <a:ext uri="{FF2B5EF4-FFF2-40B4-BE49-F238E27FC236}">
                <a16:creationId xmlns:a16="http://schemas.microsoft.com/office/drawing/2014/main" id="{43FDCF65-69C9-92C1-AEF0-154CFA6D5C74}"/>
              </a:ext>
            </a:extLst>
          </p:cNvPr>
          <p:cNvSpPr txBox="1"/>
          <p:nvPr/>
        </p:nvSpPr>
        <p:spPr>
          <a:xfrm>
            <a:off x="914398" y="2045795"/>
            <a:ext cx="1349831" cy="257763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600" spc="50" dirty="0">
                <a:solidFill>
                  <a:srgbClr val="00316D"/>
                </a:solidFill>
                <a:latin typeface="Cambria"/>
                <a:cs typeface="Cambria"/>
              </a:rPr>
              <a:t>Law</a:t>
            </a:r>
            <a:r>
              <a:rPr sz="1600" spc="-130" dirty="0">
                <a:solidFill>
                  <a:srgbClr val="00316D"/>
                </a:solidFill>
                <a:latin typeface="Cambria"/>
                <a:cs typeface="Cambria"/>
              </a:rPr>
              <a:t> </a:t>
            </a:r>
            <a:r>
              <a:rPr sz="1600" spc="-85" dirty="0">
                <a:solidFill>
                  <a:srgbClr val="00344F"/>
                </a:solidFill>
                <a:latin typeface="Cambria"/>
                <a:cs typeface="Cambria"/>
              </a:rPr>
              <a:t>3699/2008</a:t>
            </a:r>
            <a:endParaRPr sz="1600" dirty="0">
              <a:latin typeface="Cambria"/>
              <a:cs typeface="Cambria"/>
            </a:endParaRPr>
          </a:p>
        </p:txBody>
      </p:sp>
      <p:sp>
        <p:nvSpPr>
          <p:cNvPr id="17" name="object 7">
            <a:extLst>
              <a:ext uri="{FF2B5EF4-FFF2-40B4-BE49-F238E27FC236}">
                <a16:creationId xmlns:a16="http://schemas.microsoft.com/office/drawing/2014/main" id="{A8E42FBD-DF06-2F59-FDE8-A7DFD8464A92}"/>
              </a:ext>
            </a:extLst>
          </p:cNvPr>
          <p:cNvSpPr txBox="1"/>
          <p:nvPr/>
        </p:nvSpPr>
        <p:spPr>
          <a:xfrm rot="10800000" flipV="1">
            <a:off x="919555" y="2971159"/>
            <a:ext cx="1344674" cy="257763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600" dirty="0">
                <a:solidFill>
                  <a:srgbClr val="032D5B"/>
                </a:solidFill>
                <a:latin typeface="Cambria"/>
                <a:cs typeface="Cambria"/>
              </a:rPr>
              <a:t>Law </a:t>
            </a:r>
            <a:r>
              <a:rPr sz="1600" spc="-290" dirty="0">
                <a:solidFill>
                  <a:srgbClr val="152156"/>
                </a:solidFill>
                <a:latin typeface="Cambria"/>
                <a:cs typeface="Cambria"/>
              </a:rPr>
              <a:t>4547/2018</a:t>
            </a:r>
            <a:endParaRPr sz="1600" dirty="0">
              <a:latin typeface="Cambria"/>
              <a:cs typeface="Cambria"/>
            </a:endParaRPr>
          </a:p>
        </p:txBody>
      </p:sp>
      <p:sp>
        <p:nvSpPr>
          <p:cNvPr id="18" name="object 9">
            <a:extLst>
              <a:ext uri="{FF2B5EF4-FFF2-40B4-BE49-F238E27FC236}">
                <a16:creationId xmlns:a16="http://schemas.microsoft.com/office/drawing/2014/main" id="{FF25B940-2639-2675-0FC4-108AC8A8D5D1}"/>
              </a:ext>
            </a:extLst>
          </p:cNvPr>
          <p:cNvSpPr txBox="1"/>
          <p:nvPr/>
        </p:nvSpPr>
        <p:spPr>
          <a:xfrm>
            <a:off x="919555" y="3726053"/>
            <a:ext cx="1400657" cy="257763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600" spc="50" dirty="0">
                <a:solidFill>
                  <a:srgbClr val="08345D"/>
                </a:solidFill>
                <a:latin typeface="Cambria"/>
                <a:cs typeface="Cambria"/>
              </a:rPr>
              <a:t>Law</a:t>
            </a:r>
            <a:r>
              <a:rPr sz="1600" spc="-90" dirty="0">
                <a:solidFill>
                  <a:srgbClr val="08345D"/>
                </a:solidFill>
                <a:latin typeface="Cambria"/>
                <a:cs typeface="Cambria"/>
              </a:rPr>
              <a:t> </a:t>
            </a:r>
            <a:r>
              <a:rPr sz="1600" spc="-185" dirty="0">
                <a:solidFill>
                  <a:srgbClr val="00265B"/>
                </a:solidFill>
                <a:latin typeface="Cambria"/>
                <a:cs typeface="Cambria"/>
              </a:rPr>
              <a:t>4823/2021</a:t>
            </a:r>
            <a:endParaRPr sz="1600" dirty="0">
              <a:latin typeface="Cambria"/>
              <a:cs typeface="Cambria"/>
            </a:endParaRPr>
          </a:p>
        </p:txBody>
      </p:sp>
      <p:sp>
        <p:nvSpPr>
          <p:cNvPr id="20" name="object 4">
            <a:extLst>
              <a:ext uri="{FF2B5EF4-FFF2-40B4-BE49-F238E27FC236}">
                <a16:creationId xmlns:a16="http://schemas.microsoft.com/office/drawing/2014/main" id="{ABEA0144-DB40-80E0-E903-FA04371DD1A9}"/>
              </a:ext>
            </a:extLst>
          </p:cNvPr>
          <p:cNvSpPr txBox="1"/>
          <p:nvPr/>
        </p:nvSpPr>
        <p:spPr>
          <a:xfrm>
            <a:off x="2699657" y="1219200"/>
            <a:ext cx="4254759" cy="427296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5080" indent="-12065" algn="ctr">
              <a:lnSpc>
                <a:spcPct val="118700"/>
              </a:lnSpc>
              <a:spcBef>
                <a:spcPts val="60"/>
              </a:spcBef>
              <a:tabLst>
                <a:tab pos="1933575" algn="l"/>
              </a:tabLst>
            </a:pPr>
            <a:r>
              <a:rPr sz="1200" dirty="0">
                <a:solidFill>
                  <a:srgbClr val="3A3A3A"/>
                </a:solidFill>
                <a:latin typeface="Cambria"/>
                <a:cs typeface="Cambria"/>
              </a:rPr>
              <a:t>Foundation</a:t>
            </a:r>
            <a:r>
              <a:rPr sz="1200" spc="360" dirty="0">
                <a:solidFill>
                  <a:srgbClr val="3A3A3A"/>
                </a:solidFill>
                <a:latin typeface="Cambria"/>
                <a:cs typeface="Cambria"/>
              </a:rPr>
              <a:t> </a:t>
            </a:r>
            <a:r>
              <a:rPr sz="1200" dirty="0">
                <a:solidFill>
                  <a:srgbClr val="3D3D3D"/>
                </a:solidFill>
                <a:latin typeface="Cambria"/>
                <a:cs typeface="Cambria"/>
              </a:rPr>
              <a:t>of</a:t>
            </a:r>
            <a:r>
              <a:rPr sz="1200" spc="150" dirty="0">
                <a:solidFill>
                  <a:srgbClr val="3D3D3D"/>
                </a:solidFill>
                <a:latin typeface="Cambria"/>
                <a:cs typeface="Cambria"/>
              </a:rPr>
              <a:t> </a:t>
            </a:r>
            <a:r>
              <a:rPr sz="1200" spc="-20" dirty="0">
                <a:solidFill>
                  <a:srgbClr val="3B3B3B"/>
                </a:solidFill>
                <a:latin typeface="Cambria"/>
                <a:cs typeface="Cambria"/>
              </a:rPr>
              <a:t>K</a:t>
            </a:r>
            <a:r>
              <a:rPr lang="en-US" sz="1200" spc="-20" dirty="0">
                <a:solidFill>
                  <a:srgbClr val="3B3B3B"/>
                </a:solidFill>
                <a:latin typeface="Cambria"/>
                <a:cs typeface="Cambria"/>
              </a:rPr>
              <a:t>E</a:t>
            </a:r>
            <a:r>
              <a:rPr sz="1200" spc="-20" dirty="0">
                <a:solidFill>
                  <a:srgbClr val="3B3B3B"/>
                </a:solidFill>
                <a:latin typeface="Cambria"/>
                <a:cs typeface="Cambria"/>
              </a:rPr>
              <a:t>DA</a:t>
            </a:r>
            <a:r>
              <a:rPr lang="en-US" sz="1200" spc="-20" dirty="0">
                <a:solidFill>
                  <a:srgbClr val="3B3B3B"/>
                </a:solidFill>
                <a:latin typeface="Cambria"/>
                <a:cs typeface="Cambria"/>
              </a:rPr>
              <a:t>S</a:t>
            </a:r>
            <a:r>
              <a:rPr sz="1200" spc="-20" dirty="0">
                <a:solidFill>
                  <a:srgbClr val="3B3B3B"/>
                </a:solidFill>
                <a:latin typeface="Cambria"/>
                <a:cs typeface="Cambria"/>
              </a:rPr>
              <a:t>Y</a:t>
            </a:r>
            <a:r>
              <a:rPr sz="1200" spc="240" dirty="0">
                <a:solidFill>
                  <a:srgbClr val="3B3B3B"/>
                </a:solidFill>
                <a:latin typeface="Cambria"/>
                <a:cs typeface="Cambria"/>
              </a:rPr>
              <a:t> </a:t>
            </a:r>
            <a:r>
              <a:rPr sz="1200" dirty="0">
                <a:solidFill>
                  <a:srgbClr val="3D3D3D"/>
                </a:solidFill>
                <a:latin typeface="Cambria"/>
                <a:cs typeface="Cambria"/>
              </a:rPr>
              <a:t>and</a:t>
            </a:r>
            <a:r>
              <a:rPr sz="1200" spc="195" dirty="0">
                <a:solidFill>
                  <a:srgbClr val="3D3D3D"/>
                </a:solidFill>
                <a:latin typeface="Cambria"/>
                <a:cs typeface="Cambria"/>
              </a:rPr>
              <a:t> </a:t>
            </a:r>
            <a:r>
              <a:rPr sz="1200" spc="-25" dirty="0">
                <a:solidFill>
                  <a:srgbClr val="3F3F3F"/>
                </a:solidFill>
                <a:latin typeface="Cambria"/>
                <a:cs typeface="Cambria"/>
              </a:rPr>
              <a:t>the </a:t>
            </a:r>
            <a:r>
              <a:rPr sz="1200" dirty="0">
                <a:solidFill>
                  <a:srgbClr val="363636"/>
                </a:solidFill>
                <a:latin typeface="Cambria"/>
                <a:cs typeface="Cambria"/>
              </a:rPr>
              <a:t>first</a:t>
            </a:r>
            <a:r>
              <a:rPr sz="1200" spc="-75" dirty="0">
                <a:solidFill>
                  <a:srgbClr val="363636"/>
                </a:solidFill>
                <a:latin typeface="Cambria"/>
                <a:cs typeface="Cambria"/>
              </a:rPr>
              <a:t> </a:t>
            </a:r>
            <a:r>
              <a:rPr sz="1200" spc="-10" dirty="0">
                <a:solidFill>
                  <a:srgbClr val="313131"/>
                </a:solidFill>
                <a:latin typeface="Cambria"/>
                <a:cs typeface="Cambria"/>
              </a:rPr>
              <a:t>formali</a:t>
            </a:r>
            <a:r>
              <a:rPr lang="en-US" sz="1200" spc="-10" dirty="0">
                <a:solidFill>
                  <a:srgbClr val="313131"/>
                </a:solidFill>
                <a:latin typeface="Cambria"/>
                <a:cs typeface="Cambria"/>
              </a:rPr>
              <a:t>zation</a:t>
            </a:r>
            <a:r>
              <a:rPr sz="1200" spc="110" dirty="0">
                <a:solidFill>
                  <a:srgbClr val="313131"/>
                </a:solidFill>
                <a:latin typeface="Cambria"/>
                <a:cs typeface="Cambria"/>
              </a:rPr>
              <a:t> </a:t>
            </a:r>
            <a:r>
              <a:rPr sz="1200" dirty="0">
                <a:solidFill>
                  <a:srgbClr val="424242"/>
                </a:solidFill>
                <a:latin typeface="Cambria"/>
                <a:cs typeface="Cambria"/>
              </a:rPr>
              <a:t>of</a:t>
            </a:r>
            <a:r>
              <a:rPr sz="1200" spc="10" dirty="0">
                <a:solidFill>
                  <a:srgbClr val="424242"/>
                </a:solidFill>
                <a:latin typeface="Cambria"/>
                <a:cs typeface="Cambria"/>
              </a:rPr>
              <a:t> </a:t>
            </a:r>
            <a:r>
              <a:rPr sz="1200" spc="-10" dirty="0">
                <a:solidFill>
                  <a:srgbClr val="3B3B3B"/>
                </a:solidFill>
                <a:latin typeface="Cambria"/>
                <a:cs typeface="Cambria"/>
              </a:rPr>
              <a:t>Special </a:t>
            </a:r>
            <a:r>
              <a:rPr sz="1200" dirty="0">
                <a:solidFill>
                  <a:srgbClr val="3D3D3D"/>
                </a:solidFill>
                <a:latin typeface="Cambria"/>
                <a:cs typeface="Cambria"/>
              </a:rPr>
              <a:t>Education</a:t>
            </a:r>
            <a:r>
              <a:rPr sz="1200" spc="470" dirty="0">
                <a:solidFill>
                  <a:srgbClr val="3D3D3D"/>
                </a:solidFill>
                <a:latin typeface="Cambria"/>
                <a:cs typeface="Cambria"/>
              </a:rPr>
              <a:t> </a:t>
            </a:r>
            <a:r>
              <a:rPr sz="1200" dirty="0">
                <a:solidFill>
                  <a:srgbClr val="363636"/>
                </a:solidFill>
                <a:latin typeface="Cambria"/>
                <a:cs typeface="Cambria"/>
              </a:rPr>
              <a:t>as</a:t>
            </a:r>
            <a:r>
              <a:rPr sz="1200" spc="110" dirty="0">
                <a:solidFill>
                  <a:srgbClr val="363636"/>
                </a:solidFill>
                <a:latin typeface="Cambria"/>
                <a:cs typeface="Cambria"/>
              </a:rPr>
              <a:t> </a:t>
            </a:r>
            <a:r>
              <a:rPr sz="1200" dirty="0">
                <a:solidFill>
                  <a:srgbClr val="444444"/>
                </a:solidFill>
                <a:latin typeface="Cambria"/>
                <a:cs typeface="Cambria"/>
              </a:rPr>
              <a:t>a</a:t>
            </a:r>
            <a:r>
              <a:rPr sz="1200" spc="140" dirty="0">
                <a:solidFill>
                  <a:srgbClr val="444444"/>
                </a:solidFill>
                <a:latin typeface="Cambria"/>
                <a:cs typeface="Cambria"/>
              </a:rPr>
              <a:t> </a:t>
            </a:r>
            <a:r>
              <a:rPr sz="1200" dirty="0">
                <a:solidFill>
                  <a:srgbClr val="3A3A3A"/>
                </a:solidFill>
                <a:latin typeface="Cambria"/>
                <a:cs typeface="Cambria"/>
              </a:rPr>
              <a:t>distinct</a:t>
            </a:r>
            <a:r>
              <a:rPr sz="1200" spc="545" dirty="0">
                <a:solidFill>
                  <a:srgbClr val="3A3A3A"/>
                </a:solidFill>
                <a:latin typeface="Cambria"/>
                <a:cs typeface="Cambria"/>
              </a:rPr>
              <a:t> </a:t>
            </a:r>
            <a:r>
              <a:rPr sz="1200" spc="-10" dirty="0">
                <a:solidFill>
                  <a:srgbClr val="3A3A3A"/>
                </a:solidFill>
                <a:latin typeface="Cambria"/>
                <a:cs typeface="Cambria"/>
              </a:rPr>
              <a:t>public </a:t>
            </a:r>
            <a:r>
              <a:rPr sz="1200" spc="-10" dirty="0">
                <a:solidFill>
                  <a:srgbClr val="2B2B2B"/>
                </a:solidFill>
                <a:latin typeface="Cambria"/>
                <a:cs typeface="Cambria"/>
              </a:rPr>
              <a:t>service.</a:t>
            </a:r>
            <a:endParaRPr sz="1200" dirty="0">
              <a:latin typeface="Cambria"/>
              <a:cs typeface="Cambria"/>
            </a:endParaRPr>
          </a:p>
        </p:txBody>
      </p:sp>
      <p:sp>
        <p:nvSpPr>
          <p:cNvPr id="21" name="object 6">
            <a:extLst>
              <a:ext uri="{FF2B5EF4-FFF2-40B4-BE49-F238E27FC236}">
                <a16:creationId xmlns:a16="http://schemas.microsoft.com/office/drawing/2014/main" id="{FF75D142-A7F8-5A55-FA02-6ADB69CF0B81}"/>
              </a:ext>
            </a:extLst>
          </p:cNvPr>
          <p:cNvSpPr txBox="1"/>
          <p:nvPr/>
        </p:nvSpPr>
        <p:spPr>
          <a:xfrm>
            <a:off x="2960914" y="1906133"/>
            <a:ext cx="3614057" cy="66454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3055" marR="302260" algn="ctr">
              <a:lnSpc>
                <a:spcPct val="117100"/>
              </a:lnSpc>
              <a:spcBef>
                <a:spcPts val="100"/>
              </a:spcBef>
              <a:tabLst>
                <a:tab pos="1972310" algn="l"/>
              </a:tabLst>
            </a:pPr>
            <a:r>
              <a:rPr sz="1200" spc="55" dirty="0">
                <a:solidFill>
                  <a:srgbClr val="3A3A3A"/>
                </a:solidFill>
                <a:latin typeface="Cambria"/>
                <a:cs typeface="Cambria"/>
              </a:rPr>
              <a:t>Redefined</a:t>
            </a:r>
            <a:r>
              <a:rPr sz="1200" spc="285" dirty="0">
                <a:solidFill>
                  <a:srgbClr val="3A3A3A"/>
                </a:solidFill>
                <a:latin typeface="Cambria"/>
                <a:cs typeface="Cambria"/>
              </a:rPr>
              <a:t> </a:t>
            </a:r>
            <a:r>
              <a:rPr sz="1200" spc="-25" dirty="0">
                <a:solidFill>
                  <a:srgbClr val="3F3F3F"/>
                </a:solidFill>
                <a:latin typeface="Cambria"/>
                <a:cs typeface="Cambria"/>
              </a:rPr>
              <a:t>and </a:t>
            </a:r>
            <a:r>
              <a:rPr sz="1200" spc="-10" dirty="0">
                <a:solidFill>
                  <a:srgbClr val="2F2F2F"/>
                </a:solidFill>
                <a:latin typeface="Cambria"/>
                <a:cs typeface="Cambria"/>
              </a:rPr>
              <a:t>categorize</a:t>
            </a:r>
            <a:r>
              <a:rPr lang="en-US" sz="1200" spc="-10" dirty="0">
                <a:solidFill>
                  <a:srgbClr val="2F2F2F"/>
                </a:solidFill>
                <a:latin typeface="Cambria"/>
                <a:cs typeface="Cambria"/>
              </a:rPr>
              <a:t> </a:t>
            </a:r>
            <a:r>
              <a:rPr lang="en-US" sz="1200" spc="-30" dirty="0">
                <a:solidFill>
                  <a:srgbClr val="333333"/>
                </a:solidFill>
                <a:latin typeface="Cambria"/>
                <a:cs typeface="Cambria"/>
              </a:rPr>
              <a:t>d</a:t>
            </a:r>
            <a:r>
              <a:rPr sz="1200" spc="-30" dirty="0">
                <a:solidFill>
                  <a:srgbClr val="333333"/>
                </a:solidFill>
                <a:latin typeface="Cambria"/>
                <a:cs typeface="Cambria"/>
              </a:rPr>
              <a:t>isabilities.</a:t>
            </a:r>
            <a:endParaRPr sz="1200" dirty="0">
              <a:latin typeface="Cambria"/>
              <a:cs typeface="Cambria"/>
            </a:endParaRPr>
          </a:p>
          <a:p>
            <a:pPr marL="12065" marR="5080" algn="ctr">
              <a:lnSpc>
                <a:spcPct val="119500"/>
              </a:lnSpc>
              <a:spcBef>
                <a:spcPts val="60"/>
              </a:spcBef>
            </a:pPr>
            <a:r>
              <a:rPr sz="1200" dirty="0">
                <a:solidFill>
                  <a:srgbClr val="363636"/>
                </a:solidFill>
                <a:latin typeface="Cambria"/>
                <a:cs typeface="Cambria"/>
              </a:rPr>
              <a:t>Emphasized</a:t>
            </a:r>
            <a:r>
              <a:rPr sz="1200" spc="100" dirty="0">
                <a:solidFill>
                  <a:srgbClr val="363636"/>
                </a:solidFill>
                <a:latin typeface="Cambria"/>
                <a:cs typeface="Cambria"/>
              </a:rPr>
              <a:t>  </a:t>
            </a:r>
            <a:r>
              <a:rPr sz="1200" dirty="0">
                <a:solidFill>
                  <a:srgbClr val="3D3D3D"/>
                </a:solidFill>
                <a:latin typeface="Cambria"/>
                <a:cs typeface="Cambria"/>
              </a:rPr>
              <a:t>integration</a:t>
            </a:r>
            <a:r>
              <a:rPr sz="1200" spc="80" dirty="0">
                <a:solidFill>
                  <a:srgbClr val="3D3D3D"/>
                </a:solidFill>
                <a:latin typeface="Cambria"/>
                <a:cs typeface="Cambria"/>
              </a:rPr>
              <a:t>  </a:t>
            </a:r>
            <a:r>
              <a:rPr sz="1200" spc="-25" dirty="0">
                <a:solidFill>
                  <a:srgbClr val="444444"/>
                </a:solidFill>
                <a:latin typeface="Cambria"/>
                <a:cs typeface="Cambria"/>
              </a:rPr>
              <a:t>but </a:t>
            </a:r>
            <a:r>
              <a:rPr sz="1200" dirty="0">
                <a:solidFill>
                  <a:srgbClr val="3B3B3B"/>
                </a:solidFill>
                <a:latin typeface="Cambria"/>
                <a:cs typeface="Cambria"/>
              </a:rPr>
              <a:t>kept</a:t>
            </a:r>
            <a:r>
              <a:rPr sz="1200" spc="315" dirty="0">
                <a:solidFill>
                  <a:srgbClr val="3B3B3B"/>
                </a:solidFill>
                <a:latin typeface="Cambria"/>
                <a:cs typeface="Cambria"/>
              </a:rPr>
              <a:t> </a:t>
            </a:r>
            <a:r>
              <a:rPr sz="1200" dirty="0">
                <a:solidFill>
                  <a:srgbClr val="363636"/>
                </a:solidFill>
                <a:latin typeface="Cambria"/>
                <a:cs typeface="Cambria"/>
              </a:rPr>
              <a:t>SMEAE</a:t>
            </a:r>
            <a:r>
              <a:rPr sz="1200" spc="185" dirty="0">
                <a:solidFill>
                  <a:srgbClr val="363636"/>
                </a:solidFill>
                <a:latin typeface="Cambria"/>
                <a:cs typeface="Cambria"/>
              </a:rPr>
              <a:t> </a:t>
            </a:r>
            <a:r>
              <a:rPr sz="1200" dirty="0">
                <a:solidFill>
                  <a:srgbClr val="3D3D3D"/>
                </a:solidFill>
                <a:latin typeface="Cambria"/>
                <a:cs typeface="Cambria"/>
              </a:rPr>
              <a:t>central</a:t>
            </a:r>
            <a:r>
              <a:rPr sz="1200" spc="225" dirty="0">
                <a:solidFill>
                  <a:srgbClr val="3D3D3D"/>
                </a:solidFill>
                <a:latin typeface="Cambria"/>
                <a:cs typeface="Cambria"/>
              </a:rPr>
              <a:t> </a:t>
            </a:r>
            <a:r>
              <a:rPr sz="1200" dirty="0">
                <a:solidFill>
                  <a:srgbClr val="424242"/>
                </a:solidFill>
                <a:latin typeface="Cambria"/>
                <a:cs typeface="Cambria"/>
              </a:rPr>
              <a:t>to</a:t>
            </a:r>
            <a:r>
              <a:rPr sz="1200" spc="270" dirty="0">
                <a:solidFill>
                  <a:srgbClr val="424242"/>
                </a:solidFill>
                <a:latin typeface="Cambria"/>
                <a:cs typeface="Cambria"/>
              </a:rPr>
              <a:t> </a:t>
            </a:r>
            <a:r>
              <a:rPr sz="1200" spc="-25" dirty="0">
                <a:solidFill>
                  <a:srgbClr val="3B3B3B"/>
                </a:solidFill>
                <a:latin typeface="Cambria"/>
                <a:cs typeface="Cambria"/>
              </a:rPr>
              <a:t>the </a:t>
            </a:r>
            <a:r>
              <a:rPr sz="1200" spc="55" dirty="0">
                <a:solidFill>
                  <a:srgbClr val="3B3B3B"/>
                </a:solidFill>
                <a:latin typeface="Cambria"/>
                <a:cs typeface="Cambria"/>
              </a:rPr>
              <a:t>system.</a:t>
            </a:r>
            <a:endParaRPr sz="1200" dirty="0">
              <a:latin typeface="Cambria"/>
              <a:cs typeface="Cambria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A415D6C-73C3-068A-5CDD-9204A77B76E6}"/>
              </a:ext>
            </a:extLst>
          </p:cNvPr>
          <p:cNvSpPr txBox="1"/>
          <p:nvPr/>
        </p:nvSpPr>
        <p:spPr>
          <a:xfrm>
            <a:off x="2774302" y="2861542"/>
            <a:ext cx="372913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363636"/>
                </a:solidFill>
                <a:latin typeface="Cambria"/>
                <a:cs typeface="Cambria"/>
              </a:rPr>
              <a:t>Introduction</a:t>
            </a:r>
            <a:r>
              <a:rPr lang="en-US" sz="1200" spc="440" dirty="0">
                <a:solidFill>
                  <a:srgbClr val="363636"/>
                </a:solidFill>
                <a:latin typeface="Cambria"/>
                <a:cs typeface="Cambria"/>
              </a:rPr>
              <a:t> </a:t>
            </a:r>
            <a:r>
              <a:rPr lang="en-US" sz="1200" dirty="0">
                <a:solidFill>
                  <a:srgbClr val="3A3A3A"/>
                </a:solidFill>
                <a:latin typeface="Cambria"/>
                <a:cs typeface="Cambria"/>
              </a:rPr>
              <a:t>of</a:t>
            </a:r>
            <a:r>
              <a:rPr lang="en-US" sz="1200" spc="220" dirty="0">
                <a:solidFill>
                  <a:srgbClr val="3A3A3A"/>
                </a:solidFill>
                <a:latin typeface="Cambria"/>
                <a:cs typeface="Cambria"/>
              </a:rPr>
              <a:t> </a:t>
            </a:r>
            <a:r>
              <a:rPr lang="en-US" sz="1200" dirty="0">
                <a:solidFill>
                  <a:srgbClr val="2F2F2F"/>
                </a:solidFill>
                <a:latin typeface="Cambria"/>
                <a:cs typeface="Cambria"/>
              </a:rPr>
              <a:t>PEKES</a:t>
            </a:r>
            <a:r>
              <a:rPr lang="en-US" sz="1200" spc="315" dirty="0">
                <a:solidFill>
                  <a:srgbClr val="2F2F2F"/>
                </a:solidFill>
                <a:latin typeface="Cambria"/>
                <a:cs typeface="Cambria"/>
              </a:rPr>
              <a:t> </a:t>
            </a:r>
            <a:r>
              <a:rPr lang="en-US" sz="1200" spc="-25" dirty="0">
                <a:solidFill>
                  <a:srgbClr val="3D3D3D"/>
                </a:solidFill>
                <a:latin typeface="Cambria"/>
                <a:cs typeface="Cambria"/>
              </a:rPr>
              <a:t>and </a:t>
            </a:r>
            <a:r>
              <a:rPr lang="en-US" sz="1200" spc="-10" dirty="0">
                <a:solidFill>
                  <a:srgbClr val="363636"/>
                </a:solidFill>
                <a:latin typeface="Cambria"/>
                <a:cs typeface="Cambria"/>
              </a:rPr>
              <a:t>restructure o</a:t>
            </a:r>
            <a:r>
              <a:rPr lang="en-US" sz="1200" dirty="0">
                <a:solidFill>
                  <a:srgbClr val="3A3A3A"/>
                </a:solidFill>
                <a:latin typeface="Cambria"/>
                <a:cs typeface="Cambria"/>
              </a:rPr>
              <a:t>f</a:t>
            </a:r>
            <a:r>
              <a:rPr lang="en-US" sz="1200" spc="45" dirty="0">
                <a:solidFill>
                  <a:srgbClr val="3A3A3A"/>
                </a:solidFill>
                <a:latin typeface="Cambria"/>
                <a:cs typeface="Cambria"/>
              </a:rPr>
              <a:t> </a:t>
            </a:r>
            <a:r>
              <a:rPr lang="en-US" sz="1200" spc="-10" dirty="0">
                <a:solidFill>
                  <a:srgbClr val="3A3A3A"/>
                </a:solidFill>
                <a:latin typeface="Cambria"/>
                <a:cs typeface="Cambria"/>
              </a:rPr>
              <a:t>support </a:t>
            </a:r>
            <a:r>
              <a:rPr lang="en-US" sz="1200" dirty="0">
                <a:solidFill>
                  <a:srgbClr val="3A3A3A"/>
                </a:solidFill>
                <a:latin typeface="Cambria"/>
                <a:cs typeface="Cambria"/>
              </a:rPr>
              <a:t>services</a:t>
            </a:r>
            <a:r>
              <a:rPr lang="en-US" sz="1200" spc="215" dirty="0">
                <a:solidFill>
                  <a:srgbClr val="3A3A3A"/>
                </a:solidFill>
                <a:latin typeface="Cambria"/>
                <a:cs typeface="Cambria"/>
              </a:rPr>
              <a:t> </a:t>
            </a:r>
            <a:r>
              <a:rPr lang="en-US" sz="1200" spc="-10" dirty="0">
                <a:solidFill>
                  <a:srgbClr val="363636"/>
                </a:solidFill>
                <a:latin typeface="Cambria"/>
                <a:cs typeface="Cambria"/>
              </a:rPr>
              <a:t>towards </a:t>
            </a:r>
            <a:r>
              <a:rPr lang="en-US" sz="1200" dirty="0">
                <a:solidFill>
                  <a:srgbClr val="313131"/>
                </a:solidFill>
                <a:latin typeface="Cambria"/>
                <a:cs typeface="Cambria"/>
              </a:rPr>
              <a:t>interdisciplinary</a:t>
            </a:r>
            <a:r>
              <a:rPr lang="en-US" sz="1200" spc="-30" dirty="0">
                <a:solidFill>
                  <a:srgbClr val="313131"/>
                </a:solidFill>
                <a:latin typeface="Cambria"/>
                <a:cs typeface="Cambria"/>
              </a:rPr>
              <a:t> </a:t>
            </a:r>
            <a:r>
              <a:rPr lang="en-US" sz="1200" spc="55" dirty="0">
                <a:solidFill>
                  <a:srgbClr val="3D3D3D"/>
                </a:solidFill>
                <a:latin typeface="Cambria"/>
                <a:cs typeface="Cambria"/>
              </a:rPr>
              <a:t>assessment</a:t>
            </a:r>
            <a:endParaRPr lang="el-GR" sz="12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C047168-ED3B-9308-CB4A-47873E292C23}"/>
              </a:ext>
            </a:extLst>
          </p:cNvPr>
          <p:cNvSpPr txBox="1"/>
          <p:nvPr/>
        </p:nvSpPr>
        <p:spPr>
          <a:xfrm>
            <a:off x="2481942" y="3785720"/>
            <a:ext cx="4161454" cy="5119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 indent="-10795" algn="ctr">
              <a:lnSpc>
                <a:spcPct val="118700"/>
              </a:lnSpc>
              <a:spcBef>
                <a:spcPts val="60"/>
              </a:spcBef>
              <a:tabLst>
                <a:tab pos="2042160" algn="l"/>
              </a:tabLst>
            </a:pPr>
            <a:r>
              <a:rPr lang="en-US" sz="1200" dirty="0">
                <a:solidFill>
                  <a:srgbClr val="343434"/>
                </a:solidFill>
                <a:latin typeface="Cambria"/>
                <a:cs typeface="Cambria"/>
              </a:rPr>
              <a:t>Current</a:t>
            </a:r>
            <a:r>
              <a:rPr lang="en-US" sz="1200" spc="170" dirty="0">
                <a:solidFill>
                  <a:srgbClr val="343434"/>
                </a:solidFill>
                <a:latin typeface="Cambria"/>
                <a:cs typeface="Cambria"/>
              </a:rPr>
              <a:t> </a:t>
            </a:r>
            <a:r>
              <a:rPr lang="en-US" sz="1200" dirty="0">
                <a:solidFill>
                  <a:srgbClr val="313131"/>
                </a:solidFill>
                <a:latin typeface="Cambria"/>
                <a:cs typeface="Cambria"/>
              </a:rPr>
              <a:t>framework:</a:t>
            </a:r>
            <a:r>
              <a:rPr lang="en-US" sz="1200" spc="95" dirty="0">
                <a:solidFill>
                  <a:srgbClr val="313131"/>
                </a:solidFill>
                <a:latin typeface="Cambria"/>
                <a:cs typeface="Cambria"/>
              </a:rPr>
              <a:t> </a:t>
            </a:r>
            <a:r>
              <a:rPr lang="en-US" sz="1200" spc="-10" dirty="0">
                <a:solidFill>
                  <a:srgbClr val="2F2F2F"/>
                </a:solidFill>
                <a:latin typeface="Cambria"/>
                <a:cs typeface="Cambria"/>
              </a:rPr>
              <a:t>KEDASY </a:t>
            </a:r>
            <a:r>
              <a:rPr lang="en-US" sz="1200" dirty="0">
                <a:solidFill>
                  <a:srgbClr val="3B3B3B"/>
                </a:solidFill>
                <a:latin typeface="Cambria"/>
                <a:cs typeface="Cambria"/>
              </a:rPr>
              <a:t>and</a:t>
            </a:r>
            <a:r>
              <a:rPr lang="en-US" sz="1200" spc="195" dirty="0">
                <a:solidFill>
                  <a:srgbClr val="3B3B3B"/>
                </a:solidFill>
                <a:latin typeface="Cambria"/>
                <a:cs typeface="Cambria"/>
              </a:rPr>
              <a:t> </a:t>
            </a:r>
            <a:r>
              <a:rPr lang="en-US" sz="1200" spc="70" dirty="0">
                <a:solidFill>
                  <a:srgbClr val="3F3F3F"/>
                </a:solidFill>
                <a:latin typeface="Cambria"/>
                <a:cs typeface="Cambria"/>
              </a:rPr>
              <a:t>SDEY</a:t>
            </a:r>
            <a:r>
              <a:rPr lang="en-US" sz="1200" spc="280" dirty="0">
                <a:solidFill>
                  <a:srgbClr val="3F3F3F"/>
                </a:solidFill>
                <a:latin typeface="Cambria"/>
                <a:cs typeface="Cambria"/>
              </a:rPr>
              <a:t> </a:t>
            </a:r>
            <a:r>
              <a:rPr lang="en-US" sz="1200" spc="-25" dirty="0">
                <a:solidFill>
                  <a:srgbClr val="3F3F3F"/>
                </a:solidFill>
                <a:latin typeface="Cambria"/>
                <a:cs typeface="Cambria"/>
              </a:rPr>
              <a:t>roles-</a:t>
            </a:r>
            <a:r>
              <a:rPr lang="en-US" sz="1200" dirty="0">
                <a:solidFill>
                  <a:srgbClr val="3F3F3F"/>
                </a:solidFill>
                <a:latin typeface="Cambria"/>
                <a:cs typeface="Cambria"/>
              </a:rPr>
              <a:t>Shift</a:t>
            </a:r>
            <a:r>
              <a:rPr lang="en-US" sz="1200" spc="50" dirty="0">
                <a:solidFill>
                  <a:srgbClr val="3F3F3F"/>
                </a:solidFill>
                <a:latin typeface="Cambria"/>
                <a:cs typeface="Cambria"/>
              </a:rPr>
              <a:t> </a:t>
            </a:r>
            <a:r>
              <a:rPr lang="en-US" sz="1200" spc="-10" dirty="0">
                <a:solidFill>
                  <a:srgbClr val="3B3B3B"/>
                </a:solidFill>
                <a:latin typeface="Cambria"/>
                <a:cs typeface="Cambria"/>
              </a:rPr>
              <a:t>towards </a:t>
            </a:r>
            <a:r>
              <a:rPr lang="en-US" sz="1200" spc="-10" dirty="0">
                <a:solidFill>
                  <a:srgbClr val="383838"/>
                </a:solidFill>
                <a:latin typeface="Cambria"/>
                <a:cs typeface="Cambria"/>
              </a:rPr>
              <a:t>"Quality</a:t>
            </a:r>
            <a:r>
              <a:rPr lang="en-US" sz="1200" spc="80" dirty="0">
                <a:solidFill>
                  <a:srgbClr val="383838"/>
                </a:solidFill>
                <a:latin typeface="Cambria"/>
                <a:cs typeface="Cambria"/>
              </a:rPr>
              <a:t> </a:t>
            </a:r>
            <a:r>
              <a:rPr lang="en-US" sz="1200" dirty="0">
                <a:solidFill>
                  <a:srgbClr val="3A3A3A"/>
                </a:solidFill>
                <a:latin typeface="Cambria"/>
                <a:cs typeface="Cambria"/>
              </a:rPr>
              <a:t>Supervisors"</a:t>
            </a:r>
            <a:r>
              <a:rPr lang="en-US" sz="1200" spc="90" dirty="0">
                <a:solidFill>
                  <a:srgbClr val="3A3A3A"/>
                </a:solidFill>
                <a:latin typeface="Cambria"/>
                <a:cs typeface="Cambria"/>
              </a:rPr>
              <a:t> </a:t>
            </a:r>
            <a:r>
              <a:rPr lang="en-US" sz="1200" spc="-25" dirty="0">
                <a:solidFill>
                  <a:srgbClr val="3D3D3D"/>
                </a:solidFill>
                <a:latin typeface="Cambria"/>
                <a:cs typeface="Cambria"/>
              </a:rPr>
              <a:t>and </a:t>
            </a:r>
            <a:r>
              <a:rPr lang="en-US" sz="1200" dirty="0">
                <a:solidFill>
                  <a:srgbClr val="3B3B3B"/>
                </a:solidFill>
                <a:latin typeface="Cambria"/>
                <a:cs typeface="Cambria"/>
              </a:rPr>
              <a:t>cluster-based</a:t>
            </a:r>
            <a:r>
              <a:rPr lang="en-US" sz="1200" spc="160" dirty="0">
                <a:solidFill>
                  <a:srgbClr val="3B3B3B"/>
                </a:solidFill>
                <a:latin typeface="Cambria"/>
                <a:cs typeface="Cambria"/>
              </a:rPr>
              <a:t>  </a:t>
            </a:r>
            <a:r>
              <a:rPr lang="en-US" sz="1200" spc="-10" dirty="0">
                <a:solidFill>
                  <a:srgbClr val="2F2F2F"/>
                </a:solidFill>
                <a:latin typeface="Cambria"/>
                <a:cs typeface="Cambria"/>
              </a:rPr>
              <a:t>support.</a:t>
            </a:r>
            <a:endParaRPr lang="en-US" sz="1200" dirty="0">
              <a:latin typeface="Cambria"/>
              <a:cs typeface="Cambri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595"/>
    </mc:Choice>
    <mc:Fallback xmlns="">
      <p:transition spd="slow" advTm="29595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aticPath"/>
          <p:cNvSpPr/>
          <p:nvPr/>
        </p:nvSpPr>
        <p:spPr>
          <a:xfrm>
            <a:off x="7143750" y="-464820"/>
            <a:ext cx="2000250" cy="5143500"/>
          </a:xfrm>
          <a:prstGeom prst="rect">
            <a:avLst/>
          </a:prstGeom>
          <a:solidFill>
            <a:srgbClr val="FF9800"/>
          </a:solidFill>
          <a:ln/>
        </p:spPr>
        <p:txBody>
          <a:bodyPr/>
          <a:lstStyle/>
          <a:p>
            <a:endParaRPr lang="el-GR"/>
          </a:p>
        </p:txBody>
      </p:sp>
      <p:sp>
        <p:nvSpPr>
          <p:cNvPr id="3" name="Title"/>
          <p:cNvSpPr/>
          <p:nvPr/>
        </p:nvSpPr>
        <p:spPr>
          <a:xfrm>
            <a:off x="1190625" y="357188"/>
            <a:ext cx="5715000" cy="5715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endParaRPr lang="en-US" sz="1550" dirty="0"/>
          </a:p>
        </p:txBody>
      </p:sp>
      <p:sp>
        <p:nvSpPr>
          <p:cNvPr id="4" name="Subtitle 1"/>
          <p:cNvSpPr/>
          <p:nvPr/>
        </p:nvSpPr>
        <p:spPr>
          <a:xfrm>
            <a:off x="714375" y="1197301"/>
            <a:ext cx="5238750" cy="14287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endParaRPr lang="en-US" sz="1312" dirty="0"/>
          </a:p>
        </p:txBody>
      </p:sp>
      <p:sp>
        <p:nvSpPr>
          <p:cNvPr id="5" name="Paragraph 1"/>
          <p:cNvSpPr/>
          <p:nvPr/>
        </p:nvSpPr>
        <p:spPr>
          <a:xfrm>
            <a:off x="714375" y="1571625"/>
            <a:ext cx="5238750" cy="14287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endParaRPr lang="en-US" sz="1347" dirty="0"/>
          </a:p>
        </p:txBody>
      </p:sp>
      <p:sp>
        <p:nvSpPr>
          <p:cNvPr id="11" name="StaticPath"/>
          <p:cNvSpPr/>
          <p:nvPr/>
        </p:nvSpPr>
        <p:spPr>
          <a:xfrm>
            <a:off x="-1309687" y="3810000"/>
            <a:ext cx="1737360" cy="1737360"/>
          </a:xfrm>
          <a:prstGeom prst="ellipse">
            <a:avLst/>
          </a:prstGeom>
          <a:solidFill>
            <a:srgbClr val="000000">
              <a:alpha val="0"/>
            </a:srgbClr>
          </a:solidFill>
          <a:ln w="211667">
            <a:solidFill>
              <a:srgbClr val="FF9800"/>
            </a:solidFill>
            <a:prstDash val="solid"/>
          </a:ln>
        </p:spPr>
        <p:txBody>
          <a:bodyPr/>
          <a:lstStyle/>
          <a:p>
            <a:endParaRPr lang="el-GR"/>
          </a:p>
        </p:txBody>
      </p:sp>
      <p:sp>
        <p:nvSpPr>
          <p:cNvPr id="12" name="StaticPath"/>
          <p:cNvSpPr/>
          <p:nvPr/>
        </p:nvSpPr>
        <p:spPr>
          <a:xfrm>
            <a:off x="285750" y="204788"/>
            <a:ext cx="482918" cy="482917"/>
          </a:xfrm>
          <a:prstGeom prst="ellipse">
            <a:avLst/>
          </a:prstGeom>
          <a:solidFill>
            <a:srgbClr val="000000"/>
          </a:solidFill>
          <a:ln/>
        </p:spPr>
        <p:txBody>
          <a:bodyPr/>
          <a:lstStyle/>
          <a:p>
            <a:endParaRPr lang="el-GR"/>
          </a:p>
        </p:txBody>
      </p:sp>
      <p:pic>
        <p:nvPicPr>
          <p:cNvPr id="13" name="object 2">
            <a:extLst>
              <a:ext uri="{FF2B5EF4-FFF2-40B4-BE49-F238E27FC236}">
                <a16:creationId xmlns:a16="http://schemas.microsoft.com/office/drawing/2014/main" id="{266AB919-1DFD-D1C7-1FFD-4725C6798989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953125" y="775365"/>
            <a:ext cx="3190875" cy="2782708"/>
          </a:xfrm>
          <a:prstGeom prst="rect">
            <a:avLst/>
          </a:prstGeom>
        </p:spPr>
      </p:pic>
      <p:sp>
        <p:nvSpPr>
          <p:cNvPr id="14" name="object 7">
            <a:extLst>
              <a:ext uri="{FF2B5EF4-FFF2-40B4-BE49-F238E27FC236}">
                <a16:creationId xmlns:a16="http://schemas.microsoft.com/office/drawing/2014/main" id="{7EDF0DAB-15FC-CB8C-6293-45665CA7F12B}"/>
              </a:ext>
            </a:extLst>
          </p:cNvPr>
          <p:cNvSpPr txBox="1"/>
          <p:nvPr/>
        </p:nvSpPr>
        <p:spPr>
          <a:xfrm>
            <a:off x="7483151" y="1440095"/>
            <a:ext cx="721567" cy="229102"/>
          </a:xfrm>
          <a:prstGeom prst="rect">
            <a:avLst/>
          </a:prstGeom>
        </p:spPr>
        <p:txBody>
          <a:bodyPr vert="horz" wrap="square" lIns="0" tIns="64135" rIns="0" bIns="0" rtlCol="0">
            <a:spAutoFit/>
          </a:bodyPr>
          <a:lstStyle/>
          <a:p>
            <a:pPr marL="12700" marR="5080" algn="ctr">
              <a:lnSpc>
                <a:spcPct val="88900"/>
              </a:lnSpc>
              <a:spcBef>
                <a:spcPts val="505"/>
              </a:spcBef>
            </a:pPr>
            <a:endParaRPr sz="1200" dirty="0">
              <a:cs typeface="Arial Black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1D7991B-377C-7B90-E8F0-AAB21866917B}"/>
              </a:ext>
            </a:extLst>
          </p:cNvPr>
          <p:cNvSpPr txBox="1"/>
          <p:nvPr/>
        </p:nvSpPr>
        <p:spPr>
          <a:xfrm flipH="1">
            <a:off x="6844431" y="1853682"/>
            <a:ext cx="1360287" cy="8319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 algn="ctr">
              <a:lnSpc>
                <a:spcPct val="88900"/>
              </a:lnSpc>
              <a:spcBef>
                <a:spcPts val="505"/>
              </a:spcBef>
            </a:pPr>
            <a:r>
              <a:rPr lang="en-US" sz="1800" spc="-495" dirty="0" err="1">
                <a:latin typeface="Arial Black"/>
                <a:cs typeface="Times New Roman" panose="02020603050405020304" pitchFamily="18" charset="0"/>
              </a:rPr>
              <a:t>Complexit</a:t>
            </a:r>
            <a:r>
              <a:rPr lang="en-US" sz="1800" spc="-495" dirty="0">
                <a:latin typeface="Arial Black"/>
                <a:cs typeface="Times New Roman" panose="02020603050405020304" pitchFamily="18" charset="0"/>
              </a:rPr>
              <a:t> y    </a:t>
            </a:r>
            <a:r>
              <a:rPr lang="en-US" sz="1800" spc="-400" dirty="0">
                <a:latin typeface="Arial Black"/>
                <a:cs typeface="Times New Roman" panose="02020603050405020304" pitchFamily="18" charset="0"/>
              </a:rPr>
              <a:t>I n</a:t>
            </a:r>
            <a:r>
              <a:rPr lang="en-US" sz="1800" spc="-305" dirty="0">
                <a:latin typeface="Arial Black"/>
                <a:cs typeface="Times New Roman" panose="02020603050405020304" pitchFamily="18" charset="0"/>
              </a:rPr>
              <a:t> </a:t>
            </a:r>
            <a:r>
              <a:rPr lang="en-US" sz="1800" spc="-434" dirty="0">
                <a:latin typeface="Arial Black"/>
                <a:cs typeface="Times New Roman" panose="02020603050405020304" pitchFamily="18" charset="0"/>
              </a:rPr>
              <a:t>School  </a:t>
            </a:r>
            <a:r>
              <a:rPr lang="en-US" sz="1800" spc="-465" dirty="0">
                <a:latin typeface="Arial Black"/>
                <a:cs typeface="Times New Roman" panose="02020603050405020304" pitchFamily="18" charset="0"/>
              </a:rPr>
              <a:t>Leadership</a:t>
            </a:r>
            <a:endParaRPr lang="en-US" sz="1800" dirty="0">
              <a:latin typeface="Arial Black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F8F805D-30EB-A528-7E84-9BF3027D36C5}"/>
              </a:ext>
            </a:extLst>
          </p:cNvPr>
          <p:cNvSpPr txBox="1"/>
          <p:nvPr/>
        </p:nvSpPr>
        <p:spPr>
          <a:xfrm>
            <a:off x="1133758" y="672584"/>
            <a:ext cx="52811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spc="190" dirty="0">
                <a:latin typeface="Times New Roman"/>
                <a:cs typeface="Times New Roman"/>
              </a:rPr>
              <a:t>Administration</a:t>
            </a:r>
            <a:r>
              <a:rPr lang="en-US" b="1" spc="-459" dirty="0">
                <a:latin typeface="Times New Roman"/>
                <a:cs typeface="Times New Roman"/>
              </a:rPr>
              <a:t> </a:t>
            </a:r>
            <a:r>
              <a:rPr lang="en-US" b="1" dirty="0">
                <a:latin typeface="Times New Roman"/>
                <a:cs typeface="Times New Roman"/>
              </a:rPr>
              <a:t>of</a:t>
            </a:r>
            <a:r>
              <a:rPr lang="en-US" b="1" spc="-90" dirty="0">
                <a:latin typeface="Times New Roman"/>
                <a:cs typeface="Times New Roman"/>
              </a:rPr>
              <a:t> </a:t>
            </a:r>
            <a:r>
              <a:rPr lang="en-US" b="1" spc="-340" dirty="0">
                <a:latin typeface="Times New Roman"/>
                <a:cs typeface="Times New Roman"/>
              </a:rPr>
              <a:t>S M E AE</a:t>
            </a:r>
            <a:r>
              <a:rPr lang="en-US" b="1" spc="-5" dirty="0">
                <a:latin typeface="Times New Roman"/>
                <a:cs typeface="Times New Roman"/>
              </a:rPr>
              <a:t> </a:t>
            </a:r>
            <a:r>
              <a:rPr lang="en-US" b="1" spc="-10" dirty="0">
                <a:latin typeface="Times New Roman"/>
                <a:cs typeface="Times New Roman"/>
              </a:rPr>
              <a:t>Units</a:t>
            </a:r>
            <a:endParaRPr lang="el-GR" b="1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BCAC737-170B-1B38-B1E5-96E5460B1E5B}"/>
              </a:ext>
            </a:extLst>
          </p:cNvPr>
          <p:cNvSpPr txBox="1"/>
          <p:nvPr/>
        </p:nvSpPr>
        <p:spPr>
          <a:xfrm>
            <a:off x="714375" y="1244085"/>
            <a:ext cx="5789061" cy="9995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en-US" sz="1600" b="1" spc="-150" dirty="0">
                <a:solidFill>
                  <a:srgbClr val="131313"/>
                </a:solidFill>
                <a:latin typeface="Times New Roman"/>
                <a:cs typeface="Times New Roman"/>
              </a:rPr>
              <a:t>Role </a:t>
            </a:r>
            <a:r>
              <a:rPr lang="en-US" sz="1600" b="1" spc="-254" dirty="0">
                <a:solidFill>
                  <a:srgbClr val="131313"/>
                </a:solidFill>
                <a:latin typeface="Times New Roman"/>
                <a:cs typeface="Times New Roman"/>
              </a:rPr>
              <a:t> </a:t>
            </a:r>
            <a:r>
              <a:rPr lang="en-US" sz="1600" b="1" spc="-150" dirty="0">
                <a:solidFill>
                  <a:srgbClr val="111111"/>
                </a:solidFill>
                <a:latin typeface="Times New Roman"/>
                <a:cs typeface="Times New Roman"/>
              </a:rPr>
              <a:t>of</a:t>
            </a:r>
            <a:r>
              <a:rPr lang="en-US" sz="1600" b="1" spc="-15" dirty="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lang="en-US" sz="1600" b="1" spc="-65" dirty="0">
                <a:solidFill>
                  <a:srgbClr val="111111"/>
                </a:solidFill>
                <a:latin typeface="Times New Roman"/>
                <a:cs typeface="Times New Roman"/>
              </a:rPr>
              <a:t>Educational</a:t>
            </a:r>
            <a:r>
              <a:rPr lang="en-US" sz="1600" b="1" spc="-85" dirty="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lang="en-US" sz="1600" b="1" spc="-10" dirty="0">
                <a:latin typeface="Times New Roman"/>
                <a:cs typeface="Times New Roman"/>
              </a:rPr>
              <a:t>Leadership</a:t>
            </a:r>
            <a:endParaRPr lang="en-US" sz="1600" b="1" dirty="0">
              <a:latin typeface="Times New Roman"/>
              <a:cs typeface="Times New Roman"/>
            </a:endParaRPr>
          </a:p>
          <a:p>
            <a:pPr marL="31750" marR="5080" indent="4445">
              <a:lnSpc>
                <a:spcPct val="117800"/>
              </a:lnSpc>
              <a:spcBef>
                <a:spcPts val="1890"/>
              </a:spcBef>
            </a:pPr>
            <a:r>
              <a:rPr lang="en-US" sz="1200" spc="50" dirty="0">
                <a:solidFill>
                  <a:srgbClr val="3A3A3A"/>
                </a:solidFill>
                <a:latin typeface="Times New Roman"/>
                <a:cs typeface="Times New Roman"/>
              </a:rPr>
              <a:t>Principals</a:t>
            </a:r>
            <a:r>
              <a:rPr lang="en-US" sz="1200" spc="70" dirty="0">
                <a:solidFill>
                  <a:srgbClr val="3A3A3A"/>
                </a:solidFill>
                <a:latin typeface="Times New Roman"/>
                <a:cs typeface="Times New Roman"/>
              </a:rPr>
              <a:t> </a:t>
            </a:r>
            <a:r>
              <a:rPr lang="en-US" sz="1200" dirty="0">
                <a:solidFill>
                  <a:srgbClr val="444444"/>
                </a:solidFill>
                <a:latin typeface="Times New Roman"/>
                <a:cs typeface="Times New Roman"/>
              </a:rPr>
              <a:t>of</a:t>
            </a:r>
            <a:r>
              <a:rPr lang="en-US" sz="1200" spc="19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lang="en-US" sz="1200" dirty="0">
                <a:solidFill>
                  <a:srgbClr val="363636"/>
                </a:solidFill>
                <a:latin typeface="Times New Roman"/>
                <a:cs typeface="Times New Roman"/>
              </a:rPr>
              <a:t>Special</a:t>
            </a:r>
            <a:r>
              <a:rPr lang="en-US" sz="1200" spc="495" dirty="0">
                <a:solidFill>
                  <a:srgbClr val="363636"/>
                </a:solidFill>
                <a:latin typeface="Times New Roman"/>
                <a:cs typeface="Times New Roman"/>
              </a:rPr>
              <a:t> </a:t>
            </a:r>
            <a:r>
              <a:rPr lang="en-US" sz="1200" dirty="0">
                <a:solidFill>
                  <a:srgbClr val="383838"/>
                </a:solidFill>
                <a:latin typeface="Times New Roman"/>
                <a:cs typeface="Times New Roman"/>
              </a:rPr>
              <a:t>Units</a:t>
            </a:r>
            <a:r>
              <a:rPr lang="en-US" sz="1200" spc="55" dirty="0">
                <a:solidFill>
                  <a:srgbClr val="383838"/>
                </a:solidFill>
                <a:latin typeface="Times New Roman"/>
                <a:cs typeface="Times New Roman"/>
              </a:rPr>
              <a:t> </a:t>
            </a:r>
            <a:r>
              <a:rPr lang="en-US" sz="1200" dirty="0">
                <a:solidFill>
                  <a:srgbClr val="3B3B3B"/>
                </a:solidFill>
                <a:latin typeface="Times New Roman"/>
                <a:cs typeface="Times New Roman"/>
              </a:rPr>
              <a:t>act</a:t>
            </a:r>
            <a:r>
              <a:rPr lang="en-US" sz="1200" spc="470" dirty="0">
                <a:solidFill>
                  <a:srgbClr val="3B3B3B"/>
                </a:solidFill>
                <a:latin typeface="Times New Roman"/>
                <a:cs typeface="Times New Roman"/>
              </a:rPr>
              <a:t> </a:t>
            </a:r>
            <a:r>
              <a:rPr lang="en-US" sz="1200" dirty="0">
                <a:solidFill>
                  <a:srgbClr val="3F3F3F"/>
                </a:solidFill>
                <a:latin typeface="Times New Roman"/>
                <a:cs typeface="Times New Roman"/>
              </a:rPr>
              <a:t>as</a:t>
            </a:r>
            <a:r>
              <a:rPr lang="en-US" sz="1200" spc="490" dirty="0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lang="en-US" sz="1200" spc="135" dirty="0">
                <a:solidFill>
                  <a:srgbClr val="3B3B3B"/>
                </a:solidFill>
                <a:latin typeface="Times New Roman"/>
                <a:cs typeface="Times New Roman"/>
              </a:rPr>
              <a:t>both</a:t>
            </a:r>
            <a:r>
              <a:rPr lang="en-US" sz="1200" spc="340" dirty="0">
                <a:solidFill>
                  <a:srgbClr val="3B3B3B"/>
                </a:solidFill>
                <a:latin typeface="Times New Roman"/>
                <a:cs typeface="Times New Roman"/>
              </a:rPr>
              <a:t> </a:t>
            </a:r>
            <a:r>
              <a:rPr lang="en-US" sz="1200" spc="110" dirty="0">
                <a:solidFill>
                  <a:srgbClr val="343434"/>
                </a:solidFill>
                <a:latin typeface="Times New Roman"/>
                <a:cs typeface="Times New Roman"/>
              </a:rPr>
              <a:t>administrative </a:t>
            </a:r>
            <a:r>
              <a:rPr lang="en-US" sz="1200" spc="195" dirty="0">
                <a:solidFill>
                  <a:srgbClr val="333333"/>
                </a:solidFill>
                <a:latin typeface="Times New Roman"/>
                <a:cs typeface="Times New Roman"/>
              </a:rPr>
              <a:t>managers</a:t>
            </a:r>
            <a:r>
              <a:rPr lang="en-US" sz="1200" spc="14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lang="en-US" sz="1200" spc="200" dirty="0">
                <a:solidFill>
                  <a:srgbClr val="3F3F3F"/>
                </a:solidFill>
                <a:latin typeface="Times New Roman"/>
                <a:cs typeface="Times New Roman"/>
              </a:rPr>
              <a:t>and</a:t>
            </a:r>
            <a:r>
              <a:rPr lang="en-US" sz="1200" spc="380" dirty="0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lang="en-US" sz="1200" spc="130" dirty="0">
                <a:solidFill>
                  <a:srgbClr val="383838"/>
                </a:solidFill>
                <a:latin typeface="Times New Roman"/>
                <a:cs typeface="Times New Roman"/>
              </a:rPr>
              <a:t>pedagogical</a:t>
            </a:r>
            <a:r>
              <a:rPr lang="en-US" sz="1200" spc="240" dirty="0">
                <a:solidFill>
                  <a:srgbClr val="383838"/>
                </a:solidFill>
                <a:latin typeface="Times New Roman"/>
                <a:cs typeface="Times New Roman"/>
              </a:rPr>
              <a:t> </a:t>
            </a:r>
            <a:r>
              <a:rPr lang="en-US" sz="1200" spc="110" dirty="0">
                <a:solidFill>
                  <a:srgbClr val="3A3A3A"/>
                </a:solidFill>
                <a:latin typeface="Times New Roman"/>
                <a:cs typeface="Times New Roman"/>
              </a:rPr>
              <a:t>coordinators.</a:t>
            </a:r>
            <a:endParaRPr lang="en-US" sz="1200" dirty="0">
              <a:latin typeface="Times New Roman"/>
              <a:cs typeface="Times New Roman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737B77C-3AD5-15B2-560A-858EBECB0D5D}"/>
              </a:ext>
            </a:extLst>
          </p:cNvPr>
          <p:cNvSpPr txBox="1"/>
          <p:nvPr/>
        </p:nvSpPr>
        <p:spPr>
          <a:xfrm>
            <a:off x="768668" y="2494384"/>
            <a:ext cx="5734768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1600" b="1" dirty="0" err="1"/>
              <a:t>Key</a:t>
            </a:r>
            <a:r>
              <a:rPr lang="el-GR" sz="1600" b="1" dirty="0"/>
              <a:t> Administrative </a:t>
            </a:r>
            <a:r>
              <a:rPr lang="el-GR" sz="1600" b="1" dirty="0" err="1"/>
              <a:t>Challenges</a:t>
            </a:r>
            <a:endParaRPr lang="en-US" sz="1600" b="1" dirty="0"/>
          </a:p>
          <a:p>
            <a:endParaRPr lang="el-GR" sz="1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 </a:t>
            </a:r>
            <a:r>
              <a:rPr lang="el-GR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levels</a:t>
            </a:r>
            <a:r>
              <a:rPr lang="el-G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el-GR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centralization</a:t>
            </a:r>
            <a:r>
              <a:rPr lang="el-G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l-GR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bureaucratic</a:t>
            </a:r>
            <a:r>
              <a:rPr lang="el-G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rigidity</a:t>
            </a:r>
            <a:r>
              <a:rPr lang="el-G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l-GR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Limited</a:t>
            </a:r>
            <a:r>
              <a:rPr lang="el-G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coordination</a:t>
            </a:r>
            <a:r>
              <a:rPr lang="el-G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el-G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general</a:t>
            </a:r>
            <a:r>
              <a:rPr lang="el-G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education</a:t>
            </a:r>
            <a:r>
              <a:rPr lang="el-G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school</a:t>
            </a:r>
            <a:r>
              <a:rPr lang="el-G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clusters</a:t>
            </a:r>
            <a:r>
              <a:rPr lang="el-G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l-GR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Inequitable</a:t>
            </a:r>
            <a:r>
              <a:rPr lang="el-G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allocation</a:t>
            </a:r>
            <a:r>
              <a:rPr lang="el-G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el-GR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resources</a:t>
            </a:r>
            <a:r>
              <a:rPr lang="el-G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particularly</a:t>
            </a:r>
            <a:r>
              <a:rPr lang="el-G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the </a:t>
            </a:r>
            <a:r>
              <a:rPr lang="el-GR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management</a:t>
            </a:r>
            <a:r>
              <a:rPr lang="el-G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el-GR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paraprofessional</a:t>
            </a:r>
            <a:r>
              <a:rPr lang="el-G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staff</a:t>
            </a:r>
            <a:endParaRPr lang="el-GR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399"/>
    </mc:Choice>
    <mc:Fallback xmlns="">
      <p:transition spd="slow" advTm="27399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966AD9-AB28-0F39-56F5-29DA1F5DF3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aticPath">
            <a:extLst>
              <a:ext uri="{FF2B5EF4-FFF2-40B4-BE49-F238E27FC236}">
                <a16:creationId xmlns:a16="http://schemas.microsoft.com/office/drawing/2014/main" id="{C101178E-BEA9-0FD1-3C8F-037EC218BE43}"/>
              </a:ext>
            </a:extLst>
          </p:cNvPr>
          <p:cNvSpPr/>
          <p:nvPr/>
        </p:nvSpPr>
        <p:spPr>
          <a:xfrm>
            <a:off x="7143750" y="-464820"/>
            <a:ext cx="2000250" cy="5143500"/>
          </a:xfrm>
          <a:prstGeom prst="rect">
            <a:avLst/>
          </a:prstGeom>
          <a:solidFill>
            <a:srgbClr val="FF9800"/>
          </a:solidFill>
          <a:ln/>
        </p:spPr>
        <p:txBody>
          <a:bodyPr/>
          <a:lstStyle/>
          <a:p>
            <a:endParaRPr lang="el-GR"/>
          </a:p>
        </p:txBody>
      </p:sp>
      <p:sp>
        <p:nvSpPr>
          <p:cNvPr id="3" name="Title">
            <a:extLst>
              <a:ext uri="{FF2B5EF4-FFF2-40B4-BE49-F238E27FC236}">
                <a16:creationId xmlns:a16="http://schemas.microsoft.com/office/drawing/2014/main" id="{1EDECE73-D97A-4C2C-F5DE-F0A1745F12BE}"/>
              </a:ext>
            </a:extLst>
          </p:cNvPr>
          <p:cNvSpPr/>
          <p:nvPr/>
        </p:nvSpPr>
        <p:spPr>
          <a:xfrm>
            <a:off x="1190625" y="357188"/>
            <a:ext cx="5715000" cy="5715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endParaRPr lang="en-US" sz="1550" dirty="0"/>
          </a:p>
        </p:txBody>
      </p:sp>
      <p:sp>
        <p:nvSpPr>
          <p:cNvPr id="4" name="Subtitle 1">
            <a:extLst>
              <a:ext uri="{FF2B5EF4-FFF2-40B4-BE49-F238E27FC236}">
                <a16:creationId xmlns:a16="http://schemas.microsoft.com/office/drawing/2014/main" id="{E422D14B-EE19-0D59-661C-BB1CD79CEB26}"/>
              </a:ext>
            </a:extLst>
          </p:cNvPr>
          <p:cNvSpPr/>
          <p:nvPr/>
        </p:nvSpPr>
        <p:spPr>
          <a:xfrm>
            <a:off x="714375" y="1197301"/>
            <a:ext cx="5238750" cy="14287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endParaRPr lang="en-US" sz="1312" dirty="0"/>
          </a:p>
        </p:txBody>
      </p:sp>
      <p:sp>
        <p:nvSpPr>
          <p:cNvPr id="5" name="Paragraph 1">
            <a:extLst>
              <a:ext uri="{FF2B5EF4-FFF2-40B4-BE49-F238E27FC236}">
                <a16:creationId xmlns:a16="http://schemas.microsoft.com/office/drawing/2014/main" id="{BF12526A-C4E7-8504-F970-CD24A383D913}"/>
              </a:ext>
            </a:extLst>
          </p:cNvPr>
          <p:cNvSpPr/>
          <p:nvPr/>
        </p:nvSpPr>
        <p:spPr>
          <a:xfrm>
            <a:off x="714375" y="1571625"/>
            <a:ext cx="5238750" cy="14287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endParaRPr lang="en-US" sz="1347" dirty="0"/>
          </a:p>
        </p:txBody>
      </p:sp>
      <p:sp>
        <p:nvSpPr>
          <p:cNvPr id="11" name="StaticPath">
            <a:extLst>
              <a:ext uri="{FF2B5EF4-FFF2-40B4-BE49-F238E27FC236}">
                <a16:creationId xmlns:a16="http://schemas.microsoft.com/office/drawing/2014/main" id="{89F06AC6-9AC1-AA36-BAF9-A03ABA232ADC}"/>
              </a:ext>
            </a:extLst>
          </p:cNvPr>
          <p:cNvSpPr/>
          <p:nvPr/>
        </p:nvSpPr>
        <p:spPr>
          <a:xfrm>
            <a:off x="-1309687" y="3810000"/>
            <a:ext cx="1737360" cy="1737360"/>
          </a:xfrm>
          <a:prstGeom prst="ellipse">
            <a:avLst/>
          </a:prstGeom>
          <a:solidFill>
            <a:srgbClr val="000000">
              <a:alpha val="0"/>
            </a:srgbClr>
          </a:solidFill>
          <a:ln w="211667">
            <a:solidFill>
              <a:srgbClr val="FF9800"/>
            </a:solidFill>
            <a:prstDash val="solid"/>
          </a:ln>
        </p:spPr>
        <p:txBody>
          <a:bodyPr/>
          <a:lstStyle/>
          <a:p>
            <a:endParaRPr lang="el-GR"/>
          </a:p>
        </p:txBody>
      </p:sp>
      <p:sp>
        <p:nvSpPr>
          <p:cNvPr id="14" name="object 7">
            <a:extLst>
              <a:ext uri="{FF2B5EF4-FFF2-40B4-BE49-F238E27FC236}">
                <a16:creationId xmlns:a16="http://schemas.microsoft.com/office/drawing/2014/main" id="{3B857DA8-7A76-E63A-6945-3C192FE54422}"/>
              </a:ext>
            </a:extLst>
          </p:cNvPr>
          <p:cNvSpPr txBox="1"/>
          <p:nvPr/>
        </p:nvSpPr>
        <p:spPr>
          <a:xfrm>
            <a:off x="7483151" y="1440095"/>
            <a:ext cx="721567" cy="229102"/>
          </a:xfrm>
          <a:prstGeom prst="rect">
            <a:avLst/>
          </a:prstGeom>
        </p:spPr>
        <p:txBody>
          <a:bodyPr vert="horz" wrap="square" lIns="0" tIns="64135" rIns="0" bIns="0" rtlCol="0">
            <a:spAutoFit/>
          </a:bodyPr>
          <a:lstStyle/>
          <a:p>
            <a:pPr marL="12700" marR="5080" algn="ctr">
              <a:lnSpc>
                <a:spcPct val="88900"/>
              </a:lnSpc>
              <a:spcBef>
                <a:spcPts val="505"/>
              </a:spcBef>
            </a:pPr>
            <a:endParaRPr sz="1200" dirty="0">
              <a:cs typeface="Arial Black"/>
            </a:endParaRPr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997EE491-D110-2F6E-2DFF-E8DF2734AB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74" y="158147"/>
            <a:ext cx="6429375" cy="4520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049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399"/>
    </mc:Choice>
    <mc:Fallback xmlns="">
      <p:transition spd="slow" advTm="27399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aticPath"/>
          <p:cNvSpPr/>
          <p:nvPr/>
        </p:nvSpPr>
        <p:spPr>
          <a:xfrm>
            <a:off x="7143750" y="0"/>
            <a:ext cx="2000250" cy="5143500"/>
          </a:xfrm>
          <a:prstGeom prst="rect">
            <a:avLst/>
          </a:prstGeom>
          <a:solidFill>
            <a:srgbClr val="FF9800"/>
          </a:solidFill>
          <a:ln/>
        </p:spPr>
        <p:txBody>
          <a:bodyPr/>
          <a:lstStyle/>
          <a:p>
            <a:endParaRPr lang="el-GR"/>
          </a:p>
        </p:txBody>
      </p:sp>
      <p:sp>
        <p:nvSpPr>
          <p:cNvPr id="11" name="StaticPath"/>
          <p:cNvSpPr/>
          <p:nvPr/>
        </p:nvSpPr>
        <p:spPr>
          <a:xfrm>
            <a:off x="-1309687" y="3810000"/>
            <a:ext cx="1737360" cy="1737360"/>
          </a:xfrm>
          <a:prstGeom prst="ellipse">
            <a:avLst/>
          </a:prstGeom>
          <a:solidFill>
            <a:srgbClr val="000000">
              <a:alpha val="0"/>
            </a:srgbClr>
          </a:solidFill>
          <a:ln w="211667">
            <a:solidFill>
              <a:srgbClr val="FF9800"/>
            </a:solidFill>
            <a:prstDash val="solid"/>
          </a:ln>
        </p:spPr>
        <p:txBody>
          <a:bodyPr/>
          <a:lstStyle/>
          <a:p>
            <a:endParaRPr lang="el-GR"/>
          </a:p>
        </p:txBody>
      </p:sp>
      <p:sp>
        <p:nvSpPr>
          <p:cNvPr id="12" name="StaticPath"/>
          <p:cNvSpPr/>
          <p:nvPr/>
        </p:nvSpPr>
        <p:spPr>
          <a:xfrm>
            <a:off x="285750" y="204788"/>
            <a:ext cx="482918" cy="482917"/>
          </a:xfrm>
          <a:prstGeom prst="ellipse">
            <a:avLst/>
          </a:prstGeom>
          <a:solidFill>
            <a:srgbClr val="000000"/>
          </a:solidFill>
          <a:ln/>
        </p:spPr>
        <p:txBody>
          <a:bodyPr/>
          <a:lstStyle/>
          <a:p>
            <a:endParaRPr lang="el-GR"/>
          </a:p>
        </p:txBody>
      </p:sp>
      <p:pic>
        <p:nvPicPr>
          <p:cNvPr id="14" name="Εικόνα 13">
            <a:extLst>
              <a:ext uri="{FF2B5EF4-FFF2-40B4-BE49-F238E27FC236}">
                <a16:creationId xmlns:a16="http://schemas.microsoft.com/office/drawing/2014/main" id="{E67373FF-0A62-5A02-8A29-B02384B408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75" y="204788"/>
            <a:ext cx="6429375" cy="493871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959"/>
    </mc:Choice>
    <mc:Fallback xmlns="">
      <p:transition spd="slow" advTm="22959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aticPath"/>
          <p:cNvSpPr/>
          <p:nvPr/>
        </p:nvSpPr>
        <p:spPr>
          <a:xfrm>
            <a:off x="120206" y="0"/>
            <a:ext cx="902970" cy="902970"/>
          </a:xfrm>
          <a:prstGeom prst="ellipse">
            <a:avLst/>
          </a:prstGeom>
          <a:solidFill>
            <a:srgbClr val="000000">
              <a:alpha val="0"/>
            </a:srgbClr>
          </a:solidFill>
          <a:ln w="169333">
            <a:solidFill>
              <a:srgbClr val="FF9800"/>
            </a:solidFill>
            <a:prstDash val="solid"/>
          </a:ln>
        </p:spPr>
        <p:txBody>
          <a:bodyPr/>
          <a:lstStyle/>
          <a:p>
            <a:endParaRPr lang="el-GR"/>
          </a:p>
        </p:txBody>
      </p:sp>
      <p:sp>
        <p:nvSpPr>
          <p:cNvPr id="3" name="Title"/>
          <p:cNvSpPr/>
          <p:nvPr/>
        </p:nvSpPr>
        <p:spPr>
          <a:xfrm>
            <a:off x="2428875" y="274987"/>
            <a:ext cx="4286250" cy="5435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992" b="1" dirty="0">
                <a:solidFill>
                  <a:srgbClr val="000000"/>
                </a:solidFill>
                <a:latin typeface="OpenSans-Bold" pitchFamily="34" charset="0"/>
                <a:ea typeface="OpenSans-Bold" pitchFamily="34" charset="-122"/>
                <a:cs typeface="OpenSans-Bold" pitchFamily="34" charset="-120"/>
              </a:rPr>
              <a:t>Stakeholder Voices on SEUs and Inclusion</a:t>
            </a:r>
            <a:endParaRPr lang="en-US" sz="1992" dirty="0"/>
          </a:p>
        </p:txBody>
      </p:sp>
      <p:sp>
        <p:nvSpPr>
          <p:cNvPr id="4" name="StaticPath"/>
          <p:cNvSpPr/>
          <p:nvPr/>
        </p:nvSpPr>
        <p:spPr>
          <a:xfrm>
            <a:off x="8304324" y="214312"/>
            <a:ext cx="602933" cy="602933"/>
          </a:xfrm>
          <a:prstGeom prst="ellipse">
            <a:avLst/>
          </a:prstGeom>
          <a:solidFill>
            <a:srgbClr val="FF9800"/>
          </a:solidFill>
          <a:ln/>
        </p:spPr>
        <p:txBody>
          <a:bodyPr/>
          <a:lstStyle/>
          <a:p>
            <a:endParaRPr lang="el-GR"/>
          </a:p>
        </p:txBody>
      </p:sp>
      <p:sp>
        <p:nvSpPr>
          <p:cNvPr id="5" name="StaticPath"/>
          <p:cNvSpPr/>
          <p:nvPr/>
        </p:nvSpPr>
        <p:spPr>
          <a:xfrm>
            <a:off x="482679" y="1202627"/>
            <a:ext cx="2271713" cy="1594485"/>
          </a:xfrm>
          <a:prstGeom prst="rect">
            <a:avLst/>
          </a:prstGeom>
          <a:solidFill>
            <a:srgbClr val="FF9800"/>
          </a:solidFill>
          <a:ln w="12700">
            <a:solidFill>
              <a:srgbClr val="000000"/>
            </a:solidFill>
            <a:prstDash val="solid"/>
          </a:ln>
        </p:spPr>
        <p:txBody>
          <a:bodyPr/>
          <a:lstStyle/>
          <a:p>
            <a:endParaRPr lang="en-US" dirty="0"/>
          </a:p>
          <a:p>
            <a:pPr algn="ctr"/>
            <a:endParaRPr lang="en-US" b="1" dirty="0"/>
          </a:p>
          <a:p>
            <a:pPr algn="ctr"/>
            <a:r>
              <a:rPr lang="el-GR" sz="2000" b="1" dirty="0"/>
              <a:t>Policy</a:t>
            </a:r>
          </a:p>
        </p:txBody>
      </p:sp>
      <p:sp>
        <p:nvSpPr>
          <p:cNvPr id="6" name="StaticPath"/>
          <p:cNvSpPr/>
          <p:nvPr/>
        </p:nvSpPr>
        <p:spPr>
          <a:xfrm>
            <a:off x="3426952" y="1202627"/>
            <a:ext cx="2271713" cy="1594485"/>
          </a:xfrm>
          <a:prstGeom prst="rect">
            <a:avLst/>
          </a:prstGeom>
          <a:solidFill>
            <a:srgbClr val="FF9800"/>
          </a:solidFill>
          <a:ln w="12700">
            <a:solidFill>
              <a:srgbClr val="000000"/>
            </a:solidFill>
            <a:prstDash val="solid"/>
          </a:ln>
        </p:spPr>
        <p:txBody>
          <a:bodyPr/>
          <a:lstStyle/>
          <a:p>
            <a:endParaRPr lang="el-GR"/>
          </a:p>
        </p:txBody>
      </p:sp>
      <p:sp>
        <p:nvSpPr>
          <p:cNvPr id="7" name="StaticPath"/>
          <p:cNvSpPr/>
          <p:nvPr/>
        </p:nvSpPr>
        <p:spPr>
          <a:xfrm>
            <a:off x="6362890" y="1202627"/>
            <a:ext cx="2271713" cy="1594485"/>
          </a:xfrm>
          <a:prstGeom prst="rect">
            <a:avLst/>
          </a:prstGeom>
          <a:solidFill>
            <a:srgbClr val="FF9800"/>
          </a:solidFill>
          <a:ln w="12700">
            <a:solidFill>
              <a:srgbClr val="000000"/>
            </a:solidFill>
            <a:prstDash val="solid"/>
          </a:ln>
        </p:spPr>
        <p:txBody>
          <a:bodyPr/>
          <a:lstStyle/>
          <a:p>
            <a:endParaRPr lang="en-US" dirty="0"/>
          </a:p>
          <a:p>
            <a:endParaRPr lang="en-US" b="1" dirty="0"/>
          </a:p>
          <a:p>
            <a:pPr algn="ctr"/>
            <a:r>
              <a:rPr lang="el-GR" sz="2000" b="1" dirty="0"/>
              <a:t>P</a:t>
            </a:r>
            <a:r>
              <a:rPr lang="en-US" sz="2000" b="1" dirty="0"/>
              <a:t>ractice</a:t>
            </a:r>
            <a:endParaRPr lang="en-US" sz="2000" dirty="0"/>
          </a:p>
          <a:p>
            <a:pPr algn="ctr"/>
            <a:endParaRPr lang="el-GR" sz="2000" dirty="0"/>
          </a:p>
        </p:txBody>
      </p:sp>
      <p:sp>
        <p:nvSpPr>
          <p:cNvPr id="8" name="Form title 1"/>
          <p:cNvSpPr/>
          <p:nvPr/>
        </p:nvSpPr>
        <p:spPr>
          <a:xfrm>
            <a:off x="588264" y="1684591"/>
            <a:ext cx="2065828" cy="60618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endParaRPr lang="en-US" sz="2226" dirty="0"/>
          </a:p>
        </p:txBody>
      </p:sp>
      <p:sp>
        <p:nvSpPr>
          <p:cNvPr id="9" name="Form title 2"/>
          <p:cNvSpPr/>
          <p:nvPr/>
        </p:nvSpPr>
        <p:spPr>
          <a:xfrm>
            <a:off x="3532584" y="1703975"/>
            <a:ext cx="2065828" cy="60618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2226" b="1" dirty="0"/>
              <a:t>The Gap</a:t>
            </a:r>
          </a:p>
        </p:txBody>
      </p:sp>
      <p:sp>
        <p:nvSpPr>
          <p:cNvPr id="10" name="Form title 3"/>
          <p:cNvSpPr/>
          <p:nvPr/>
        </p:nvSpPr>
        <p:spPr>
          <a:xfrm>
            <a:off x="6471904" y="1697926"/>
            <a:ext cx="2065828" cy="60618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endParaRPr lang="en-US" sz="2226" dirty="0"/>
          </a:p>
        </p:txBody>
      </p:sp>
      <p:sp>
        <p:nvSpPr>
          <p:cNvPr id="11" name="Form text 1"/>
          <p:cNvSpPr/>
          <p:nvPr/>
        </p:nvSpPr>
        <p:spPr>
          <a:xfrm>
            <a:off x="370665" y="3044857"/>
            <a:ext cx="2510028" cy="13926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endParaRPr lang="en-US" sz="1300" dirty="0"/>
          </a:p>
        </p:txBody>
      </p:sp>
      <p:sp>
        <p:nvSpPr>
          <p:cNvPr id="12" name="Form text 2"/>
          <p:cNvSpPr/>
          <p:nvPr/>
        </p:nvSpPr>
        <p:spPr>
          <a:xfrm>
            <a:off x="3278743" y="3061335"/>
            <a:ext cx="2586561" cy="13228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300" dirty="0">
                <a:solidFill>
                  <a:srgbClr val="000000"/>
                </a:solidFill>
                <a:latin typeface="OpenSans-Regular" pitchFamily="34" charset="0"/>
                <a:ea typeface="OpenSans-Regular" pitchFamily="34" charset="-122"/>
                <a:cs typeface="OpenSans-Regular" pitchFamily="34" charset="-120"/>
              </a:rPr>
              <a:t>.</a:t>
            </a:r>
            <a:endParaRPr lang="en-US" sz="1300" dirty="0"/>
          </a:p>
        </p:txBody>
      </p:sp>
      <p:sp>
        <p:nvSpPr>
          <p:cNvPr id="13" name="Form text 3"/>
          <p:cNvSpPr/>
          <p:nvPr/>
        </p:nvSpPr>
        <p:spPr>
          <a:xfrm>
            <a:off x="6208871" y="3032188"/>
            <a:ext cx="2594086" cy="131849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endParaRPr lang="en-US" sz="1300" dirty="0"/>
          </a:p>
        </p:txBody>
      </p:sp>
      <p:sp>
        <p:nvSpPr>
          <p:cNvPr id="14" name="StaticPath"/>
          <p:cNvSpPr/>
          <p:nvPr/>
        </p:nvSpPr>
        <p:spPr>
          <a:xfrm>
            <a:off x="782002" y="4619625"/>
            <a:ext cx="1685925" cy="71438"/>
          </a:xfrm>
          <a:prstGeom prst="rect">
            <a:avLst/>
          </a:prstGeom>
          <a:solidFill>
            <a:srgbClr val="FF9800"/>
          </a:solidFill>
          <a:ln/>
        </p:spPr>
        <p:txBody>
          <a:bodyPr/>
          <a:lstStyle/>
          <a:p>
            <a:endParaRPr lang="el-GR"/>
          </a:p>
        </p:txBody>
      </p:sp>
      <p:sp>
        <p:nvSpPr>
          <p:cNvPr id="15" name="StaticPath"/>
          <p:cNvSpPr/>
          <p:nvPr/>
        </p:nvSpPr>
        <p:spPr>
          <a:xfrm>
            <a:off x="3729038" y="4619625"/>
            <a:ext cx="1685925" cy="71438"/>
          </a:xfrm>
          <a:prstGeom prst="rect">
            <a:avLst/>
          </a:prstGeom>
          <a:solidFill>
            <a:srgbClr val="FF9800"/>
          </a:solidFill>
          <a:ln/>
        </p:spPr>
        <p:txBody>
          <a:bodyPr/>
          <a:lstStyle/>
          <a:p>
            <a:endParaRPr lang="el-GR"/>
          </a:p>
        </p:txBody>
      </p:sp>
      <p:sp>
        <p:nvSpPr>
          <p:cNvPr id="16" name="StaticPath"/>
          <p:cNvSpPr/>
          <p:nvPr/>
        </p:nvSpPr>
        <p:spPr>
          <a:xfrm>
            <a:off x="6662928" y="4619625"/>
            <a:ext cx="1685925" cy="71438"/>
          </a:xfrm>
          <a:prstGeom prst="rect">
            <a:avLst/>
          </a:prstGeom>
          <a:solidFill>
            <a:srgbClr val="FF9800"/>
          </a:solidFill>
          <a:ln/>
        </p:spPr>
        <p:txBody>
          <a:bodyPr/>
          <a:lstStyle/>
          <a:p>
            <a:endParaRPr lang="el-GR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94FC1F8-F250-088C-694B-AE0E63C6371B}"/>
              </a:ext>
            </a:extLst>
          </p:cNvPr>
          <p:cNvSpPr txBox="1"/>
          <p:nvPr/>
        </p:nvSpPr>
        <p:spPr>
          <a:xfrm>
            <a:off x="482680" y="2906702"/>
            <a:ext cx="2669246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l-GR" sz="1400" b="1" dirty="0" err="1"/>
              <a:t>Inclusive</a:t>
            </a:r>
            <a:r>
              <a:rPr lang="el-GR" sz="1400" b="1" dirty="0"/>
              <a:t> </a:t>
            </a:r>
            <a:r>
              <a:rPr lang="el-GR" sz="1400" b="1" dirty="0" err="1"/>
              <a:t>Education</a:t>
            </a:r>
            <a:r>
              <a:rPr lang="el-GR" sz="1400" b="1" dirty="0"/>
              <a:t> </a:t>
            </a:r>
            <a:r>
              <a:rPr lang="el-GR" sz="1400" b="1" dirty="0" err="1"/>
              <a:t>Framework</a:t>
            </a:r>
            <a:endParaRPr lang="el-GR" sz="1400" dirty="0"/>
          </a:p>
          <a:p>
            <a:pPr>
              <a:buFont typeface="Arial" panose="020B0604020202020204" pitchFamily="34" charset="0"/>
              <a:buChar char="•"/>
            </a:pPr>
            <a:r>
              <a:rPr lang="el-GR" sz="1400" dirty="0"/>
              <a:t>90% of </a:t>
            </a:r>
            <a:r>
              <a:rPr lang="el-GR" sz="1400" dirty="0" err="1"/>
              <a:t>legislation</a:t>
            </a:r>
            <a:r>
              <a:rPr lang="el-GR" sz="1400" dirty="0"/>
              <a:t> </a:t>
            </a:r>
            <a:r>
              <a:rPr lang="el-GR" sz="1400" dirty="0" err="1"/>
              <a:t>supports</a:t>
            </a:r>
            <a:r>
              <a:rPr lang="el-GR" sz="1400" dirty="0"/>
              <a:t> </a:t>
            </a:r>
            <a:r>
              <a:rPr lang="el-GR" sz="1400" dirty="0" err="1"/>
              <a:t>inclusion</a:t>
            </a:r>
            <a:r>
              <a:rPr lang="el-GR" sz="1400" dirty="0"/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sz="1400" dirty="0" err="1"/>
              <a:t>Strong</a:t>
            </a:r>
            <a:r>
              <a:rPr lang="el-GR" sz="1400" dirty="0"/>
              <a:t> </a:t>
            </a:r>
            <a:r>
              <a:rPr lang="el-GR" sz="1400" dirty="0" err="1"/>
              <a:t>policy</a:t>
            </a:r>
            <a:r>
              <a:rPr lang="el-GR" sz="1400" dirty="0"/>
              <a:t> </a:t>
            </a:r>
            <a:r>
              <a:rPr lang="el-GR" sz="1400" dirty="0" err="1"/>
              <a:t>discourse</a:t>
            </a:r>
            <a:r>
              <a:rPr lang="el-GR" sz="1400" dirty="0"/>
              <a:t> on </a:t>
            </a:r>
            <a:r>
              <a:rPr lang="el-GR" sz="1400" dirty="0" err="1"/>
              <a:t>equity</a:t>
            </a:r>
            <a:r>
              <a:rPr lang="el-GR" sz="1400" dirty="0"/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sz="1400" dirty="0"/>
              <a:t>European </a:t>
            </a:r>
            <a:r>
              <a:rPr lang="el-GR" sz="1400" dirty="0" err="1"/>
              <a:t>alignment</a:t>
            </a:r>
            <a:r>
              <a:rPr lang="el-GR" sz="1400" dirty="0"/>
              <a:t> </a:t>
            </a:r>
            <a:r>
              <a:rPr lang="el-GR" sz="1400" dirty="0" err="1"/>
              <a:t>with</a:t>
            </a:r>
            <a:r>
              <a:rPr lang="el-GR" sz="1400" dirty="0"/>
              <a:t> </a:t>
            </a:r>
            <a:r>
              <a:rPr lang="el-GR" sz="1400" dirty="0" err="1"/>
              <a:t>inclusive</a:t>
            </a:r>
            <a:r>
              <a:rPr lang="el-GR" sz="1400" dirty="0"/>
              <a:t> </a:t>
            </a:r>
            <a:r>
              <a:rPr lang="el-GR" sz="1400" dirty="0" err="1"/>
              <a:t>models</a:t>
            </a:r>
            <a:endParaRPr lang="el-GR" sz="14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15068A0-B9BB-4571-C77E-62C349B8F619}"/>
              </a:ext>
            </a:extLst>
          </p:cNvPr>
          <p:cNvSpPr txBox="1"/>
          <p:nvPr/>
        </p:nvSpPr>
        <p:spPr>
          <a:xfrm>
            <a:off x="6471904" y="2814810"/>
            <a:ext cx="2301431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l-GR" sz="1400" b="1" dirty="0" err="1"/>
              <a:t>Current</a:t>
            </a:r>
            <a:r>
              <a:rPr lang="el-GR" sz="1400" b="1" dirty="0"/>
              <a:t> </a:t>
            </a:r>
            <a:r>
              <a:rPr lang="el-GR" sz="1400" b="1" dirty="0" err="1"/>
              <a:t>School</a:t>
            </a:r>
            <a:r>
              <a:rPr lang="el-GR" sz="1400" b="1" dirty="0"/>
              <a:t> </a:t>
            </a:r>
            <a:r>
              <a:rPr lang="el-GR" sz="1400" b="1" dirty="0" err="1"/>
              <a:t>Reality</a:t>
            </a:r>
            <a:endParaRPr lang="el-GR" sz="1400" dirty="0"/>
          </a:p>
          <a:p>
            <a:pPr>
              <a:buFont typeface="Arial" panose="020B0604020202020204" pitchFamily="34" charset="0"/>
              <a:buChar char="•"/>
            </a:pPr>
            <a:r>
              <a:rPr lang="el-GR" sz="1400" dirty="0"/>
              <a:t>68% of </a:t>
            </a:r>
            <a:r>
              <a:rPr lang="el-GR" sz="1400" dirty="0" err="1"/>
              <a:t>students</a:t>
            </a:r>
            <a:r>
              <a:rPr lang="el-GR" sz="1400" dirty="0"/>
              <a:t> </a:t>
            </a:r>
            <a:r>
              <a:rPr lang="el-GR" sz="1400" dirty="0" err="1"/>
              <a:t>with</a:t>
            </a:r>
            <a:r>
              <a:rPr lang="el-GR" sz="1400" dirty="0"/>
              <a:t> </a:t>
            </a:r>
            <a:r>
              <a:rPr lang="el-GR" sz="1400" dirty="0" err="1"/>
              <a:t>severe</a:t>
            </a:r>
            <a:r>
              <a:rPr lang="el-GR" sz="1400" dirty="0"/>
              <a:t> SEN in SMEAE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sz="1400" dirty="0"/>
              <a:t>Persistent </a:t>
            </a:r>
            <a:r>
              <a:rPr lang="el-GR" sz="1400" dirty="0" err="1"/>
              <a:t>segregated</a:t>
            </a:r>
            <a:r>
              <a:rPr lang="el-GR" sz="1400" dirty="0"/>
              <a:t> </a:t>
            </a:r>
            <a:r>
              <a:rPr lang="el-GR" sz="1400" dirty="0" err="1"/>
              <a:t>structures</a:t>
            </a:r>
            <a:r>
              <a:rPr lang="el-GR" sz="1400" dirty="0"/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sz="1400" dirty="0"/>
              <a:t>Administrative </a:t>
            </a:r>
            <a:r>
              <a:rPr lang="el-GR" sz="1400" dirty="0" err="1"/>
              <a:t>rather</a:t>
            </a:r>
            <a:r>
              <a:rPr lang="el-GR" sz="1400" dirty="0"/>
              <a:t> </a:t>
            </a:r>
            <a:r>
              <a:rPr lang="el-GR" sz="1400" dirty="0" err="1"/>
              <a:t>than</a:t>
            </a:r>
            <a:r>
              <a:rPr lang="el-GR" sz="1400" dirty="0"/>
              <a:t> </a:t>
            </a:r>
            <a:r>
              <a:rPr lang="el-GR" sz="1400" dirty="0" err="1"/>
              <a:t>pedagogical</a:t>
            </a:r>
            <a:r>
              <a:rPr lang="el-GR" sz="1400" dirty="0"/>
              <a:t> </a:t>
            </a:r>
            <a:r>
              <a:rPr lang="el-GR" sz="1400" dirty="0" err="1"/>
              <a:t>change</a:t>
            </a:r>
            <a:endParaRPr lang="el-GR" sz="14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C3315E1-EFDD-8D01-19BA-6394486F2D04}"/>
              </a:ext>
            </a:extLst>
          </p:cNvPr>
          <p:cNvSpPr txBox="1"/>
          <p:nvPr/>
        </p:nvSpPr>
        <p:spPr>
          <a:xfrm rot="10800000" flipV="1">
            <a:off x="3432648" y="2921747"/>
            <a:ext cx="216608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sz="1600" b="1" dirty="0"/>
              <a:t>A </a:t>
            </a:r>
            <a:r>
              <a:rPr lang="el-GR" sz="1600" b="1" dirty="0" err="1"/>
              <a:t>system</a:t>
            </a:r>
            <a:r>
              <a:rPr lang="el-GR" sz="1600" b="1" dirty="0"/>
              <a:t> </a:t>
            </a:r>
            <a:r>
              <a:rPr lang="el-GR" sz="1600" b="1" dirty="0" err="1"/>
              <a:t>that</a:t>
            </a:r>
            <a:r>
              <a:rPr lang="el-GR" sz="1600" b="1" dirty="0"/>
              <a:t> </a:t>
            </a:r>
            <a:r>
              <a:rPr lang="el-GR" sz="1600" b="1" dirty="0" err="1"/>
              <a:t>integrates</a:t>
            </a:r>
            <a:r>
              <a:rPr lang="el-GR" sz="1600" b="1" dirty="0"/>
              <a:t> </a:t>
            </a:r>
            <a:r>
              <a:rPr lang="el-GR" sz="1600" b="1" dirty="0" err="1"/>
              <a:t>administratively</a:t>
            </a:r>
            <a:r>
              <a:rPr lang="el-GR" sz="1600" b="1" dirty="0"/>
              <a:t> </a:t>
            </a:r>
            <a:endParaRPr lang="en-US" sz="1600" b="1" dirty="0"/>
          </a:p>
          <a:p>
            <a:pPr algn="ctr"/>
            <a:r>
              <a:rPr lang="el-GR" sz="1600" b="1" dirty="0" err="1"/>
              <a:t>but</a:t>
            </a:r>
            <a:r>
              <a:rPr lang="el-GR" sz="1600" b="1" dirty="0"/>
              <a:t> </a:t>
            </a:r>
            <a:endParaRPr lang="en-US" sz="1600" b="1" dirty="0"/>
          </a:p>
          <a:p>
            <a:pPr algn="ctr"/>
            <a:r>
              <a:rPr lang="el-GR" sz="1600" b="1" dirty="0" err="1"/>
              <a:t>not</a:t>
            </a:r>
            <a:r>
              <a:rPr lang="el-GR" sz="1600" b="1" dirty="0"/>
              <a:t> </a:t>
            </a:r>
            <a:r>
              <a:rPr lang="el-GR" sz="1600" b="1" dirty="0" err="1"/>
              <a:t>pedagogically</a:t>
            </a:r>
            <a:endParaRPr lang="el-GR" sz="16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106"/>
    </mc:Choice>
    <mc:Fallback xmlns="">
      <p:transition spd="slow" advTm="31106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aticPath"/>
          <p:cNvSpPr/>
          <p:nvPr/>
        </p:nvSpPr>
        <p:spPr>
          <a:xfrm>
            <a:off x="7143750" y="0"/>
            <a:ext cx="2000250" cy="5143500"/>
          </a:xfrm>
          <a:prstGeom prst="rect">
            <a:avLst/>
          </a:prstGeom>
          <a:solidFill>
            <a:srgbClr val="FF9800"/>
          </a:solidFill>
          <a:ln/>
        </p:spPr>
        <p:txBody>
          <a:bodyPr/>
          <a:lstStyle/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l-GR" dirty="0" err="1"/>
              <a:t>Inclusion</a:t>
            </a:r>
            <a:r>
              <a:rPr lang="el-GR" dirty="0"/>
              <a:t> </a:t>
            </a:r>
            <a:r>
              <a:rPr lang="el-GR" dirty="0" err="1"/>
              <a:t>is</a:t>
            </a:r>
            <a:r>
              <a:rPr lang="el-GR" dirty="0"/>
              <a:t> a </a:t>
            </a:r>
            <a:r>
              <a:rPr lang="el-GR" dirty="0" err="1"/>
              <a:t>systemic</a:t>
            </a:r>
            <a:r>
              <a:rPr lang="el-GR" dirty="0"/>
              <a:t> </a:t>
            </a:r>
            <a:r>
              <a:rPr lang="el-GR" dirty="0" err="1"/>
              <a:t>transformation</a:t>
            </a:r>
            <a:r>
              <a:rPr lang="el-GR" dirty="0"/>
              <a:t>, </a:t>
            </a:r>
            <a:r>
              <a:rPr lang="el-GR" dirty="0" err="1"/>
              <a:t>not</a:t>
            </a:r>
            <a:r>
              <a:rPr lang="el-GR" dirty="0"/>
              <a:t> a </a:t>
            </a:r>
            <a:r>
              <a:rPr lang="el-GR" dirty="0" err="1"/>
              <a:t>set</a:t>
            </a:r>
            <a:r>
              <a:rPr lang="el-GR" dirty="0"/>
              <a:t> of </a:t>
            </a:r>
            <a:r>
              <a:rPr lang="el-GR" dirty="0" err="1"/>
              <a:t>isolated</a:t>
            </a:r>
            <a:r>
              <a:rPr lang="el-GR" dirty="0"/>
              <a:t> </a:t>
            </a:r>
            <a:r>
              <a:rPr lang="el-GR" dirty="0" err="1"/>
              <a:t>interventions</a:t>
            </a:r>
            <a:r>
              <a:rPr lang="el-GR" dirty="0"/>
              <a:t>.</a:t>
            </a:r>
          </a:p>
        </p:txBody>
      </p:sp>
      <p:sp>
        <p:nvSpPr>
          <p:cNvPr id="3" name="Title"/>
          <p:cNvSpPr/>
          <p:nvPr/>
        </p:nvSpPr>
        <p:spPr>
          <a:xfrm>
            <a:off x="1190625" y="357188"/>
            <a:ext cx="5715000" cy="5715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endParaRPr lang="en-US" sz="1733" dirty="0"/>
          </a:p>
        </p:txBody>
      </p:sp>
      <p:sp>
        <p:nvSpPr>
          <p:cNvPr id="11" name="StaticPath"/>
          <p:cNvSpPr/>
          <p:nvPr/>
        </p:nvSpPr>
        <p:spPr>
          <a:xfrm>
            <a:off x="-1309687" y="3810000"/>
            <a:ext cx="1737360" cy="1737360"/>
          </a:xfrm>
          <a:prstGeom prst="ellipse">
            <a:avLst/>
          </a:prstGeom>
          <a:solidFill>
            <a:srgbClr val="000000">
              <a:alpha val="0"/>
            </a:srgbClr>
          </a:solidFill>
          <a:ln w="211667">
            <a:solidFill>
              <a:srgbClr val="FF9800"/>
            </a:solidFill>
            <a:prstDash val="solid"/>
          </a:ln>
        </p:spPr>
        <p:txBody>
          <a:bodyPr/>
          <a:lstStyle/>
          <a:p>
            <a:endParaRPr lang="el-GR"/>
          </a:p>
        </p:txBody>
      </p:sp>
      <p:sp>
        <p:nvSpPr>
          <p:cNvPr id="12" name="StaticPath"/>
          <p:cNvSpPr/>
          <p:nvPr/>
        </p:nvSpPr>
        <p:spPr>
          <a:xfrm>
            <a:off x="285750" y="204788"/>
            <a:ext cx="482918" cy="482917"/>
          </a:xfrm>
          <a:prstGeom prst="ellipse">
            <a:avLst/>
          </a:prstGeom>
          <a:solidFill>
            <a:srgbClr val="000000"/>
          </a:solidFill>
          <a:ln/>
        </p:spPr>
        <p:txBody>
          <a:bodyPr/>
          <a:lstStyle/>
          <a:p>
            <a:endParaRPr lang="el-GR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045A5D3-169C-073D-4E75-E0A5D0C07F1F}"/>
              </a:ext>
            </a:extLst>
          </p:cNvPr>
          <p:cNvSpPr txBox="1"/>
          <p:nvPr/>
        </p:nvSpPr>
        <p:spPr>
          <a:xfrm>
            <a:off x="1190624" y="411302"/>
            <a:ext cx="566737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sz="2000" b="1" dirty="0" err="1"/>
              <a:t>Proposed</a:t>
            </a:r>
            <a:r>
              <a:rPr lang="el-GR" sz="2000" b="1" dirty="0"/>
              <a:t> </a:t>
            </a:r>
            <a:r>
              <a:rPr lang="el-GR" sz="2000" b="1" dirty="0" err="1"/>
              <a:t>Strategies</a:t>
            </a:r>
            <a:r>
              <a:rPr lang="el-GR" sz="2000" b="1" dirty="0"/>
              <a:t> for a </a:t>
            </a:r>
            <a:r>
              <a:rPr lang="el-GR" sz="2000" b="1" dirty="0" err="1"/>
              <a:t>Systemic</a:t>
            </a:r>
            <a:r>
              <a:rPr lang="el-GR" sz="2000" b="1" dirty="0"/>
              <a:t> </a:t>
            </a:r>
            <a:r>
              <a:rPr lang="el-GR" sz="2000" b="1" dirty="0" err="1"/>
              <a:t>Transition</a:t>
            </a:r>
            <a:r>
              <a:rPr lang="el-GR" sz="2000" b="1" dirty="0"/>
              <a:t> </a:t>
            </a:r>
            <a:r>
              <a:rPr lang="el-GR" sz="2000" b="1" dirty="0" err="1"/>
              <a:t>Toward</a:t>
            </a:r>
            <a:r>
              <a:rPr lang="el-GR" sz="2000" b="1" dirty="0"/>
              <a:t> </a:t>
            </a:r>
            <a:r>
              <a:rPr lang="el-GR" sz="2000" b="1" dirty="0" err="1"/>
              <a:t>Inclusive</a:t>
            </a:r>
            <a:r>
              <a:rPr lang="el-GR" sz="2000" b="1" dirty="0"/>
              <a:t> </a:t>
            </a:r>
            <a:r>
              <a:rPr lang="el-GR" sz="2000" b="1" dirty="0" err="1"/>
              <a:t>Education</a:t>
            </a:r>
            <a:endParaRPr lang="el-GR" sz="2000" b="1" dirty="0"/>
          </a:p>
        </p:txBody>
      </p:sp>
      <p:sp>
        <p:nvSpPr>
          <p:cNvPr id="17" name="Bullet circle 1">
            <a:extLst>
              <a:ext uri="{FF2B5EF4-FFF2-40B4-BE49-F238E27FC236}">
                <a16:creationId xmlns:a16="http://schemas.microsoft.com/office/drawing/2014/main" id="{81332AF3-2BA5-7F99-9ADB-2ADC1AB51388}"/>
              </a:ext>
            </a:extLst>
          </p:cNvPr>
          <p:cNvSpPr/>
          <p:nvPr/>
        </p:nvSpPr>
        <p:spPr>
          <a:xfrm>
            <a:off x="15998" y="1806250"/>
            <a:ext cx="2570953" cy="2450842"/>
          </a:xfrm>
          <a:prstGeom prst="ellipse">
            <a:avLst/>
          </a:prstGeom>
          <a:solidFill>
            <a:srgbClr val="FF9800"/>
          </a:solidFill>
          <a:ln/>
        </p:spPr>
        <p:txBody>
          <a:bodyPr/>
          <a:lstStyle/>
          <a:p>
            <a:pPr algn="ctr"/>
            <a:r>
              <a:rPr lang="el-GR" sz="1200" b="1" dirty="0"/>
              <a:t>🧑‍🏫 </a:t>
            </a:r>
            <a:r>
              <a:rPr lang="el-GR" sz="1200" b="1" dirty="0" err="1"/>
              <a:t>Horizontal</a:t>
            </a:r>
            <a:r>
              <a:rPr lang="el-GR" sz="1200" b="1" dirty="0"/>
              <a:t> Professional Development</a:t>
            </a:r>
            <a:endParaRPr lang="en-US" sz="1200" b="1" dirty="0"/>
          </a:p>
          <a:p>
            <a:pPr algn="ctr"/>
            <a:endParaRPr lang="el-GR" sz="1000" b="1" dirty="0"/>
          </a:p>
          <a:p>
            <a:pPr algn="ctr"/>
            <a:r>
              <a:rPr lang="el-GR" sz="1000" dirty="0" err="1"/>
              <a:t>Compulsory</a:t>
            </a:r>
            <a:r>
              <a:rPr lang="el-GR" sz="1000" dirty="0"/>
              <a:t> training for </a:t>
            </a:r>
            <a:r>
              <a:rPr lang="el-GR" sz="1000" dirty="0" err="1"/>
              <a:t>general</a:t>
            </a:r>
            <a:r>
              <a:rPr lang="el-GR" sz="1000" dirty="0"/>
              <a:t> </a:t>
            </a:r>
            <a:r>
              <a:rPr lang="el-GR" sz="1000" dirty="0" err="1"/>
              <a:t>education</a:t>
            </a:r>
            <a:r>
              <a:rPr lang="el-GR" sz="1000" dirty="0"/>
              <a:t> </a:t>
            </a:r>
            <a:r>
              <a:rPr lang="el-GR" sz="1000" dirty="0" err="1"/>
              <a:t>staff</a:t>
            </a:r>
            <a:r>
              <a:rPr lang="el-GR" sz="1000" dirty="0"/>
              <a:t> </a:t>
            </a:r>
          </a:p>
          <a:p>
            <a:pPr algn="ctr"/>
            <a:r>
              <a:rPr lang="el-GR" sz="1000" dirty="0" err="1"/>
              <a:t>Differentiated</a:t>
            </a:r>
            <a:r>
              <a:rPr lang="el-GR" sz="1000" dirty="0"/>
              <a:t> </a:t>
            </a:r>
            <a:r>
              <a:rPr lang="el-GR" sz="1000" dirty="0" err="1"/>
              <a:t>instruction</a:t>
            </a:r>
            <a:r>
              <a:rPr lang="el-GR" sz="1000" dirty="0"/>
              <a:t> &amp; </a:t>
            </a:r>
            <a:r>
              <a:rPr lang="el-GR" sz="1000" dirty="0" err="1"/>
              <a:t>neurodiversity</a:t>
            </a:r>
            <a:r>
              <a:rPr lang="el-GR" sz="1000" dirty="0"/>
              <a:t> </a:t>
            </a:r>
          </a:p>
          <a:p>
            <a:pPr algn="ctr"/>
            <a:r>
              <a:rPr lang="el-GR" sz="1000" dirty="0" err="1"/>
              <a:t>Strengthening</a:t>
            </a:r>
            <a:r>
              <a:rPr lang="el-GR" sz="1000" dirty="0"/>
              <a:t> </a:t>
            </a:r>
            <a:r>
              <a:rPr lang="el-GR" sz="1000" dirty="0" err="1"/>
              <a:t>inter-school</a:t>
            </a:r>
            <a:r>
              <a:rPr lang="el-GR" sz="1000" dirty="0"/>
              <a:t> </a:t>
            </a:r>
            <a:r>
              <a:rPr lang="el-GR" sz="1000" dirty="0" err="1"/>
              <a:t>collaboration</a:t>
            </a:r>
            <a:endParaRPr lang="el-GR" sz="1000" dirty="0"/>
          </a:p>
        </p:txBody>
      </p:sp>
      <p:sp>
        <p:nvSpPr>
          <p:cNvPr id="18" name="Bullet circle 1">
            <a:extLst>
              <a:ext uri="{FF2B5EF4-FFF2-40B4-BE49-F238E27FC236}">
                <a16:creationId xmlns:a16="http://schemas.microsoft.com/office/drawing/2014/main" id="{0230AD14-9FCB-16C1-594A-A4D1B3BD2E29}"/>
              </a:ext>
            </a:extLst>
          </p:cNvPr>
          <p:cNvSpPr/>
          <p:nvPr/>
        </p:nvSpPr>
        <p:spPr>
          <a:xfrm>
            <a:off x="2375263" y="1119188"/>
            <a:ext cx="2486413" cy="2314456"/>
          </a:xfrm>
          <a:prstGeom prst="ellipse">
            <a:avLst/>
          </a:prstGeom>
          <a:solidFill>
            <a:srgbClr val="FF9800"/>
          </a:solidFill>
          <a:ln/>
        </p:spPr>
        <p:txBody>
          <a:bodyPr/>
          <a:lstStyle/>
          <a:p>
            <a:pPr algn="ctr"/>
            <a:r>
              <a:rPr lang="el-GR" sz="1200" b="1" dirty="0"/>
              <a:t>🏫 </a:t>
            </a:r>
            <a:r>
              <a:rPr lang="el-GR" sz="1200" b="1" dirty="0" err="1"/>
              <a:t>Decentralized</a:t>
            </a:r>
            <a:r>
              <a:rPr lang="el-GR" sz="1200" b="1" dirty="0"/>
              <a:t> Administration</a:t>
            </a:r>
            <a:endParaRPr lang="en-US" sz="1200" b="1" dirty="0"/>
          </a:p>
          <a:p>
            <a:pPr algn="ctr"/>
            <a:endParaRPr lang="el-GR" sz="1200" b="1" dirty="0"/>
          </a:p>
          <a:p>
            <a:pPr algn="ctr"/>
            <a:r>
              <a:rPr lang="el-GR" sz="1000" dirty="0" err="1"/>
              <a:t>Greater</a:t>
            </a:r>
            <a:r>
              <a:rPr lang="el-GR" sz="1000" dirty="0"/>
              <a:t> </a:t>
            </a:r>
            <a:r>
              <a:rPr lang="el-GR" sz="1000" dirty="0" err="1"/>
              <a:t>school</a:t>
            </a:r>
            <a:r>
              <a:rPr lang="el-GR" sz="1000" dirty="0"/>
              <a:t> </a:t>
            </a:r>
            <a:r>
              <a:rPr lang="el-GR" sz="1000" dirty="0" err="1"/>
              <a:t>autonomy</a:t>
            </a:r>
            <a:r>
              <a:rPr lang="el-GR" sz="1000" dirty="0"/>
              <a:t> </a:t>
            </a:r>
          </a:p>
          <a:p>
            <a:pPr algn="ctr"/>
            <a:r>
              <a:rPr lang="el-GR" sz="1000" dirty="0" err="1"/>
              <a:t>Pedagogical</a:t>
            </a:r>
            <a:r>
              <a:rPr lang="el-GR" sz="1000" dirty="0"/>
              <a:t> </a:t>
            </a:r>
            <a:r>
              <a:rPr lang="el-GR" sz="1000" dirty="0" err="1"/>
              <a:t>decision-making</a:t>
            </a:r>
            <a:r>
              <a:rPr lang="el-GR" sz="1000" dirty="0"/>
              <a:t> </a:t>
            </a:r>
            <a:r>
              <a:rPr lang="el-GR" sz="1000" dirty="0" err="1"/>
              <a:t>at</a:t>
            </a:r>
            <a:r>
              <a:rPr lang="el-GR" sz="1000" dirty="0"/>
              <a:t> </a:t>
            </a:r>
            <a:r>
              <a:rPr lang="el-GR" sz="1000" dirty="0" err="1"/>
              <a:t>school</a:t>
            </a:r>
            <a:r>
              <a:rPr lang="el-GR" sz="1000" dirty="0"/>
              <a:t> </a:t>
            </a:r>
            <a:r>
              <a:rPr lang="el-GR" sz="1000" dirty="0" err="1"/>
              <a:t>level</a:t>
            </a:r>
            <a:r>
              <a:rPr lang="el-GR" sz="1000" dirty="0"/>
              <a:t> </a:t>
            </a:r>
          </a:p>
          <a:p>
            <a:pPr algn="ctr"/>
            <a:r>
              <a:rPr lang="el-GR" sz="1000" dirty="0" err="1"/>
              <a:t>Flexible</a:t>
            </a:r>
            <a:r>
              <a:rPr lang="el-GR" sz="1000" dirty="0"/>
              <a:t> </a:t>
            </a:r>
            <a:r>
              <a:rPr lang="el-GR" sz="1000" dirty="0" err="1"/>
              <a:t>allocation</a:t>
            </a:r>
            <a:r>
              <a:rPr lang="el-GR" sz="1000" dirty="0"/>
              <a:t> of </a:t>
            </a:r>
            <a:r>
              <a:rPr lang="el-GR" sz="1000" dirty="0" err="1"/>
              <a:t>support</a:t>
            </a:r>
            <a:r>
              <a:rPr lang="el-GR" sz="1000" dirty="0"/>
              <a:t> </a:t>
            </a:r>
            <a:r>
              <a:rPr lang="el-GR" sz="1000" dirty="0" err="1"/>
              <a:t>resources</a:t>
            </a:r>
            <a:endParaRPr lang="el-GR" sz="1000" dirty="0"/>
          </a:p>
        </p:txBody>
      </p:sp>
      <p:sp>
        <p:nvSpPr>
          <p:cNvPr id="19" name="Bullet circle 1">
            <a:extLst>
              <a:ext uri="{FF2B5EF4-FFF2-40B4-BE49-F238E27FC236}">
                <a16:creationId xmlns:a16="http://schemas.microsoft.com/office/drawing/2014/main" id="{07DC9CAF-2155-3611-1442-435136A02DCC}"/>
              </a:ext>
            </a:extLst>
          </p:cNvPr>
          <p:cNvSpPr/>
          <p:nvPr/>
        </p:nvSpPr>
        <p:spPr>
          <a:xfrm>
            <a:off x="4657337" y="1878961"/>
            <a:ext cx="2486413" cy="2450842"/>
          </a:xfrm>
          <a:prstGeom prst="ellipse">
            <a:avLst/>
          </a:prstGeom>
          <a:solidFill>
            <a:srgbClr val="FF9800"/>
          </a:solidFill>
          <a:ln/>
        </p:spPr>
        <p:txBody>
          <a:bodyPr/>
          <a:lstStyle/>
          <a:p>
            <a:pPr algn="ctr"/>
            <a:r>
              <a:rPr lang="el-GR" sz="1200" b="1" dirty="0"/>
              <a:t>♿ </a:t>
            </a:r>
            <a:r>
              <a:rPr lang="el-GR" sz="1200" b="1" dirty="0" err="1"/>
              <a:t>Universal</a:t>
            </a:r>
            <a:r>
              <a:rPr lang="el-GR" sz="1200" b="1" dirty="0"/>
              <a:t> </a:t>
            </a:r>
            <a:r>
              <a:rPr lang="el-GR" sz="1200" b="1" dirty="0" err="1"/>
              <a:t>Design</a:t>
            </a:r>
            <a:r>
              <a:rPr lang="el-GR" sz="1200" b="1" dirty="0"/>
              <a:t> for </a:t>
            </a:r>
            <a:r>
              <a:rPr lang="el-GR" sz="1200" b="1" dirty="0" err="1"/>
              <a:t>Learning</a:t>
            </a:r>
            <a:r>
              <a:rPr lang="el-GR" sz="1200" b="1" dirty="0"/>
              <a:t> (UDL)</a:t>
            </a:r>
            <a:endParaRPr lang="en-US" sz="1200" b="1" dirty="0"/>
          </a:p>
          <a:p>
            <a:pPr algn="ctr"/>
            <a:endParaRPr lang="el-GR" sz="1200" b="1" dirty="0"/>
          </a:p>
          <a:p>
            <a:pPr algn="ctr"/>
            <a:r>
              <a:rPr lang="el-GR" sz="1000" dirty="0" err="1"/>
              <a:t>Accessibility</a:t>
            </a:r>
            <a:r>
              <a:rPr lang="el-GR" sz="1000" dirty="0"/>
              <a:t> </a:t>
            </a:r>
            <a:r>
              <a:rPr lang="el-GR" sz="1000" dirty="0" err="1"/>
              <a:t>embedded</a:t>
            </a:r>
            <a:r>
              <a:rPr lang="el-GR" sz="1000" dirty="0"/>
              <a:t> in </a:t>
            </a:r>
            <a:r>
              <a:rPr lang="el-GR" sz="1000" dirty="0" err="1"/>
              <a:t>curriculum</a:t>
            </a:r>
            <a:r>
              <a:rPr lang="el-GR" sz="1000" dirty="0"/>
              <a:t> </a:t>
            </a:r>
            <a:r>
              <a:rPr lang="el-GR" sz="1000" dirty="0" err="1"/>
              <a:t>design</a:t>
            </a:r>
            <a:r>
              <a:rPr lang="el-GR" sz="1000" dirty="0"/>
              <a:t> </a:t>
            </a:r>
          </a:p>
          <a:p>
            <a:pPr algn="ctr"/>
            <a:r>
              <a:rPr lang="el-GR" sz="1000" dirty="0" err="1"/>
              <a:t>Proactive</a:t>
            </a:r>
            <a:r>
              <a:rPr lang="el-GR" sz="1000" dirty="0"/>
              <a:t> </a:t>
            </a:r>
            <a:r>
              <a:rPr lang="el-GR" sz="1000" dirty="0" err="1"/>
              <a:t>inclusion</a:t>
            </a:r>
            <a:r>
              <a:rPr lang="el-GR" sz="1000" dirty="0"/>
              <a:t> (</a:t>
            </a:r>
            <a:r>
              <a:rPr lang="el-GR" sz="1000" dirty="0" err="1"/>
              <a:t>not</a:t>
            </a:r>
            <a:r>
              <a:rPr lang="el-GR" sz="1000" dirty="0"/>
              <a:t> </a:t>
            </a:r>
            <a:r>
              <a:rPr lang="el-GR" sz="1000" dirty="0" err="1"/>
              <a:t>reactive</a:t>
            </a:r>
            <a:r>
              <a:rPr lang="el-GR" sz="1000" dirty="0"/>
              <a:t> </a:t>
            </a:r>
            <a:r>
              <a:rPr lang="el-GR" sz="1000" dirty="0" err="1"/>
              <a:t>adaptation</a:t>
            </a:r>
            <a:r>
              <a:rPr lang="el-GR" sz="1000" dirty="0"/>
              <a:t>) </a:t>
            </a:r>
          </a:p>
          <a:p>
            <a:pPr algn="ctr"/>
            <a:r>
              <a:rPr lang="el-GR" sz="1000" dirty="0" err="1"/>
              <a:t>Multiple</a:t>
            </a:r>
            <a:r>
              <a:rPr lang="el-GR" sz="1000" dirty="0"/>
              <a:t> </a:t>
            </a:r>
            <a:r>
              <a:rPr lang="el-GR" sz="1000" dirty="0" err="1"/>
              <a:t>means</a:t>
            </a:r>
            <a:r>
              <a:rPr lang="el-GR" sz="1000" dirty="0"/>
              <a:t> of </a:t>
            </a:r>
            <a:r>
              <a:rPr lang="el-GR" sz="1000" dirty="0" err="1"/>
              <a:t>engagement</a:t>
            </a:r>
            <a:r>
              <a:rPr lang="el-GR" sz="1000" dirty="0"/>
              <a:t>, </a:t>
            </a:r>
            <a:r>
              <a:rPr lang="el-GR" sz="1000" dirty="0" err="1"/>
              <a:t>representation</a:t>
            </a:r>
            <a:r>
              <a:rPr lang="el-GR" sz="1000" dirty="0"/>
              <a:t>, </a:t>
            </a:r>
            <a:r>
              <a:rPr lang="el-GR" sz="1000" dirty="0" err="1"/>
              <a:t>expression</a:t>
            </a:r>
            <a:endParaRPr lang="el-GR" sz="1000" dirty="0"/>
          </a:p>
        </p:txBody>
      </p:sp>
      <p:sp>
        <p:nvSpPr>
          <p:cNvPr id="20" name="Bullet circle 1">
            <a:extLst>
              <a:ext uri="{FF2B5EF4-FFF2-40B4-BE49-F238E27FC236}">
                <a16:creationId xmlns:a16="http://schemas.microsoft.com/office/drawing/2014/main" id="{A5741403-13A2-20D2-9766-1826E8287590}"/>
              </a:ext>
            </a:extLst>
          </p:cNvPr>
          <p:cNvSpPr/>
          <p:nvPr/>
        </p:nvSpPr>
        <p:spPr>
          <a:xfrm>
            <a:off x="2288644" y="3276095"/>
            <a:ext cx="2667000" cy="1867405"/>
          </a:xfrm>
          <a:prstGeom prst="ellipse">
            <a:avLst/>
          </a:prstGeom>
          <a:solidFill>
            <a:srgbClr val="FF9800"/>
          </a:solidFill>
          <a:ln/>
        </p:spPr>
        <p:txBody>
          <a:bodyPr/>
          <a:lstStyle/>
          <a:p>
            <a:pPr algn="ctr"/>
            <a:r>
              <a:rPr lang="el-GR" sz="1200" b="1" dirty="0"/>
              <a:t>🗣️ Social </a:t>
            </a:r>
            <a:r>
              <a:rPr lang="el-GR" sz="1200" b="1" dirty="0" err="1"/>
              <a:t>Dialogue</a:t>
            </a:r>
            <a:r>
              <a:rPr lang="el-GR" sz="1200" b="1" dirty="0"/>
              <a:t> &amp; </a:t>
            </a:r>
            <a:r>
              <a:rPr lang="el-GR" sz="1200" b="1" dirty="0" err="1"/>
              <a:t>Public</a:t>
            </a:r>
            <a:r>
              <a:rPr lang="el-GR" sz="1200" b="1" dirty="0"/>
              <a:t> </a:t>
            </a:r>
            <a:r>
              <a:rPr lang="el-GR" sz="1200" b="1" dirty="0" err="1"/>
              <a:t>Awareness</a:t>
            </a:r>
            <a:endParaRPr lang="en-US" sz="1200" b="1" dirty="0"/>
          </a:p>
          <a:p>
            <a:pPr algn="ctr"/>
            <a:endParaRPr lang="el-GR" sz="1200" b="1" dirty="0"/>
          </a:p>
          <a:p>
            <a:r>
              <a:rPr lang="el-GR" sz="1000" dirty="0" err="1"/>
              <a:t>Reducing</a:t>
            </a:r>
            <a:r>
              <a:rPr lang="el-GR" sz="1000" dirty="0"/>
              <a:t> </a:t>
            </a:r>
            <a:r>
              <a:rPr lang="el-GR" sz="1000" dirty="0" err="1"/>
              <a:t>stigma</a:t>
            </a:r>
            <a:r>
              <a:rPr lang="el-GR" sz="1000" dirty="0"/>
              <a:t> of “special </a:t>
            </a:r>
            <a:r>
              <a:rPr lang="el-GR" sz="1000" dirty="0" err="1"/>
              <a:t>education</a:t>
            </a:r>
            <a:r>
              <a:rPr lang="el-GR" sz="1000" dirty="0"/>
              <a:t>” </a:t>
            </a:r>
            <a:r>
              <a:rPr lang="el-GR" sz="1000" dirty="0" err="1"/>
              <a:t>labeling</a:t>
            </a:r>
            <a:r>
              <a:rPr lang="el-GR" sz="1000" dirty="0"/>
              <a:t> </a:t>
            </a:r>
          </a:p>
          <a:p>
            <a:r>
              <a:rPr lang="el-GR" sz="1000" dirty="0" err="1"/>
              <a:t>Inclusive</a:t>
            </a:r>
            <a:r>
              <a:rPr lang="el-GR" sz="1000" dirty="0"/>
              <a:t> </a:t>
            </a:r>
            <a:r>
              <a:rPr lang="el-GR" sz="1000" dirty="0" err="1"/>
              <a:t>language</a:t>
            </a:r>
            <a:r>
              <a:rPr lang="el-GR" sz="1000" dirty="0"/>
              <a:t> </a:t>
            </a:r>
            <a:r>
              <a:rPr lang="el-GR" sz="1000" dirty="0" err="1"/>
              <a:t>campaigns</a:t>
            </a:r>
            <a:r>
              <a:rPr lang="el-GR" sz="1000" dirty="0"/>
              <a:t> </a:t>
            </a:r>
          </a:p>
          <a:p>
            <a:r>
              <a:rPr lang="el-GR" sz="1000" dirty="0" err="1"/>
              <a:t>Strengthening</a:t>
            </a:r>
            <a:r>
              <a:rPr lang="el-GR" sz="1000" dirty="0"/>
              <a:t> </a:t>
            </a:r>
            <a:r>
              <a:rPr lang="el-GR" sz="1000" dirty="0" err="1"/>
              <a:t>community</a:t>
            </a:r>
            <a:r>
              <a:rPr lang="el-GR" sz="1000" dirty="0"/>
              <a:t> </a:t>
            </a:r>
            <a:r>
              <a:rPr lang="el-GR" sz="1000" dirty="0" err="1"/>
              <a:t>engagement</a:t>
            </a:r>
            <a:endParaRPr lang="el-GR" sz="1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033"/>
    </mc:Choice>
    <mc:Fallback xmlns="">
      <p:transition spd="slow" advTm="24033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322</TotalTime>
  <Words>771</Words>
  <Application>Microsoft Office PowerPoint</Application>
  <PresentationFormat>Προβολή στην οθόνη (16:9)</PresentationFormat>
  <Paragraphs>120</Paragraphs>
  <Slides>12</Slides>
  <Notes>12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7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12</vt:i4>
      </vt:variant>
    </vt:vector>
  </HeadingPairs>
  <TitlesOfParts>
    <vt:vector size="20" baseType="lpstr">
      <vt:lpstr>Arial</vt:lpstr>
      <vt:lpstr>Arial Black</vt:lpstr>
      <vt:lpstr>Calibri</vt:lpstr>
      <vt:lpstr>Cambria</vt:lpstr>
      <vt:lpstr>OpenSans-Bold</vt:lpstr>
      <vt:lpstr>OpenSans-Regular</vt:lpstr>
      <vt:lpstr>Times New Roman</vt:lpstr>
      <vt:lpstr>Office Theme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Βασιλικη Θεοχαρη</cp:lastModifiedBy>
  <cp:revision>29</cp:revision>
  <dcterms:created xsi:type="dcterms:W3CDTF">2025-06-15T07:41:14Z</dcterms:created>
  <dcterms:modified xsi:type="dcterms:W3CDTF">2026-07-01T22:59:01Z</dcterms:modified>
</cp:coreProperties>
</file>