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
  </p:notes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A906A-DB0D-4E54-9707-321CC6A4F89F}" type="datetimeFigureOut">
              <a:rPr lang="el-GR" smtClean="0"/>
              <a:t>29/6/2026</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A3FAB-3261-4A66-AEC4-E22438EA3B4F}" type="slidenum">
              <a:rPr lang="el-GR" smtClean="0"/>
              <a:t>‹#›</a:t>
            </a:fld>
            <a:endParaRPr lang="el-GR" dirty="0"/>
          </a:p>
        </p:txBody>
      </p:sp>
    </p:spTree>
    <p:extLst>
      <p:ext uri="{BB962C8B-B14F-4D97-AF65-F5344CB8AC3E}">
        <p14:creationId xmlns:p14="http://schemas.microsoft.com/office/powerpoint/2010/main" val="81467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2514600" y="857250"/>
            <a:ext cx="4114800" cy="2314575"/>
          </a:xfrm>
        </p:spPr>
        <p:txBody>
          <a:bodyPr/>
          <a:lstStyle/>
          <a:p>
            <a:endParaRPr lang="el-GR" dirty="0"/>
          </a:p>
        </p:txBody>
      </p:sp>
      <p:sp>
        <p:nvSpPr>
          <p:cNvPr id="3" name="Θέση σημειώσεων 2"/>
          <p:cNvSpPr>
            <a:spLocks noGrp="1"/>
          </p:cNvSpPr>
          <p:nvPr>
            <p:ph type="body" idx="1"/>
          </p:nvPr>
        </p:nvSpPr>
        <p:spPr/>
        <p:txBody>
          <a:bodyPr rtlCol="0"/>
          <a:lstStyle/>
          <a:p>
            <a:pPr rtl="0"/>
            <a:r>
              <a:rPr lang="el-GR" b="1" i="1" dirty="0">
                <a:latin typeface="Arial" pitchFamily="34" charset="0"/>
                <a:cs typeface="Arial" pitchFamily="34" charset="0"/>
              </a:rPr>
              <a:t>ΣΗΜΕΙΩΣΗ:</a:t>
            </a:r>
          </a:p>
          <a:p>
            <a:pPr rtl="0"/>
            <a:r>
              <a:rPr lang="el-GR" i="1" dirty="0">
                <a:latin typeface="Arial" pitchFamily="34" charset="0"/>
                <a:cs typeface="Arial" pitchFamily="34" charset="0"/>
              </a:rPr>
              <a:t>Για να αλλάξετε την εικόνα σε αυτή τη διαφάνεια, επιλέξτε την εικόνα και διαγράψτε τη. Στη συνέχεια, κάντε κλικ στο εικονίδιο "Εικόνες" στο σύμβολο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t>1</a:t>
            </a:fld>
            <a:endParaRPr lang="el-GR" dirty="0"/>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l-GR" dirty="0"/>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FC6D2ED-94F9-474C-A5BC-BC8A605C5B91}" type="datetimeFigureOut">
              <a:rPr lang="el-GR" smtClean="0"/>
              <a:t>29/6/2026</a:t>
            </a:fld>
            <a:endParaRPr lang="el-GR" dirty="0"/>
          </a:p>
        </p:txBody>
      </p:sp>
      <p:sp>
        <p:nvSpPr>
          <p:cNvPr id="5" name="Footer Placeholder 4"/>
          <p:cNvSpPr>
            <a:spLocks noGrp="1"/>
          </p:cNvSpPr>
          <p:nvPr>
            <p:ph type="ftr" sz="quarter" idx="11"/>
          </p:nvPr>
        </p:nvSpPr>
        <p:spPr>
          <a:xfrm>
            <a:off x="2692397" y="5037663"/>
            <a:ext cx="5214635" cy="279400"/>
          </a:xfrm>
        </p:spPr>
        <p:txBody>
          <a:bodyPr/>
          <a:lstStyle/>
          <a:p>
            <a:endParaRPr lang="el-GR" dirty="0"/>
          </a:p>
        </p:txBody>
      </p:sp>
      <p:sp>
        <p:nvSpPr>
          <p:cNvPr id="6" name="Slide Number Placeholder 5"/>
          <p:cNvSpPr>
            <a:spLocks noGrp="1"/>
          </p:cNvSpPr>
          <p:nvPr>
            <p:ph type="sldNum" sz="quarter" idx="12"/>
          </p:nvPr>
        </p:nvSpPr>
        <p:spPr>
          <a:xfrm>
            <a:off x="8956900" y="5037663"/>
            <a:ext cx="551167" cy="279400"/>
          </a:xfrm>
        </p:spPr>
        <p:txBody>
          <a:bodyPr/>
          <a:lstStyle/>
          <a:p>
            <a:fld id="{05DEB6AE-FF81-425B-A5FE-6F8589954D2C}" type="slidenum">
              <a:rPr lang="el-GR" smtClean="0"/>
              <a:t>‹#›</a:t>
            </a:fld>
            <a:endParaRPr lang="el-GR"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2404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05DEB6AE-FF81-425B-A5FE-6F8589954D2C}" type="slidenum">
              <a:rPr lang="el-GR" smtClean="0"/>
              <a:t>‹#›</a:t>
            </a:fld>
            <a:endParaRPr lang="el-GR" dirty="0"/>
          </a:p>
        </p:txBody>
      </p:sp>
    </p:spTree>
    <p:extLst>
      <p:ext uri="{BB962C8B-B14F-4D97-AF65-F5344CB8AC3E}">
        <p14:creationId xmlns:p14="http://schemas.microsoft.com/office/powerpoint/2010/main" val="358695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5DEB6AE-FF81-425B-A5FE-6F8589954D2C}" type="slidenum">
              <a:rPr lang="el-GR" smtClean="0"/>
              <a:t>‹#›</a:t>
            </a:fld>
            <a:endParaRPr lang="el-GR"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2690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5DEB6AE-FF81-425B-A5FE-6F8589954D2C}" type="slidenum">
              <a:rPr lang="el-GR" smtClean="0"/>
              <a:t>‹#›</a:t>
            </a:fld>
            <a:endParaRPr lang="el-GR"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48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5DEB6AE-FF81-425B-A5FE-6F8589954D2C}" type="slidenum">
              <a:rPr lang="el-GR" smtClean="0"/>
              <a:t>‹#›</a:t>
            </a:fld>
            <a:endParaRPr lang="el-GR" dirty="0"/>
          </a:p>
        </p:txBody>
      </p:sp>
    </p:spTree>
    <p:extLst>
      <p:ext uri="{BB962C8B-B14F-4D97-AF65-F5344CB8AC3E}">
        <p14:creationId xmlns:p14="http://schemas.microsoft.com/office/powerpoint/2010/main" val="1641600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5DEB6AE-FF81-425B-A5FE-6F8589954D2C}" type="slidenum">
              <a:rPr lang="el-GR" smtClean="0"/>
              <a:t>‹#›</a:t>
            </a:fld>
            <a:endParaRPr lang="el-GR"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150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5DEB6AE-FF81-425B-A5FE-6F8589954D2C}" type="slidenum">
              <a:rPr lang="el-GR" smtClean="0"/>
              <a:t>‹#›</a:t>
            </a:fld>
            <a:endParaRPr lang="el-GR"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044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5DEB6AE-FF81-425B-A5FE-6F8589954D2C}" type="slidenum">
              <a:rPr lang="el-GR" smtClean="0"/>
              <a:t>‹#›</a:t>
            </a:fld>
            <a:endParaRPr lang="el-GR"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6149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5DEB6AE-FF81-425B-A5FE-6F8589954D2C}" type="slidenum">
              <a:rPr lang="el-GR" smtClean="0"/>
              <a:t>‹#›</a:t>
            </a:fld>
            <a:endParaRPr lang="el-GR"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4742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Διαφάνεια τίτλου με εικόνα">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104905" y="2292099"/>
            <a:ext cx="5734049" cy="2219691"/>
          </a:xfrm>
        </p:spPr>
        <p:txBody>
          <a:bodyPr rtlCol="0" anchor="ctr">
            <a:normAutofit/>
          </a:bodyPr>
          <a:lstStyle>
            <a:lvl1pPr algn="l">
              <a:defRPr sz="9180" cap="all" baseline="0"/>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p:nvPr>
        </p:nvSpPr>
        <p:spPr>
          <a:xfrm>
            <a:off x="1104905" y="4511791"/>
            <a:ext cx="5734049" cy="955565"/>
          </a:xfrm>
        </p:spPr>
        <p:txBody>
          <a:bodyPr rtlCol="0">
            <a:normAutofit/>
          </a:bodyPr>
          <a:lstStyle>
            <a:lvl1pPr marL="0" indent="0" algn="l">
              <a:spcBef>
                <a:spcPts val="0"/>
              </a:spcBef>
              <a:buNone/>
              <a:defRPr sz="3755"/>
            </a:lvl1pPr>
            <a:lvl2pPr marL="953904" indent="0" algn="ctr">
              <a:buNone/>
              <a:defRPr sz="4173"/>
            </a:lvl2pPr>
            <a:lvl3pPr marL="1907807" indent="0" algn="ctr">
              <a:buNone/>
              <a:defRPr sz="3755"/>
            </a:lvl3pPr>
            <a:lvl4pPr marL="2861710" indent="0" algn="ctr">
              <a:buNone/>
              <a:defRPr sz="3338"/>
            </a:lvl4pPr>
            <a:lvl5pPr marL="3815615" indent="0" algn="ctr">
              <a:buNone/>
              <a:defRPr sz="3338"/>
            </a:lvl5pPr>
            <a:lvl6pPr marL="4769516" indent="0" algn="ctr">
              <a:buNone/>
              <a:defRPr sz="3338"/>
            </a:lvl6pPr>
            <a:lvl7pPr marL="5723420" indent="0" algn="ctr">
              <a:buNone/>
              <a:defRPr sz="3338"/>
            </a:lvl7pPr>
            <a:lvl8pPr marL="6677325" indent="0" algn="ctr">
              <a:buNone/>
              <a:defRPr sz="3338"/>
            </a:lvl8pPr>
            <a:lvl9pPr marL="7631228" indent="0" algn="ctr">
              <a:buNone/>
              <a:defRPr sz="3338"/>
            </a:lvl9pPr>
          </a:lstStyle>
          <a:p>
            <a:pPr rtl="0"/>
            <a:r>
              <a:rPr lang="el-GR" noProof="0"/>
              <a:t>Κάντε κλικ για να επεξεργαστείτε τον υπότιτλο του υποδείγματος</a:t>
            </a:r>
          </a:p>
        </p:txBody>
      </p:sp>
      <p:sp>
        <p:nvSpPr>
          <p:cNvPr id="11" name="Θέση εικόνας 10"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6981063" y="1310657"/>
            <a:ext cx="5210937" cy="4208604"/>
          </a:xfrm>
          <a:solidFill>
            <a:schemeClr val="tx1">
              <a:lumMod val="20000"/>
              <a:lumOff val="80000"/>
            </a:schemeClr>
          </a:solidFill>
        </p:spPr>
        <p:txBody>
          <a:bodyPr tIns="1005840" rtlCol="0"/>
          <a:lstStyle>
            <a:lvl1pPr marL="0" indent="0" algn="ctr">
              <a:buNone/>
              <a:defRPr/>
            </a:lvl1pPr>
          </a:lstStyle>
          <a:p>
            <a:pPr rtl="0"/>
            <a:r>
              <a:rPr lang="el-GR" noProof="0" dirty="0"/>
              <a:t>Κάντε κλικ στο εικονίδιο για να προσθέσετε εικόνα</a:t>
            </a:r>
          </a:p>
        </p:txBody>
      </p:sp>
    </p:spTree>
    <p:extLst>
      <p:ext uri="{BB962C8B-B14F-4D97-AF65-F5344CB8AC3E}">
        <p14:creationId xmlns:p14="http://schemas.microsoft.com/office/powerpoint/2010/main" val="58395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5DEB6AE-FF81-425B-A5FE-6F8589954D2C}" type="slidenum">
              <a:rPr lang="el-GR" smtClean="0"/>
              <a:t>‹#›</a:t>
            </a:fld>
            <a:endParaRPr lang="el-GR" dirty="0"/>
          </a:p>
        </p:txBody>
      </p:sp>
    </p:spTree>
    <p:extLst>
      <p:ext uri="{BB962C8B-B14F-4D97-AF65-F5344CB8AC3E}">
        <p14:creationId xmlns:p14="http://schemas.microsoft.com/office/powerpoint/2010/main" val="20586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5DEB6AE-FF81-425B-A5FE-6F8589954D2C}" type="slidenum">
              <a:rPr lang="el-GR" smtClean="0"/>
              <a:t>‹#›</a:t>
            </a:fld>
            <a:endParaRPr lang="el-GR"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77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05DEB6AE-FF81-425B-A5FE-6F8589954D2C}" type="slidenum">
              <a:rPr lang="el-GR" smtClean="0"/>
              <a:t>‹#›</a:t>
            </a:fld>
            <a:endParaRPr lang="el-GR" dirty="0"/>
          </a:p>
        </p:txBody>
      </p:sp>
    </p:spTree>
    <p:extLst>
      <p:ext uri="{BB962C8B-B14F-4D97-AF65-F5344CB8AC3E}">
        <p14:creationId xmlns:p14="http://schemas.microsoft.com/office/powerpoint/2010/main" val="112786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05DEB6AE-FF81-425B-A5FE-6F8589954D2C}" type="slidenum">
              <a:rPr lang="el-GR" smtClean="0"/>
              <a:t>‹#›</a:t>
            </a:fld>
            <a:endParaRPr lang="el-GR"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419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05DEB6AE-FF81-425B-A5FE-6F8589954D2C}" type="slidenum">
              <a:rPr lang="el-GR" smtClean="0"/>
              <a:t>‹#›</a:t>
            </a:fld>
            <a:endParaRPr lang="el-GR"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3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05DEB6AE-FF81-425B-A5FE-6F8589954D2C}" type="slidenum">
              <a:rPr lang="el-GR" smtClean="0"/>
              <a:t>‹#›</a:t>
            </a:fld>
            <a:endParaRPr lang="el-GR" dirty="0"/>
          </a:p>
        </p:txBody>
      </p:sp>
    </p:spTree>
    <p:extLst>
      <p:ext uri="{BB962C8B-B14F-4D97-AF65-F5344CB8AC3E}">
        <p14:creationId xmlns:p14="http://schemas.microsoft.com/office/powerpoint/2010/main" val="98560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05DEB6AE-FF81-425B-A5FE-6F8589954D2C}" type="slidenum">
              <a:rPr lang="el-GR" smtClean="0"/>
              <a:t>‹#›</a:t>
            </a:fld>
            <a:endParaRPr lang="el-GR"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689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C6D2ED-94F9-474C-A5BC-BC8A605C5B91}" type="datetimeFigureOut">
              <a:rPr lang="el-GR" smtClean="0"/>
              <a:t>29/6/2026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05DEB6AE-FF81-425B-A5FE-6F8589954D2C}" type="slidenum">
              <a:rPr lang="el-GR" smtClean="0"/>
              <a:t>‹#›</a:t>
            </a:fld>
            <a:endParaRPr lang="el-GR" dirty="0"/>
          </a:p>
        </p:txBody>
      </p:sp>
    </p:spTree>
    <p:extLst>
      <p:ext uri="{BB962C8B-B14F-4D97-AF65-F5344CB8AC3E}">
        <p14:creationId xmlns:p14="http://schemas.microsoft.com/office/powerpoint/2010/main" val="281501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dirty="0"/>
            </a:p>
          </p:txBody>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C6D2ED-94F9-474C-A5BC-BC8A605C5B91}" type="datetimeFigureOut">
              <a:rPr lang="el-GR" smtClean="0"/>
              <a:t>29/6/2026</a:t>
            </a:fld>
            <a:endParaRPr lang="el-GR"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DEB6AE-FF81-425B-A5FE-6F8589954D2C}" type="slidenum">
              <a:rPr lang="el-GR" smtClean="0"/>
              <a:t>‹#›</a:t>
            </a:fld>
            <a:endParaRPr lang="el-GR" dirty="0"/>
          </a:p>
        </p:txBody>
      </p:sp>
    </p:spTree>
    <p:extLst>
      <p:ext uri="{BB962C8B-B14F-4D97-AF65-F5344CB8AC3E}">
        <p14:creationId xmlns:p14="http://schemas.microsoft.com/office/powerpoint/2010/main" val="397944403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16/j.agsy.2017.01.023"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hyperlink" Target="https://doi.org/10.1155/2021/8812542" TargetMode="External"/><Relationship Id="rId4" Type="http://schemas.openxmlformats.org/officeDocument/2006/relationships/hyperlink" Target="https://doi.org/10.1016/j.aac.2022.10.0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2D9EF1-0674-5B3A-67D7-034F1D0142B5}"/>
              </a:ext>
            </a:extLst>
          </p:cNvPr>
          <p:cNvSpPr txBox="1"/>
          <p:nvPr/>
        </p:nvSpPr>
        <p:spPr>
          <a:xfrm>
            <a:off x="247846" y="-29056"/>
            <a:ext cx="11696308" cy="553998"/>
          </a:xfrm>
          <a:prstGeom prst="rect">
            <a:avLst/>
          </a:prstGeom>
          <a:noFill/>
        </p:spPr>
        <p:txBody>
          <a:bodyPr wrap="square" rtlCol="0">
            <a:spAutoFit/>
          </a:bodyPr>
          <a:lstStyle/>
          <a:p>
            <a:r>
              <a:rPr lang="en-US" sz="3000" b="1" i="1" dirty="0">
                <a:solidFill>
                  <a:srgbClr val="00B050"/>
                </a:solidFill>
                <a:latin typeface="Gabriola" panose="04040605051002020D02" pitchFamily="82" charset="0"/>
              </a:rPr>
              <a:t>Uses of Artificial Intelligence (A.I.) in the Crop Production Course in</a:t>
            </a:r>
            <a:r>
              <a:rPr lang="el-GR" sz="3000" b="1" i="1" dirty="0">
                <a:solidFill>
                  <a:srgbClr val="00B050"/>
                </a:solidFill>
                <a:latin typeface="Gabriola" panose="04040605051002020D02" pitchFamily="82" charset="0"/>
              </a:rPr>
              <a:t> </a:t>
            </a:r>
            <a:r>
              <a:rPr lang="en-US" sz="3000" b="1" i="1" dirty="0">
                <a:solidFill>
                  <a:srgbClr val="00B050"/>
                </a:solidFill>
                <a:latin typeface="Gabriola" panose="04040605051002020D02" pitchFamily="82" charset="0"/>
              </a:rPr>
              <a:t>Greek Vocational High Schools</a:t>
            </a:r>
            <a:endParaRPr lang="el-GR" sz="3000" b="1" i="1" dirty="0">
              <a:solidFill>
                <a:srgbClr val="00B050"/>
              </a:solidFill>
              <a:latin typeface="Gabriola" panose="04040605051002020D02" pitchFamily="82" charset="0"/>
            </a:endParaRPr>
          </a:p>
        </p:txBody>
      </p:sp>
      <p:sp>
        <p:nvSpPr>
          <p:cNvPr id="8" name="TextBox 7">
            <a:extLst>
              <a:ext uri="{FF2B5EF4-FFF2-40B4-BE49-F238E27FC236}">
                <a16:creationId xmlns:a16="http://schemas.microsoft.com/office/drawing/2014/main" id="{5002F6C4-0932-7EFC-9702-9E64C1AC7E34}"/>
              </a:ext>
            </a:extLst>
          </p:cNvPr>
          <p:cNvSpPr txBox="1"/>
          <p:nvPr/>
        </p:nvSpPr>
        <p:spPr>
          <a:xfrm>
            <a:off x="1102659" y="401831"/>
            <a:ext cx="4078941" cy="800219"/>
          </a:xfrm>
          <a:prstGeom prst="rect">
            <a:avLst/>
          </a:prstGeom>
          <a:noFill/>
        </p:spPr>
        <p:txBody>
          <a:bodyPr wrap="square" rtlCol="0">
            <a:spAutoFit/>
          </a:bodyPr>
          <a:lstStyle/>
          <a:p>
            <a:r>
              <a:rPr lang="en-US" sz="2300" b="1" dirty="0">
                <a:solidFill>
                  <a:srgbClr val="0070C0"/>
                </a:solidFill>
                <a:latin typeface="Gabriola" panose="04040605051002020D02" pitchFamily="82" charset="0"/>
              </a:rPr>
              <a:t>Gerasimos Skaras</a:t>
            </a:r>
          </a:p>
          <a:p>
            <a:r>
              <a:rPr lang="en-US" sz="2300" b="1" dirty="0">
                <a:solidFill>
                  <a:srgbClr val="0070C0"/>
                </a:solidFill>
                <a:latin typeface="Gabriola" panose="04040605051002020D02" pitchFamily="82" charset="0"/>
              </a:rPr>
              <a:t>PhD candidate at the University of Alicante</a:t>
            </a:r>
            <a:endParaRPr lang="el-GR" sz="2300" b="1" dirty="0">
              <a:solidFill>
                <a:srgbClr val="0070C0"/>
              </a:solidFill>
              <a:latin typeface="Gabriola" panose="04040605051002020D02" pitchFamily="82" charset="0"/>
            </a:endParaRPr>
          </a:p>
        </p:txBody>
      </p:sp>
      <p:sp>
        <p:nvSpPr>
          <p:cNvPr id="9" name="TextBox 8">
            <a:extLst>
              <a:ext uri="{FF2B5EF4-FFF2-40B4-BE49-F238E27FC236}">
                <a16:creationId xmlns:a16="http://schemas.microsoft.com/office/drawing/2014/main" id="{2A109571-74F0-877B-9DC3-DFBC84C71031}"/>
              </a:ext>
            </a:extLst>
          </p:cNvPr>
          <p:cNvSpPr txBox="1"/>
          <p:nvPr/>
        </p:nvSpPr>
        <p:spPr>
          <a:xfrm>
            <a:off x="1009683" y="1202050"/>
            <a:ext cx="2303931" cy="2908489"/>
          </a:xfrm>
          <a:prstGeom prst="rect">
            <a:avLst/>
          </a:prstGeom>
          <a:noFill/>
        </p:spPr>
        <p:txBody>
          <a:bodyPr wrap="square" rtlCol="0">
            <a:spAutoFit/>
          </a:bodyPr>
          <a:lstStyle/>
          <a:p>
            <a:r>
              <a:rPr lang="en-US" sz="2300" b="1" i="1" u="sng" dirty="0">
                <a:solidFill>
                  <a:srgbClr val="002060"/>
                </a:solidFill>
                <a:latin typeface="Gabriola" panose="04040605051002020D02" pitchFamily="82" charset="0"/>
              </a:rPr>
              <a:t>Introduction</a:t>
            </a:r>
          </a:p>
          <a:p>
            <a:r>
              <a:rPr lang="en-US" sz="2000" dirty="0">
                <a:latin typeface="Gabriola" panose="04040605051002020D02" pitchFamily="82" charset="0"/>
              </a:rPr>
              <a:t>The presentation demonstrates how the use of AI applications can enhance learning, cultivate digital skills and prepare students for the demands of the agricultural sector of the future.</a:t>
            </a:r>
          </a:p>
        </p:txBody>
      </p:sp>
      <p:sp>
        <p:nvSpPr>
          <p:cNvPr id="12" name="TextBox 11">
            <a:extLst>
              <a:ext uri="{FF2B5EF4-FFF2-40B4-BE49-F238E27FC236}">
                <a16:creationId xmlns:a16="http://schemas.microsoft.com/office/drawing/2014/main" id="{82F62F78-6048-8BBA-8795-17C85D129F78}"/>
              </a:ext>
            </a:extLst>
          </p:cNvPr>
          <p:cNvSpPr txBox="1"/>
          <p:nvPr/>
        </p:nvSpPr>
        <p:spPr>
          <a:xfrm>
            <a:off x="1008527" y="4118329"/>
            <a:ext cx="2133602" cy="2600712"/>
          </a:xfrm>
          <a:prstGeom prst="rect">
            <a:avLst/>
          </a:prstGeom>
          <a:noFill/>
        </p:spPr>
        <p:txBody>
          <a:bodyPr wrap="square" rtlCol="0">
            <a:spAutoFit/>
          </a:bodyPr>
          <a:lstStyle/>
          <a:p>
            <a:r>
              <a:rPr lang="en-US" sz="2300" b="1" i="1" u="sng" dirty="0">
                <a:solidFill>
                  <a:srgbClr val="002060"/>
                </a:solidFill>
                <a:latin typeface="Gabriola" panose="04040605051002020D02" pitchFamily="82" charset="0"/>
              </a:rPr>
              <a:t>Research Problem</a:t>
            </a:r>
          </a:p>
          <a:p>
            <a:r>
              <a:rPr lang="en-US" sz="2000" dirty="0">
                <a:latin typeface="Gabriola" panose="04040605051002020D02" pitchFamily="82" charset="0"/>
              </a:rPr>
              <a:t>The basic question of this study is “What are the uses, benefits and challenges of AI in the Crop Production course in Vocational High Schools in Greece?"</a:t>
            </a:r>
            <a:endParaRPr lang="el-GR" sz="2000" dirty="0">
              <a:latin typeface="Gabriola" panose="04040605051002020D02" pitchFamily="82" charset="0"/>
            </a:endParaRPr>
          </a:p>
        </p:txBody>
      </p:sp>
      <p:sp>
        <p:nvSpPr>
          <p:cNvPr id="4" name="TextBox 3">
            <a:extLst>
              <a:ext uri="{FF2B5EF4-FFF2-40B4-BE49-F238E27FC236}">
                <a16:creationId xmlns:a16="http://schemas.microsoft.com/office/drawing/2014/main" id="{75EE1535-B4FD-5757-A009-617063EBA87E}"/>
              </a:ext>
            </a:extLst>
          </p:cNvPr>
          <p:cNvSpPr txBox="1"/>
          <p:nvPr/>
        </p:nvSpPr>
        <p:spPr>
          <a:xfrm>
            <a:off x="3335699" y="1196806"/>
            <a:ext cx="2508457" cy="2908489"/>
          </a:xfrm>
          <a:prstGeom prst="rect">
            <a:avLst/>
          </a:prstGeom>
          <a:noFill/>
        </p:spPr>
        <p:txBody>
          <a:bodyPr wrap="square" rtlCol="0">
            <a:spAutoFit/>
          </a:bodyPr>
          <a:lstStyle/>
          <a:p>
            <a:r>
              <a:rPr lang="en-US" sz="2300" b="1" i="1" u="sng" dirty="0">
                <a:solidFill>
                  <a:srgbClr val="002060"/>
                </a:solidFill>
                <a:latin typeface="Gabriola" panose="04040605051002020D02" pitchFamily="82" charset="0"/>
              </a:rPr>
              <a:t>Areas of Research</a:t>
            </a:r>
            <a:endParaRPr lang="el-GR" sz="2300" b="1" i="1" u="sng" dirty="0">
              <a:solidFill>
                <a:srgbClr val="002060"/>
              </a:solidFill>
              <a:latin typeface="Gabriola" panose="04040605051002020D02" pitchFamily="82" charset="0"/>
            </a:endParaRPr>
          </a:p>
          <a:p>
            <a:r>
              <a:rPr lang="en-US" sz="2000" dirty="0">
                <a:latin typeface="Gabriola" panose="04040605051002020D02" pitchFamily="82" charset="0"/>
              </a:rPr>
              <a:t>The research focuses on diverse areas of interest: Educational Applications of AI, Data Analysis, Skills Development, Precision Agriculture, Decision - Making Support, Ethics and Sustainability.</a:t>
            </a:r>
            <a:endParaRPr lang="el-GR" sz="2000" dirty="0">
              <a:latin typeface="Gabriola" panose="04040605051002020D02" pitchFamily="82" charset="0"/>
            </a:endParaRPr>
          </a:p>
        </p:txBody>
      </p:sp>
      <p:sp>
        <p:nvSpPr>
          <p:cNvPr id="6" name="TextBox 5">
            <a:extLst>
              <a:ext uri="{FF2B5EF4-FFF2-40B4-BE49-F238E27FC236}">
                <a16:creationId xmlns:a16="http://schemas.microsoft.com/office/drawing/2014/main" id="{428F29D7-D816-D93B-051E-EBB67B426003}"/>
              </a:ext>
            </a:extLst>
          </p:cNvPr>
          <p:cNvSpPr txBox="1"/>
          <p:nvPr/>
        </p:nvSpPr>
        <p:spPr>
          <a:xfrm>
            <a:off x="3252524" y="4095354"/>
            <a:ext cx="2608730" cy="2846933"/>
          </a:xfrm>
          <a:prstGeom prst="rect">
            <a:avLst/>
          </a:prstGeom>
          <a:noFill/>
        </p:spPr>
        <p:txBody>
          <a:bodyPr wrap="square" rtlCol="0">
            <a:spAutoFit/>
          </a:bodyPr>
          <a:lstStyle/>
          <a:p>
            <a:r>
              <a:rPr lang="en-US" sz="2300" b="1" i="1" u="sng" dirty="0">
                <a:solidFill>
                  <a:srgbClr val="002060"/>
                </a:solidFill>
                <a:latin typeface="Gabriola" panose="04040605051002020D02" pitchFamily="82" charset="0"/>
              </a:rPr>
              <a:t>Research Methodology</a:t>
            </a:r>
          </a:p>
          <a:p>
            <a:pPr marL="285750" indent="-285750">
              <a:buFont typeface="Wingdings" panose="05000000000000000000" pitchFamily="2" charset="2"/>
              <a:buChar char="ü"/>
            </a:pPr>
            <a:r>
              <a:rPr lang="en-US" sz="1200" dirty="0">
                <a:latin typeface="Gabriola" panose="04040605051002020D02" pitchFamily="82" charset="0"/>
              </a:rPr>
              <a:t>Quantitative and Qualitative, with a descriptive nature</a:t>
            </a:r>
            <a:endParaRPr lang="el-GR" sz="1200" dirty="0">
              <a:latin typeface="Gabriola" panose="04040605051002020D02" pitchFamily="82" charset="0"/>
            </a:endParaRPr>
          </a:p>
          <a:p>
            <a:pPr marL="285750" indent="-285750">
              <a:buFont typeface="Wingdings" panose="05000000000000000000" pitchFamily="2" charset="2"/>
              <a:buChar char="ü"/>
            </a:pPr>
            <a:r>
              <a:rPr lang="en-US" sz="1200" dirty="0">
                <a:latin typeface="Gabriola" panose="04040605051002020D02" pitchFamily="82" charset="0"/>
              </a:rPr>
              <a:t>120 students and 18 teachers from 6 Vocational High Schools, in different regions of Greece</a:t>
            </a:r>
            <a:r>
              <a:rPr lang="el-GR" sz="1200" dirty="0">
                <a:latin typeface="Gabriola" panose="04040605051002020D02" pitchFamily="82" charset="0"/>
              </a:rPr>
              <a:t>, </a:t>
            </a:r>
            <a:r>
              <a:rPr lang="en-US" sz="1200" dirty="0">
                <a:latin typeface="Gabriola" panose="04040605051002020D02" pitchFamily="82" charset="0"/>
              </a:rPr>
              <a:t>Agriculture Department</a:t>
            </a:r>
            <a:endParaRPr lang="el-GR" sz="1200" dirty="0">
              <a:latin typeface="Gabriola" panose="04040605051002020D02" pitchFamily="82" charset="0"/>
            </a:endParaRPr>
          </a:p>
          <a:p>
            <a:pPr marL="285750" indent="-285750">
              <a:buFont typeface="Wingdings" panose="05000000000000000000" pitchFamily="2" charset="2"/>
              <a:buChar char="ü"/>
            </a:pPr>
            <a:r>
              <a:rPr lang="en-US" sz="1200" dirty="0">
                <a:latin typeface="Gabriola" panose="04040605051002020D02" pitchFamily="82" charset="0"/>
              </a:rPr>
              <a:t>Closed Type Questionnaires, Semi-Structured Interviews with Teachers, Observation Sheets, Analysis of Educational Material</a:t>
            </a:r>
            <a:endParaRPr lang="el-GR" sz="1200" dirty="0">
              <a:latin typeface="Gabriola" panose="04040605051002020D02" pitchFamily="82" charset="0"/>
            </a:endParaRPr>
          </a:p>
          <a:p>
            <a:pPr marL="285750" indent="-285750">
              <a:buFont typeface="Wingdings" panose="05000000000000000000" pitchFamily="2" charset="2"/>
              <a:buChar char="ü"/>
            </a:pPr>
            <a:r>
              <a:rPr lang="en-US" sz="1200" dirty="0">
                <a:latin typeface="Gabriola" panose="04040605051002020D02" pitchFamily="82" charset="0"/>
              </a:rPr>
              <a:t>Data Collection, Data Analysis with Descriptive Statistics and Thematic Analysis</a:t>
            </a:r>
            <a:endParaRPr lang="el-GR" sz="1200" dirty="0">
              <a:latin typeface="Gabriola" panose="04040605051002020D02" pitchFamily="82" charset="0"/>
            </a:endParaRPr>
          </a:p>
          <a:p>
            <a:pPr marL="285750" indent="-285750">
              <a:buFont typeface="Wingdings" panose="05000000000000000000" pitchFamily="2" charset="2"/>
              <a:buChar char="ü"/>
            </a:pPr>
            <a:r>
              <a:rPr lang="en-US" sz="1200" dirty="0">
                <a:latin typeface="Gabriola" panose="04040605051002020D02" pitchFamily="82" charset="0"/>
              </a:rPr>
              <a:t>Uses of AI in Teaching, Perceptions and Attitudes, Benefits and Challenges, Suggestions for Utilization</a:t>
            </a:r>
            <a:endParaRPr lang="el-GR" sz="1200" dirty="0">
              <a:latin typeface="Gabriola" panose="04040605051002020D02" pitchFamily="82" charset="0"/>
            </a:endParaRPr>
          </a:p>
        </p:txBody>
      </p:sp>
      <p:sp>
        <p:nvSpPr>
          <p:cNvPr id="7" name="TextBox 6">
            <a:extLst>
              <a:ext uri="{FF2B5EF4-FFF2-40B4-BE49-F238E27FC236}">
                <a16:creationId xmlns:a16="http://schemas.microsoft.com/office/drawing/2014/main" id="{8D9DBBB0-3C0B-13E6-C294-8322775CE7E7}"/>
              </a:ext>
            </a:extLst>
          </p:cNvPr>
          <p:cNvSpPr txBox="1"/>
          <p:nvPr/>
        </p:nvSpPr>
        <p:spPr>
          <a:xfrm>
            <a:off x="5844156" y="531410"/>
            <a:ext cx="2047313" cy="3216265"/>
          </a:xfrm>
          <a:prstGeom prst="rect">
            <a:avLst/>
          </a:prstGeom>
          <a:noFill/>
        </p:spPr>
        <p:txBody>
          <a:bodyPr wrap="square" rtlCol="0">
            <a:spAutoFit/>
          </a:bodyPr>
          <a:lstStyle/>
          <a:p>
            <a:r>
              <a:rPr lang="en-US" sz="2300" b="1" i="1" u="sng" dirty="0">
                <a:solidFill>
                  <a:srgbClr val="002060"/>
                </a:solidFill>
                <a:latin typeface="Gabriola" panose="04040605051002020D02" pitchFamily="82" charset="0"/>
              </a:rPr>
              <a:t>Results</a:t>
            </a:r>
          </a:p>
          <a:p>
            <a:r>
              <a:rPr lang="en-US" sz="1500" dirty="0">
                <a:latin typeface="Gabriola" panose="04040605051002020D02" pitchFamily="82" charset="0"/>
              </a:rPr>
              <a:t>Use of AI Tools by Students (Percentage who have used ChatGPT/AI Assistants, plant disease identification applications, weather and forecasting applications, data analysis tools, precision agriculture systems), Perceptions of the Usefulness of AI, Main Benefits</a:t>
            </a:r>
            <a:r>
              <a:rPr lang="el-GR" sz="1500" dirty="0">
                <a:latin typeface="Gabriola" panose="04040605051002020D02" pitchFamily="82" charset="0"/>
              </a:rPr>
              <a:t> (</a:t>
            </a:r>
            <a:r>
              <a:rPr lang="en-US" sz="1500" dirty="0">
                <a:latin typeface="Gabriola" panose="04040605051002020D02" pitchFamily="82" charset="0"/>
              </a:rPr>
              <a:t>according to Students and Teachers</a:t>
            </a:r>
            <a:r>
              <a:rPr lang="el-GR" sz="1500" dirty="0">
                <a:latin typeface="Gabriola" panose="04040605051002020D02" pitchFamily="82" charset="0"/>
              </a:rPr>
              <a:t>)</a:t>
            </a:r>
            <a:r>
              <a:rPr lang="en-US" sz="1500" dirty="0">
                <a:latin typeface="Gabriola" panose="04040605051002020D02" pitchFamily="82" charset="0"/>
              </a:rPr>
              <a:t>, Main Challenges</a:t>
            </a:r>
            <a:endParaRPr lang="el-GR" sz="1500" dirty="0">
              <a:latin typeface="Gabriola" panose="04040605051002020D02" pitchFamily="82" charset="0"/>
            </a:endParaRPr>
          </a:p>
        </p:txBody>
      </p:sp>
      <p:sp>
        <p:nvSpPr>
          <p:cNvPr id="10" name="TextBox 9">
            <a:extLst>
              <a:ext uri="{FF2B5EF4-FFF2-40B4-BE49-F238E27FC236}">
                <a16:creationId xmlns:a16="http://schemas.microsoft.com/office/drawing/2014/main" id="{C4282171-4649-C413-374B-8F9B33F38CB4}"/>
              </a:ext>
            </a:extLst>
          </p:cNvPr>
          <p:cNvSpPr txBox="1"/>
          <p:nvPr/>
        </p:nvSpPr>
        <p:spPr>
          <a:xfrm>
            <a:off x="5783066" y="3641735"/>
            <a:ext cx="2474261" cy="3216265"/>
          </a:xfrm>
          <a:prstGeom prst="rect">
            <a:avLst/>
          </a:prstGeom>
          <a:noFill/>
        </p:spPr>
        <p:txBody>
          <a:bodyPr wrap="square" rtlCol="0">
            <a:spAutoFit/>
          </a:bodyPr>
          <a:lstStyle/>
          <a:p>
            <a:r>
              <a:rPr lang="en-US" sz="2300" b="1" i="1" u="sng" dirty="0">
                <a:solidFill>
                  <a:srgbClr val="002060"/>
                </a:solidFill>
                <a:latin typeface="Gabriola" panose="04040605051002020D02" pitchFamily="82" charset="0"/>
              </a:rPr>
              <a:t>Conclusion</a:t>
            </a:r>
          </a:p>
          <a:p>
            <a:pPr marL="285750" indent="-285750">
              <a:buFont typeface="Wingdings" panose="05000000000000000000" pitchFamily="2" charset="2"/>
              <a:buChar char="ü"/>
            </a:pPr>
            <a:r>
              <a:rPr lang="en-US" sz="1200" dirty="0">
                <a:latin typeface="Gabriola" panose="04040605051002020D02" pitchFamily="82" charset="0"/>
              </a:rPr>
              <a:t>AI offers significant opportunities for the teaching and learning of Crop Production in Vocational High Schools, enhancing participation, understanding and skill development.</a:t>
            </a:r>
            <a:endParaRPr lang="el-GR" sz="1200" dirty="0">
              <a:latin typeface="Gabriola" panose="04040605051002020D02" pitchFamily="82" charset="0"/>
            </a:endParaRPr>
          </a:p>
          <a:p>
            <a:pPr marL="285750" indent="-285750">
              <a:buFont typeface="Wingdings" panose="05000000000000000000" pitchFamily="2" charset="2"/>
              <a:buChar char="ü"/>
            </a:pPr>
            <a:r>
              <a:rPr lang="en-US" sz="1200" dirty="0">
                <a:latin typeface="Gabriola" panose="04040605051002020D02" pitchFamily="82" charset="0"/>
              </a:rPr>
              <a:t>Students recognize the usefulness of AI and its value for the future of the agricultural sector. </a:t>
            </a:r>
            <a:endParaRPr lang="el-GR" sz="1200" dirty="0">
              <a:latin typeface="Gabriola" panose="04040605051002020D02" pitchFamily="82" charset="0"/>
            </a:endParaRPr>
          </a:p>
          <a:p>
            <a:pPr marL="285750" indent="-285750">
              <a:buFont typeface="Wingdings" panose="05000000000000000000" pitchFamily="2" charset="2"/>
              <a:buChar char="ü"/>
            </a:pPr>
            <a:r>
              <a:rPr lang="en-US" sz="1200" dirty="0">
                <a:latin typeface="Gabriola" panose="04040605051002020D02" pitchFamily="82" charset="0"/>
              </a:rPr>
              <a:t>The utilization of AI is limited by deficiencies in infrastructure, training and appropriate educational materials.</a:t>
            </a:r>
            <a:endParaRPr lang="el-GR" sz="1200" dirty="0">
              <a:latin typeface="Gabriola" panose="04040605051002020D02" pitchFamily="82" charset="0"/>
            </a:endParaRPr>
          </a:p>
          <a:p>
            <a:pPr marL="285750" indent="-285750">
              <a:buFont typeface="Wingdings" panose="05000000000000000000" pitchFamily="2" charset="2"/>
              <a:buChar char="ü"/>
            </a:pPr>
            <a:r>
              <a:rPr lang="en-US" sz="1200" dirty="0">
                <a:latin typeface="Gabriola" panose="04040605051002020D02" pitchFamily="82" charset="0"/>
              </a:rPr>
              <a:t>Systematic integration of AI into the Curriculum, development of educational resources and continuous training of teachers are required.</a:t>
            </a:r>
            <a:endParaRPr lang="el-GR" sz="1200" dirty="0">
              <a:latin typeface="Gabriola" panose="04040605051002020D02" pitchFamily="82" charset="0"/>
            </a:endParaRPr>
          </a:p>
        </p:txBody>
      </p:sp>
      <p:sp>
        <p:nvSpPr>
          <p:cNvPr id="11" name="TextBox 10">
            <a:extLst>
              <a:ext uri="{FF2B5EF4-FFF2-40B4-BE49-F238E27FC236}">
                <a16:creationId xmlns:a16="http://schemas.microsoft.com/office/drawing/2014/main" id="{13EB1358-AF83-3EE8-7240-0E2D0C537559}"/>
              </a:ext>
            </a:extLst>
          </p:cNvPr>
          <p:cNvSpPr txBox="1"/>
          <p:nvPr/>
        </p:nvSpPr>
        <p:spPr>
          <a:xfrm>
            <a:off x="8274425" y="711456"/>
            <a:ext cx="2814916" cy="7371249"/>
          </a:xfrm>
          <a:prstGeom prst="rect">
            <a:avLst/>
          </a:prstGeom>
          <a:noFill/>
        </p:spPr>
        <p:txBody>
          <a:bodyPr wrap="square" rtlCol="0">
            <a:spAutoFit/>
          </a:bodyPr>
          <a:lstStyle/>
          <a:p>
            <a:r>
              <a:rPr lang="en-US" sz="2300" b="1" i="1" u="sng" dirty="0">
                <a:solidFill>
                  <a:srgbClr val="002060"/>
                </a:solidFill>
                <a:latin typeface="Gabriola" panose="04040605051002020D02" pitchFamily="82" charset="0"/>
              </a:rPr>
              <a:t>Bibliography </a:t>
            </a:r>
          </a:p>
          <a:p>
            <a:r>
              <a:rPr lang="el-GR" sz="1000" dirty="0">
                <a:latin typeface="Times New Roman" panose="02020603050405020304" pitchFamily="18" charset="0"/>
                <a:cs typeface="Times New Roman" panose="02020603050405020304" pitchFamily="18" charset="0"/>
              </a:rPr>
              <a:t>Holmes, W., Bialik, M., &amp; Fadel, C. (2019). </a:t>
            </a:r>
            <a:r>
              <a:rPr lang="el-GR" sz="1000" i="1" dirty="0">
                <a:latin typeface="Times New Roman" panose="02020603050405020304" pitchFamily="18" charset="0"/>
                <a:cs typeface="Times New Roman" panose="02020603050405020304" pitchFamily="18" charset="0"/>
              </a:rPr>
              <a:t>Artificial intelligence in education: Promises and implications for teaching and learning</a:t>
            </a:r>
            <a:r>
              <a:rPr lang="el-GR" sz="1000" dirty="0">
                <a:latin typeface="Times New Roman" panose="02020603050405020304" pitchFamily="18" charset="0"/>
                <a:cs typeface="Times New Roman" panose="02020603050405020304" pitchFamily="18" charset="0"/>
              </a:rPr>
              <a:t>. Center for Curriculum Redesign. </a:t>
            </a:r>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l-GR" sz="1000" dirty="0">
                <a:latin typeface="Times New Roman" panose="02020603050405020304" pitchFamily="18" charset="0"/>
                <a:cs typeface="Times New Roman" panose="02020603050405020304" pitchFamily="18" charset="0"/>
              </a:rPr>
              <a:t>Luckin, R. (2018).</a:t>
            </a:r>
            <a:r>
              <a:rPr lang="en-US" sz="1000" dirty="0">
                <a:latin typeface="Times New Roman" panose="02020603050405020304" pitchFamily="18" charset="0"/>
                <a:cs typeface="Times New Roman" panose="02020603050405020304" pitchFamily="18" charset="0"/>
              </a:rPr>
              <a:t> </a:t>
            </a:r>
            <a:r>
              <a:rPr lang="el-GR" sz="1000" i="1" dirty="0">
                <a:latin typeface="Times New Roman" panose="02020603050405020304" pitchFamily="18" charset="0"/>
                <a:cs typeface="Times New Roman" panose="02020603050405020304" pitchFamily="18" charset="0"/>
              </a:rPr>
              <a:t>Machine learning and human intelligence: The future of education for the 21st century</a:t>
            </a:r>
            <a:r>
              <a:rPr lang="el-GR" sz="1000" dirty="0">
                <a:latin typeface="Times New Roman" panose="02020603050405020304" pitchFamily="18" charset="0"/>
                <a:cs typeface="Times New Roman" panose="02020603050405020304" pitchFamily="18" charset="0"/>
              </a:rPr>
              <a:t>. UCL Institute of Education Press. </a:t>
            </a:r>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l-GR" sz="1000" dirty="0">
                <a:latin typeface="Times New Roman" panose="02020603050405020304" pitchFamily="18" charset="0"/>
                <a:cs typeface="Times New Roman" panose="02020603050405020304" pitchFamily="18" charset="0"/>
              </a:rPr>
              <a:t>UNESCO. (2021). </a:t>
            </a:r>
            <a:r>
              <a:rPr lang="el-GR" sz="1000" i="1" dirty="0">
                <a:latin typeface="Times New Roman" panose="02020603050405020304" pitchFamily="18" charset="0"/>
                <a:cs typeface="Times New Roman" panose="02020603050405020304" pitchFamily="18" charset="0"/>
              </a:rPr>
              <a:t>AI and education: Guidance for policy-makers</a:t>
            </a:r>
            <a:r>
              <a:rPr lang="el-GR" sz="1000" dirty="0">
                <a:latin typeface="Times New Roman" panose="02020603050405020304" pitchFamily="18" charset="0"/>
                <a:cs typeface="Times New Roman" panose="02020603050405020304" pitchFamily="18" charset="0"/>
              </a:rPr>
              <a:t>. UNESCO. https://unesdoc.unesco.org/ark:/48223/pf0000376709 </a:t>
            </a:r>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l-GR" sz="1000" dirty="0">
                <a:latin typeface="Times New Roman" panose="02020603050405020304" pitchFamily="18" charset="0"/>
                <a:cs typeface="Times New Roman" panose="02020603050405020304" pitchFamily="18" charset="0"/>
              </a:rPr>
              <a:t>Food and Agriculture Organization of the United Nations. (2022). </a:t>
            </a:r>
            <a:r>
              <a:rPr lang="el-GR" sz="1000" i="1" dirty="0">
                <a:latin typeface="Times New Roman" panose="02020603050405020304" pitchFamily="18" charset="0"/>
                <a:cs typeface="Times New Roman" panose="02020603050405020304" pitchFamily="18" charset="0"/>
              </a:rPr>
              <a:t>The State of Food and Agriculture 2022: Leveraging automation in agriculture for transforming agrifood systems</a:t>
            </a:r>
            <a:r>
              <a:rPr lang="el-GR" sz="1000" dirty="0">
                <a:latin typeface="Times New Roman" panose="02020603050405020304" pitchFamily="18" charset="0"/>
                <a:cs typeface="Times New Roman" panose="02020603050405020304" pitchFamily="18" charset="0"/>
              </a:rPr>
              <a:t>. FAO. https://doi.org/10.4060/cb9479en </a:t>
            </a:r>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l-GR" sz="1000" dirty="0">
                <a:latin typeface="Times New Roman" panose="02020603050405020304" pitchFamily="18" charset="0"/>
                <a:cs typeface="Times New Roman" panose="02020603050405020304" pitchFamily="18" charset="0"/>
              </a:rPr>
              <a:t>Wolfert, S., Ge, L., Verdouw, C., &amp; Bogaardt, M.-J. (2017). Big data in smart farming: A review. </a:t>
            </a:r>
            <a:r>
              <a:rPr lang="el-GR" sz="1000" i="1" dirty="0">
                <a:latin typeface="Times New Roman" panose="02020603050405020304" pitchFamily="18" charset="0"/>
                <a:cs typeface="Times New Roman" panose="02020603050405020304" pitchFamily="18" charset="0"/>
              </a:rPr>
              <a:t>Agricultural Systems, 153</a:t>
            </a:r>
            <a:r>
              <a:rPr lang="el-GR" sz="1000" dirty="0">
                <a:latin typeface="Times New Roman" panose="02020603050405020304" pitchFamily="18" charset="0"/>
                <a:cs typeface="Times New Roman" panose="02020603050405020304" pitchFamily="18" charset="0"/>
              </a:rPr>
              <a:t>, 69–80. </a:t>
            </a:r>
            <a:r>
              <a:rPr lang="el-GR" sz="1000" dirty="0">
                <a:latin typeface="Times New Roman" panose="02020603050405020304" pitchFamily="18" charset="0"/>
                <a:cs typeface="Times New Roman" panose="02020603050405020304" pitchFamily="18" charset="0"/>
                <a:hlinkClick r:id="rId3"/>
              </a:rPr>
              <a:t>https://doi.org/10.1016/j.agsy.2017.01.023</a:t>
            </a:r>
            <a:r>
              <a:rPr lang="el-GR" sz="1000" dirty="0">
                <a:latin typeface="Times New Roman" panose="02020603050405020304" pitchFamily="18" charset="0"/>
                <a:cs typeface="Times New Roman" panose="02020603050405020304" pitchFamily="18" charset="0"/>
              </a:rPr>
              <a:t> </a:t>
            </a:r>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l-GR" sz="1000" dirty="0">
                <a:latin typeface="Times New Roman" panose="02020603050405020304" pitchFamily="18" charset="0"/>
                <a:cs typeface="Times New Roman" panose="02020603050405020304" pitchFamily="18" charset="0"/>
              </a:rPr>
              <a:t>Javaid, M., Haleem, A., Singh, R. P., Khan, I. H., Suman, R., &amp; Rab, S. (2023). Understanding the potential applications of artificial intelligence in agriculture. </a:t>
            </a:r>
            <a:r>
              <a:rPr lang="el-GR" sz="1000" i="1" dirty="0">
                <a:latin typeface="Times New Roman" panose="02020603050405020304" pitchFamily="18" charset="0"/>
                <a:cs typeface="Times New Roman" panose="02020603050405020304" pitchFamily="18" charset="0"/>
              </a:rPr>
              <a:t>Advanced Agrochem, 2</a:t>
            </a:r>
            <a:r>
              <a:rPr lang="el-GR" sz="1000" dirty="0">
                <a:latin typeface="Times New Roman" panose="02020603050405020304" pitchFamily="18" charset="0"/>
                <a:cs typeface="Times New Roman" panose="02020603050405020304" pitchFamily="18" charset="0"/>
              </a:rPr>
              <a:t>(1), 15–30. </a:t>
            </a:r>
            <a:r>
              <a:rPr lang="el-GR" sz="1000" dirty="0">
                <a:latin typeface="Times New Roman" panose="02020603050405020304" pitchFamily="18" charset="0"/>
                <a:cs typeface="Times New Roman" panose="02020603050405020304" pitchFamily="18" charset="0"/>
                <a:hlinkClick r:id="rId4"/>
              </a:rPr>
              <a:t>https://doi.org/10.1016/j.aac.2022.10.001</a:t>
            </a:r>
            <a:r>
              <a:rPr lang="el-GR" sz="1000" dirty="0">
                <a:latin typeface="Times New Roman" panose="02020603050405020304" pitchFamily="18" charset="0"/>
                <a:cs typeface="Times New Roman" panose="02020603050405020304" pitchFamily="18" charset="0"/>
              </a:rPr>
              <a:t> </a:t>
            </a:r>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l-GR" sz="1000" dirty="0">
                <a:latin typeface="Times New Roman" panose="02020603050405020304" pitchFamily="18" charset="0"/>
                <a:cs typeface="Times New Roman" panose="02020603050405020304" pitchFamily="18" charset="0"/>
              </a:rPr>
              <a:t>Zhai, X., Chu, X., Chai, C. S., Jong, M. S.-Y., Istenic, A., Spector, M., Liu, J.-B., Yuan, J., &amp; Li, Y. (2021). A review of artificial intelligence (AI) in education from 2010 to 2020. </a:t>
            </a:r>
            <a:r>
              <a:rPr lang="el-GR" sz="1000" i="1" dirty="0">
                <a:latin typeface="Times New Roman" panose="02020603050405020304" pitchFamily="18" charset="0"/>
                <a:cs typeface="Times New Roman" panose="02020603050405020304" pitchFamily="18" charset="0"/>
              </a:rPr>
              <a:t>Complexity, 2021</a:t>
            </a:r>
            <a:r>
              <a:rPr lang="el-GR" sz="1000" dirty="0">
                <a:latin typeface="Times New Roman" panose="02020603050405020304" pitchFamily="18" charset="0"/>
                <a:cs typeface="Times New Roman" panose="02020603050405020304" pitchFamily="18" charset="0"/>
              </a:rPr>
              <a:t>, Article 8812542. </a:t>
            </a:r>
            <a:r>
              <a:rPr lang="el-GR" sz="1000" dirty="0">
                <a:latin typeface="Times New Roman" panose="02020603050405020304" pitchFamily="18" charset="0"/>
                <a:cs typeface="Times New Roman" panose="02020603050405020304" pitchFamily="18" charset="0"/>
                <a:hlinkClick r:id="rId5"/>
              </a:rPr>
              <a:t>https://doi.org/10.1155/2021/8812542</a:t>
            </a:r>
            <a:endParaRPr lang="en-US" sz="1000" dirty="0">
              <a:latin typeface="Times New Roman" panose="02020603050405020304" pitchFamily="18" charset="0"/>
              <a:cs typeface="Times New Roman" panose="02020603050405020304" pitchFamily="18" charset="0"/>
            </a:endParaRPr>
          </a:p>
          <a:p>
            <a:endParaRPr lang="en-US" sz="1000" dirty="0">
              <a:solidFill>
                <a:srgbClr val="181817"/>
              </a:solidFill>
              <a:latin typeface="Noto Sans" panose="020B0502040504020204" pitchFamily="34" charset="0"/>
            </a:endParaRPr>
          </a:p>
          <a:p>
            <a:endParaRPr lang="en-US" sz="1000" dirty="0">
              <a:solidFill>
                <a:srgbClr val="181817"/>
              </a:solidFill>
              <a:latin typeface="Noto Sans" panose="020B0502040504020204" pitchFamily="34" charset="0"/>
            </a:endParaRPr>
          </a:p>
          <a:p>
            <a:endParaRPr lang="en-US" sz="1000" dirty="0">
              <a:solidFill>
                <a:srgbClr val="181817"/>
              </a:solidFill>
              <a:latin typeface="Noto Sans" panose="020B0502040504020204" pitchFamily="34" charset="0"/>
            </a:endParaRPr>
          </a:p>
          <a:p>
            <a:endParaRPr lang="en-US" sz="1000" dirty="0">
              <a:solidFill>
                <a:srgbClr val="181817"/>
              </a:solidFill>
              <a:latin typeface="Noto Sans" panose="020B0502040504020204" pitchFamily="34" charset="0"/>
            </a:endParaRPr>
          </a:p>
          <a:p>
            <a:endParaRPr lang="en-US" sz="1000" dirty="0">
              <a:solidFill>
                <a:srgbClr val="181817"/>
              </a:solidFill>
              <a:latin typeface="Noto Sans" panose="020B0502040504020204" pitchFamily="34" charset="0"/>
            </a:endParaRPr>
          </a:p>
          <a:p>
            <a:endParaRPr lang="en-US" sz="1000" dirty="0">
              <a:solidFill>
                <a:srgbClr val="181817"/>
              </a:solidFill>
              <a:latin typeface="Noto Sans" panose="020B0502040504020204" pitchFamily="34" charset="0"/>
            </a:endParaRPr>
          </a:p>
          <a:p>
            <a:endParaRPr lang="en-US" sz="1000" dirty="0">
              <a:solidFill>
                <a:srgbClr val="181817"/>
              </a:solidFill>
              <a:latin typeface="Noto Sans" panose="020B0502040504020204" pitchFamily="34" charset="0"/>
            </a:endParaRPr>
          </a:p>
          <a:p>
            <a:endParaRPr lang="el-GR" sz="1000" dirty="0">
              <a:latin typeface="Gabriola" panose="04040605051002020D02" pitchFamily="82" charset="0"/>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86</TotalTime>
  <Words>696</Words>
  <Application>Microsoft Office PowerPoint</Application>
  <PresentationFormat>Ευρεία οθόνη</PresentationFormat>
  <Paragraphs>45</Paragraphs>
  <Slides>1</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vt:i4>
      </vt:variant>
    </vt:vector>
  </HeadingPairs>
  <TitlesOfParts>
    <vt:vector size="9" baseType="lpstr">
      <vt:lpstr>Arial</vt:lpstr>
      <vt:lpstr>Calibri</vt:lpstr>
      <vt:lpstr>Gabriola</vt:lpstr>
      <vt:lpstr>Garamond</vt:lpstr>
      <vt:lpstr>Noto Sans</vt:lpstr>
      <vt:lpstr>Times New Roman</vt:lpstr>
      <vt:lpstr>Wingdings</vt:lpstr>
      <vt:lpstr>Οργανικό</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ΓΕΡΑΣΙΜΟΣ</dc:creator>
  <cp:lastModifiedBy>ΓΕΡΑΣΙΜΟΣ</cp:lastModifiedBy>
  <cp:revision>12</cp:revision>
  <dcterms:created xsi:type="dcterms:W3CDTF">2026-06-28T22:22:33Z</dcterms:created>
  <dcterms:modified xsi:type="dcterms:W3CDTF">2026-06-28T23:49:56Z</dcterms:modified>
</cp:coreProperties>
</file>