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69" r:id="rId1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9" d="100"/>
          <a:sy n="109" d="100"/>
        </p:scale>
        <p:origin x="-167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Υπότιτλος"/>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2342CEA3-3058-4D43-AE35-B3DA76CB4003}" type="datetimeFigureOut">
              <a:rPr lang="el-GR" smtClean="0"/>
              <a:pPr/>
              <a:t>15/6/2026</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7" name="6 - Ευθεία γραμμή σύνδεσης"/>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3F1D1C4-C2D9-4231-9FB2-B2D9D97AA41D}" type="slidenum">
              <a:rPr lang="el-GR" smtClean="0"/>
              <a:pPr/>
              <a:t>‹#›</a:t>
            </a:fld>
            <a:endParaRPr lang="el-GR"/>
          </a:p>
        </p:txBody>
      </p:sp>
      <p:sp>
        <p:nvSpPr>
          <p:cNvPr id="8" name="7 - Τίτλος"/>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15/6/2026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2"/>
      </p:bgRef>
    </p:bg>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Ευθεία γραμμή σύνδεσης"/>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 Έλλειψη"/>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6915912" y="3009901"/>
            <a:ext cx="457200" cy="441325"/>
          </a:xfrm>
        </p:spPr>
        <p:txBody>
          <a:bodyPr/>
          <a:lstStyle/>
          <a:p>
            <a:fld id="{D3F1D1C4-C2D9-4231-9FB2-B2D9D97AA41D}" type="slidenum">
              <a:rPr lang="el-GR" smtClean="0"/>
              <a:pPr/>
              <a:t>‹#›</a:t>
            </a:fld>
            <a:endParaRPr lang="el-GR"/>
          </a:p>
        </p:txBody>
      </p:sp>
      <p:sp>
        <p:nvSpPr>
          <p:cNvPr id="3" name="2 - Θέση κατακόρυφου κειμένου"/>
          <p:cNvSpPr>
            <a:spLocks noGrp="1"/>
          </p:cNvSpPr>
          <p:nvPr>
            <p:ph type="body" orient="vert" idx="1"/>
          </p:nvPr>
        </p:nvSpPr>
        <p:spPr>
          <a:xfrm>
            <a:off x="304800" y="304800"/>
            <a:ext cx="6553200" cy="5821366"/>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15/6/2026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2" name="1 - Κατακόρυφος τίτλος"/>
          <p:cNvSpPr>
            <a:spLocks noGrp="1"/>
          </p:cNvSpPr>
          <p:nvPr>
            <p:ph type="title" orient="vert"/>
          </p:nvPr>
        </p:nvSpPr>
        <p:spPr>
          <a:xfrm>
            <a:off x="7391400" y="304801"/>
            <a:ext cx="1447800" cy="5851525"/>
          </a:xfrm>
        </p:spPr>
        <p:txBody>
          <a:bodyPr vert="eaVert"/>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solidFill>
                  <a:schemeClr val="accent3">
                    <a:shade val="75000"/>
                  </a:schemeClr>
                </a:solidFill>
              </a:defRPr>
            </a:lvl1p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15/6/2026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4361688" y="1026372"/>
            <a:ext cx="457200" cy="441325"/>
          </a:xfrm>
        </p:spPr>
        <p:txBody>
          <a:bodyPr/>
          <a:lstStyle/>
          <a:p>
            <a:fld id="{D3F1D1C4-C2D9-4231-9FB2-B2D9D97AA41D}" type="slidenum">
              <a:rPr lang="el-GR" smtClean="0"/>
              <a:pPr/>
              <a:t>‹#›</a:t>
            </a:fld>
            <a:endParaRPr lang="el-GR"/>
          </a:p>
        </p:txBody>
      </p:sp>
      <p:sp>
        <p:nvSpPr>
          <p:cNvPr id="8" name="7 - Θέση περιεχομένου"/>
          <p:cNvSpPr>
            <a:spLocks noGrp="1"/>
          </p:cNvSpPr>
          <p:nvPr>
            <p:ph sz="quarter" idx="1"/>
          </p:nvPr>
        </p:nvSpPr>
        <p:spPr>
          <a:xfrm>
            <a:off x="301752" y="1527048"/>
            <a:ext cx="850392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13" name="12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 Θέση υποσέλιδου"/>
          <p:cNvSpPr>
            <a:spLocks noGrp="1"/>
          </p:cNvSpPr>
          <p:nvPr>
            <p:ph type="ftr" sz="quarter" idx="11"/>
          </p:nvPr>
        </p:nvSpPr>
        <p:spPr/>
        <p:txBody>
          <a:bodyPr/>
          <a:lstStyle/>
          <a:p>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15/6/2026</a:t>
            </a:fld>
            <a:endParaRPr lang="el-GR"/>
          </a:p>
        </p:txBody>
      </p:sp>
      <p:sp>
        <p:nvSpPr>
          <p:cNvPr id="8" name="7 - Ευθεία γραμμή σύνδεσης"/>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3F1D1C4-C2D9-4231-9FB2-B2D9D97AA41D}" type="slidenum">
              <a:rPr lang="el-GR" smtClean="0"/>
              <a:pPr/>
              <a:t>‹#›</a:t>
            </a:fld>
            <a:endParaRPr lang="el-GR"/>
          </a:p>
        </p:txBody>
      </p:sp>
      <p:sp>
        <p:nvSpPr>
          <p:cNvPr id="2" name="1 - Τίτλος"/>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758952"/>
          </a:xfrm>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a:xfrm>
            <a:off x="5791200" y="6409944"/>
            <a:ext cx="3044952" cy="365760"/>
          </a:xfrm>
        </p:spPr>
        <p:txBody>
          <a:bodyPr/>
          <a:lstStyle/>
          <a:p>
            <a:fld id="{2342CEA3-3058-4D43-AE35-B3DA76CB4003}" type="datetimeFigureOut">
              <a:rPr lang="el-GR" smtClean="0"/>
              <a:pPr/>
              <a:t>15/6/2026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8" name="7 - Ευθεία γραμμή σύνδεσης"/>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Θέση περιεχομένου"/>
          <p:cNvSpPr>
            <a:spLocks noGrp="1"/>
          </p:cNvSpPr>
          <p:nvPr>
            <p:ph sz="half" idx="1"/>
          </p:nvPr>
        </p:nvSpPr>
        <p:spPr>
          <a:xfrm>
            <a:off x="301752"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περιεχομένου"/>
          <p:cNvSpPr>
            <a:spLocks noGrp="1"/>
          </p:cNvSpPr>
          <p:nvPr>
            <p:ph sz="half" idx="2"/>
          </p:nvPr>
        </p:nvSpPr>
        <p:spPr>
          <a:xfrm>
            <a:off x="4800600"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1">
        <a:schemeClr val="bg2"/>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Ορθογώνιο"/>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15/6/2026</a:t>
            </a:fld>
            <a:endParaRPr lang="el-GR"/>
          </a:p>
        </p:txBody>
      </p:sp>
      <p:sp>
        <p:nvSpPr>
          <p:cNvPr id="8" name="7 - Θέση υποσέλιδου"/>
          <p:cNvSpPr>
            <a:spLocks noGrp="1"/>
          </p:cNvSpPr>
          <p:nvPr>
            <p:ph type="ftr" sz="quarter" idx="11"/>
          </p:nvPr>
        </p:nvSpPr>
        <p:spPr>
          <a:xfrm>
            <a:off x="304800" y="6409944"/>
            <a:ext cx="3581400" cy="365760"/>
          </a:xfrm>
        </p:spPr>
        <p:txBody>
          <a:bodyPr/>
          <a:lstStyle/>
          <a:p>
            <a:endParaRPr lang="el-GR"/>
          </a:p>
        </p:txBody>
      </p:sp>
      <p:sp>
        <p:nvSpPr>
          <p:cNvPr id="15" name="14 - Ευθεία γραμμή σύνδεσης"/>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 Θέση περιεχομένου"/>
          <p:cNvSpPr>
            <a:spLocks noGrp="1"/>
          </p:cNvSpPr>
          <p:nvPr>
            <p:ph sz="quarter" idx="2"/>
          </p:nvPr>
        </p:nvSpPr>
        <p:spPr>
          <a:xfrm>
            <a:off x="301752" y="2471383"/>
            <a:ext cx="4041648" cy="3818404"/>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περιεχομένου"/>
          <p:cNvSpPr>
            <a:spLocks noGrp="1"/>
          </p:cNvSpPr>
          <p:nvPr>
            <p:ph sz="quarter" idx="4"/>
          </p:nvPr>
        </p:nvSpPr>
        <p:spPr>
          <a:xfrm>
            <a:off x="4800600" y="2471383"/>
            <a:ext cx="4038600" cy="382219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Θέση αριθμού διαφάνειας"/>
          <p:cNvSpPr>
            <a:spLocks noGrp="1"/>
          </p:cNvSpPr>
          <p:nvPr>
            <p:ph type="sldNum" sz="quarter" idx="12"/>
          </p:nvPr>
        </p:nvSpPr>
        <p:spPr>
          <a:xfrm>
            <a:off x="4343400" y="1042416"/>
            <a:ext cx="457200" cy="441325"/>
          </a:xfrm>
        </p:spPr>
        <p:txBody>
          <a:bodyPr/>
          <a:lstStyle>
            <a:lvl1pPr algn="ctr">
              <a:defRPr/>
            </a:lvl1pPr>
          </a:lstStyle>
          <a:p>
            <a:fld id="{D3F1D1C4-C2D9-4231-9FB2-B2D9D97AA41D}" type="slidenum">
              <a:rPr lang="el-GR" smtClean="0"/>
              <a:pPr/>
              <a:t>‹#›</a:t>
            </a:fld>
            <a:endParaRPr lang="el-GR"/>
          </a:p>
        </p:txBody>
      </p:sp>
      <p:sp>
        <p:nvSpPr>
          <p:cNvPr id="23" name="22 - Τίτλος"/>
          <p:cNvSpPr>
            <a:spLocks noGrp="1"/>
          </p:cNvSpPr>
          <p:nvPr>
            <p:ph type="title"/>
          </p:nvPr>
        </p:nvSpPr>
        <p:spPr/>
        <p:txBody>
          <a:bodyPr rtlCol="0" anchor="b" anchorCtr="0"/>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15/6/2026</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a:xfrm>
            <a:off x="4343400" y="1036020"/>
            <a:ext cx="457200" cy="441325"/>
          </a:xfrm>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 Ορθογώνιο"/>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 Θέση ημερομηνίας"/>
          <p:cNvSpPr>
            <a:spLocks noGrp="1"/>
          </p:cNvSpPr>
          <p:nvPr>
            <p:ph type="dt" sz="half" idx="10"/>
          </p:nvPr>
        </p:nvSpPr>
        <p:spPr/>
        <p:txBody>
          <a:bodyPr/>
          <a:lstStyle/>
          <a:p>
            <a:fld id="{2342CEA3-3058-4D43-AE35-B3DA76CB4003}" type="datetimeFigureOut">
              <a:rPr lang="el-GR" smtClean="0"/>
              <a:pPr/>
              <a:t>15/6/2026</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4267200" y="6324600"/>
            <a:ext cx="609600" cy="441324"/>
          </a:xfrm>
        </p:spPr>
        <p:txBody>
          <a:bodyPr/>
          <a:lstStyle>
            <a:lvl1pPr>
              <a:defRPr>
                <a:solidFill>
                  <a:srgbClr val="FFFFFF"/>
                </a:solidFill>
              </a:defRPr>
            </a:lvl1p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9" name="18 - Ορθογώνιο"/>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Θέση περιεχομένου"/>
          <p:cNvSpPr>
            <a:spLocks noGrp="1"/>
          </p:cNvSpPr>
          <p:nvPr>
            <p:ph sz="quarter" idx="1"/>
          </p:nvPr>
        </p:nvSpPr>
        <p:spPr>
          <a:xfrm>
            <a:off x="3124200" y="685800"/>
            <a:ext cx="5638800" cy="5410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3F1D1C4-C2D9-4231-9FB2-B2D9D97AA41D}" type="slidenum">
              <a:rPr lang="el-GR" smtClean="0"/>
              <a:pPr/>
              <a:t>‹#›</a:t>
            </a:fld>
            <a:endParaRPr lang="el-GR"/>
          </a:p>
        </p:txBody>
      </p:sp>
      <p:sp>
        <p:nvSpPr>
          <p:cNvPr id="21" name="20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15/6/2026</a:t>
            </a:fld>
            <a:endParaRPr lang="el-GR"/>
          </a:p>
        </p:txBody>
      </p:sp>
      <p:sp>
        <p:nvSpPr>
          <p:cNvPr id="6" name="5 - Θέση υποσέλιδου"/>
          <p:cNvSpPr>
            <a:spLocks noGrp="1"/>
          </p:cNvSpPr>
          <p:nvPr>
            <p:ph type="ftr" sz="quarter" idx="11"/>
          </p:nvPr>
        </p:nvSpPr>
        <p:spPr>
          <a:xfrm>
            <a:off x="301752" y="6410848"/>
            <a:ext cx="3383280" cy="365760"/>
          </a:xfrm>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1" name="20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 Ορθογώνιο"/>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p>
            <a:fld id="{D3F1D1C4-C2D9-4231-9FB2-B2D9D97AA41D}" type="slidenum">
              <a:rPr lang="el-GR" smtClean="0"/>
              <a:pPr/>
              <a:t>‹#›</a:t>
            </a:fld>
            <a:endParaRPr lang="el-GR"/>
          </a:p>
        </p:txBody>
      </p:sp>
      <p:sp>
        <p:nvSpPr>
          <p:cNvPr id="2" name="1 - Τίτλος"/>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3000375" y="609600"/>
            <a:ext cx="5867400" cy="4267200"/>
          </a:xfrm>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22" name="21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a:xfrm>
            <a:off x="5788152" y="6404984"/>
            <a:ext cx="3044952" cy="365760"/>
          </a:xfrm>
        </p:spPr>
        <p:txBody>
          <a:bodyPr/>
          <a:lstStyle/>
          <a:p>
            <a:fld id="{2342CEA3-3058-4D43-AE35-B3DA76CB4003}" type="datetimeFigureOut">
              <a:rPr lang="el-GR" smtClean="0"/>
              <a:pPr/>
              <a:t>15/6/2026</a:t>
            </a:fld>
            <a:endParaRPr lang="el-GR"/>
          </a:p>
        </p:txBody>
      </p:sp>
      <p:sp>
        <p:nvSpPr>
          <p:cNvPr id="6" name="5 - Θέση υποσέλιδου"/>
          <p:cNvSpPr>
            <a:spLocks noGrp="1"/>
          </p:cNvSpPr>
          <p:nvPr>
            <p:ph type="ftr" sz="quarter" idx="11"/>
          </p:nvPr>
        </p:nvSpPr>
        <p:spPr>
          <a:xfrm>
            <a:off x="301752" y="6410848"/>
            <a:ext cx="3584448" cy="365760"/>
          </a:xfrm>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Θέση ημερομηνίας"/>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2342CEA3-3058-4D43-AE35-B3DA76CB4003}" type="datetimeFigureOut">
              <a:rPr lang="el-GR" smtClean="0"/>
              <a:pPr/>
              <a:t>15/6/2026</a:t>
            </a:fld>
            <a:endParaRPr lang="el-GR"/>
          </a:p>
        </p:txBody>
      </p:sp>
      <p:sp>
        <p:nvSpPr>
          <p:cNvPr id="3" name="2 - Θέση υποσέλιδου"/>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l-GR"/>
          </a:p>
        </p:txBody>
      </p:sp>
      <p:sp>
        <p:nvSpPr>
          <p:cNvPr id="8" name="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 Ευθεία γραμμή σύνδεσης"/>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3F1D1C4-C2D9-4231-9FB2-B2D9D97AA41D}" type="slidenum">
              <a:rPr lang="el-GR" smtClean="0"/>
              <a:pPr/>
              <a:t>‹#›</a:t>
            </a:fld>
            <a:endParaRPr lang="el-GR"/>
          </a:p>
        </p:txBody>
      </p:sp>
      <p:sp>
        <p:nvSpPr>
          <p:cNvPr id="22" name="21 - Θέση τίτλου"/>
          <p:cNvSpPr>
            <a:spLocks noGrp="1"/>
          </p:cNvSpPr>
          <p:nvPr>
            <p:ph type="title"/>
          </p:nvPr>
        </p:nvSpPr>
        <p:spPr>
          <a:xfrm>
            <a:off x="301752" y="228600"/>
            <a:ext cx="8534400" cy="758952"/>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1000100" y="3786190"/>
            <a:ext cx="7486680" cy="1323980"/>
          </a:xfrm>
        </p:spPr>
        <p:txBody>
          <a:bodyPr/>
          <a:lstStyle/>
          <a:p>
            <a:r>
              <a:rPr lang="en-US" dirty="0" err="1" smtClean="0"/>
              <a:t>Preventas</a:t>
            </a:r>
            <a:r>
              <a:rPr lang="en-US" dirty="0" smtClean="0"/>
              <a:t> </a:t>
            </a:r>
            <a:r>
              <a:rPr lang="en-US" dirty="0" err="1" smtClean="0"/>
              <a:t>Vasileios</a:t>
            </a:r>
            <a:r>
              <a:rPr lang="en-US" dirty="0" smtClean="0"/>
              <a:t>, PhD Candidate, University of the Basque Country, UPV - EHU</a:t>
            </a:r>
            <a:endParaRPr lang="el-GR" dirty="0"/>
          </a:p>
        </p:txBody>
      </p:sp>
      <p:sp>
        <p:nvSpPr>
          <p:cNvPr id="2" name="1 - Τίτλος"/>
          <p:cNvSpPr>
            <a:spLocks noGrp="1"/>
          </p:cNvSpPr>
          <p:nvPr>
            <p:ph type="ctrTitle"/>
          </p:nvPr>
        </p:nvSpPr>
        <p:spPr/>
        <p:txBody>
          <a:bodyPr>
            <a:normAutofit fontScale="90000"/>
          </a:bodyPr>
          <a:lstStyle/>
          <a:p>
            <a:r>
              <a:rPr lang="en-US" dirty="0" smtClean="0"/>
              <a:t>The Introduction of Educational Innovation In Greece</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lstStyle/>
          <a:p>
            <a:r>
              <a:rPr lang="en-US" dirty="0" smtClean="0"/>
              <a:t>Artificial Intelligence can also make a significant contribution to transparency and collaborative decision-making within the school community.</a:t>
            </a:r>
          </a:p>
          <a:p>
            <a:endParaRPr lang="en-US" dirty="0" smtClean="0"/>
          </a:p>
          <a:p>
            <a:r>
              <a:rPr lang="en-US" dirty="0" smtClean="0"/>
              <a:t>Through data analysis, more targeted recommendations can be generated for practices and policies that genuinely respond to the needs of the school. </a:t>
            </a:r>
            <a:endParaRPr lang="el-GR" dirty="0"/>
          </a:p>
        </p:txBody>
      </p:sp>
      <p:sp>
        <p:nvSpPr>
          <p:cNvPr id="4" name="1 - Τίτλος"/>
          <p:cNvSpPr>
            <a:spLocks noGrp="1"/>
          </p:cNvSpPr>
          <p:nvPr>
            <p:ph type="title"/>
          </p:nvPr>
        </p:nvSpPr>
        <p:spPr/>
        <p:txBody>
          <a:bodyPr>
            <a:normAutofit/>
          </a:bodyPr>
          <a:lstStyle/>
          <a:p>
            <a:r>
              <a:rPr lang="en-US" sz="2500" dirty="0" smtClean="0"/>
              <a:t>The Role of Artificial Intelligence in Supporting Innovation</a:t>
            </a:r>
            <a:endParaRPr lang="el-GR" sz="25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lstStyle/>
          <a:p>
            <a:r>
              <a:rPr lang="en-US" dirty="0" smtClean="0"/>
              <a:t>Intelligent support and advisory systems can help school administrations adapt quickly to a continuously changing environment.</a:t>
            </a:r>
          </a:p>
          <a:p>
            <a:endParaRPr lang="en-US" dirty="0" smtClean="0"/>
          </a:p>
          <a:p>
            <a:r>
              <a:rPr lang="en-US" dirty="0" smtClean="0"/>
              <a:t>This will result to a decrease in the number of bureaucratic procedures, while improving the daily experience of teachers, parents and students, making school operations more efficient and user-friendly for all stakeholders.</a:t>
            </a:r>
            <a:endParaRPr lang="el-GR" dirty="0"/>
          </a:p>
        </p:txBody>
      </p:sp>
      <p:sp>
        <p:nvSpPr>
          <p:cNvPr id="4" name="1 - Τίτλος"/>
          <p:cNvSpPr>
            <a:spLocks noGrp="1"/>
          </p:cNvSpPr>
          <p:nvPr>
            <p:ph type="title"/>
          </p:nvPr>
        </p:nvSpPr>
        <p:spPr/>
        <p:txBody>
          <a:bodyPr>
            <a:normAutofit/>
          </a:bodyPr>
          <a:lstStyle/>
          <a:p>
            <a:r>
              <a:rPr lang="en-US" sz="2500" dirty="0" smtClean="0"/>
              <a:t>The Role of Artificial Intelligence in Supporting Innovation</a:t>
            </a:r>
            <a:endParaRPr lang="el-GR" sz="25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lstStyle/>
          <a:p>
            <a:endParaRPr lang="en-US" dirty="0" smtClean="0"/>
          </a:p>
          <a:p>
            <a:r>
              <a:rPr lang="en-US" dirty="0" smtClean="0"/>
              <a:t>Within the Greek context, the developments described previously may appear highly innovative but it is almost certain that they will become common practices in school administration in the future, judging by developments in other European countries (Spain, Italy and to a lesser extent Austria, Germany and the UK), as well as globally (the United States, China, Canada and Israel).</a:t>
            </a:r>
            <a:endParaRPr lang="el-GR" dirty="0"/>
          </a:p>
        </p:txBody>
      </p:sp>
      <p:sp>
        <p:nvSpPr>
          <p:cNvPr id="4" name="1 - Τίτλος"/>
          <p:cNvSpPr>
            <a:spLocks noGrp="1"/>
          </p:cNvSpPr>
          <p:nvPr>
            <p:ph type="title"/>
          </p:nvPr>
        </p:nvSpPr>
        <p:spPr/>
        <p:txBody>
          <a:bodyPr>
            <a:normAutofit/>
          </a:bodyPr>
          <a:lstStyle/>
          <a:p>
            <a:r>
              <a:rPr lang="en-US" sz="2500" dirty="0" smtClean="0"/>
              <a:t>The Role of Artificial Intelligence in Supporting Innovation</a:t>
            </a:r>
            <a:endParaRPr lang="el-GR" sz="25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lstStyle/>
          <a:p>
            <a:endParaRPr lang="en-US" dirty="0" smtClean="0"/>
          </a:p>
          <a:p>
            <a:endParaRPr lang="en-US" dirty="0" smtClean="0"/>
          </a:p>
          <a:p>
            <a:r>
              <a:rPr lang="en-US" dirty="0" smtClean="0"/>
              <a:t>Preparing staff through appropriate professional development and training is crucial and plays a decisive role in ensuring the effective utilization of the technologies and functions that Artificial Intelligence will introduce.</a:t>
            </a:r>
            <a:endParaRPr lang="el-GR" dirty="0"/>
          </a:p>
        </p:txBody>
      </p:sp>
      <p:sp>
        <p:nvSpPr>
          <p:cNvPr id="4" name="1 - Τίτλος"/>
          <p:cNvSpPr>
            <a:spLocks noGrp="1"/>
          </p:cNvSpPr>
          <p:nvPr>
            <p:ph type="title"/>
          </p:nvPr>
        </p:nvSpPr>
        <p:spPr/>
        <p:txBody>
          <a:bodyPr>
            <a:normAutofit/>
          </a:bodyPr>
          <a:lstStyle/>
          <a:p>
            <a:r>
              <a:rPr lang="en-US" sz="2500" dirty="0" smtClean="0"/>
              <a:t>The Role of Artificial Intelligence in Supporting Innovation</a:t>
            </a:r>
            <a:endParaRPr lang="el-GR" sz="25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References</a:t>
            </a:r>
            <a:endParaRPr lang="el-GR" dirty="0"/>
          </a:p>
        </p:txBody>
      </p:sp>
      <p:sp>
        <p:nvSpPr>
          <p:cNvPr id="3" name="2 - Θέση περιεχομένου"/>
          <p:cNvSpPr>
            <a:spLocks noGrp="1"/>
          </p:cNvSpPr>
          <p:nvPr>
            <p:ph sz="quarter" idx="1"/>
          </p:nvPr>
        </p:nvSpPr>
        <p:spPr/>
        <p:txBody>
          <a:bodyPr>
            <a:normAutofit fontScale="62500" lnSpcReduction="20000"/>
          </a:bodyPr>
          <a:lstStyle/>
          <a:p>
            <a:r>
              <a:rPr lang="en-US" sz="2900" dirty="0" smtClean="0"/>
              <a:t>European Commission. (2020). </a:t>
            </a:r>
            <a:r>
              <a:rPr lang="en-US" sz="2900" i="1" dirty="0" smtClean="0"/>
              <a:t>Digital Education Action Plan 2021–2027: Resetting education and training for the digital age</a:t>
            </a:r>
            <a:r>
              <a:rPr lang="en-US" sz="2900" dirty="0" smtClean="0"/>
              <a:t>. Publications Office of the European Union. </a:t>
            </a:r>
          </a:p>
          <a:p>
            <a:r>
              <a:rPr lang="en-US" sz="2900" dirty="0" smtClean="0"/>
              <a:t>European </a:t>
            </a:r>
            <a:r>
              <a:rPr lang="en-US" sz="2900" dirty="0" err="1" smtClean="0"/>
              <a:t>Schoolnet</a:t>
            </a:r>
            <a:r>
              <a:rPr lang="en-US" sz="2900" dirty="0" smtClean="0"/>
              <a:t>. (2023). </a:t>
            </a:r>
            <a:r>
              <a:rPr lang="en-US" sz="2900" i="1" dirty="0" smtClean="0"/>
              <a:t>Artificial intelligence and the future of education: Developing competencies and supporting innovation in schools</a:t>
            </a:r>
            <a:r>
              <a:rPr lang="en-US" sz="2900" dirty="0" smtClean="0"/>
              <a:t>. European </a:t>
            </a:r>
            <a:r>
              <a:rPr lang="en-US" sz="2900" dirty="0" err="1" smtClean="0"/>
              <a:t>Schoolnet</a:t>
            </a:r>
            <a:r>
              <a:rPr lang="en-US" sz="2900" dirty="0" smtClean="0"/>
              <a:t>.</a:t>
            </a:r>
          </a:p>
          <a:p>
            <a:r>
              <a:rPr lang="en-US" sz="2900" dirty="0" smtClean="0"/>
              <a:t>Hiatt, J., &amp; </a:t>
            </a:r>
            <a:r>
              <a:rPr lang="en-US" sz="2900" dirty="0" err="1" smtClean="0"/>
              <a:t>Creasey</a:t>
            </a:r>
            <a:r>
              <a:rPr lang="en-US" sz="2900" dirty="0" smtClean="0"/>
              <a:t>, T. J. (2003). </a:t>
            </a:r>
            <a:r>
              <a:rPr lang="en-US" sz="2900" i="1" dirty="0" smtClean="0"/>
              <a:t>Change management: The people side of change</a:t>
            </a:r>
            <a:r>
              <a:rPr lang="en-US" sz="2900" dirty="0" smtClean="0"/>
              <a:t>. </a:t>
            </a:r>
            <a:r>
              <a:rPr lang="en-US" sz="2900" dirty="0" err="1" smtClean="0"/>
              <a:t>Prosci</a:t>
            </a:r>
            <a:r>
              <a:rPr lang="en-US" sz="2900" dirty="0" smtClean="0"/>
              <a:t> Learning Center Publications.</a:t>
            </a:r>
          </a:p>
          <a:p>
            <a:r>
              <a:rPr lang="en-US" sz="2900" dirty="0" err="1" smtClean="0"/>
              <a:t>Kotsiantis</a:t>
            </a:r>
            <a:r>
              <a:rPr lang="en-US" sz="2900" dirty="0" smtClean="0"/>
              <a:t>, S., </a:t>
            </a:r>
            <a:r>
              <a:rPr lang="en-US" sz="2900" dirty="0" err="1" smtClean="0"/>
              <a:t>Drigas</a:t>
            </a:r>
            <a:r>
              <a:rPr lang="en-US" sz="2900" dirty="0" smtClean="0"/>
              <a:t>, A., &amp; colleagues. (2024). </a:t>
            </a:r>
            <a:r>
              <a:rPr lang="en-US" sz="2900" i="1" dirty="0" smtClean="0"/>
              <a:t>Artificial intelligence applications in educational administration and school leadership</a:t>
            </a:r>
            <a:r>
              <a:rPr lang="en-US" sz="2900" dirty="0" smtClean="0"/>
              <a:t>. </a:t>
            </a:r>
          </a:p>
          <a:p>
            <a:r>
              <a:rPr lang="en-US" sz="2900" dirty="0" err="1" smtClean="0"/>
              <a:t>Matthaiou</a:t>
            </a:r>
            <a:r>
              <a:rPr lang="en-US" sz="2900" dirty="0" smtClean="0"/>
              <a:t>, D. (2018). </a:t>
            </a:r>
            <a:r>
              <a:rPr lang="en-US" sz="2900" i="1" dirty="0" smtClean="0"/>
              <a:t>Educational policy and reforms in Greece</a:t>
            </a:r>
            <a:r>
              <a:rPr lang="en-US" sz="2900" dirty="0" smtClean="0"/>
              <a:t>. </a:t>
            </a:r>
          </a:p>
          <a:p>
            <a:r>
              <a:rPr lang="en-US" sz="2900" dirty="0" smtClean="0"/>
              <a:t>Nolan, C. J., &amp; </a:t>
            </a:r>
            <a:r>
              <a:rPr lang="en-US" sz="2900" dirty="0" err="1" smtClean="0"/>
              <a:t>Tatnall</a:t>
            </a:r>
            <a:r>
              <a:rPr lang="en-US" sz="2900" dirty="0" smtClean="0"/>
              <a:t>, A. (1995). </a:t>
            </a:r>
            <a:r>
              <a:rPr lang="en-US" sz="2900" i="1" dirty="0" smtClean="0"/>
              <a:t>Information technology and educational management: The role of information systems in school administration</a:t>
            </a:r>
            <a:r>
              <a:rPr lang="en-US" sz="2900" dirty="0" smtClean="0"/>
              <a:t>. Chapman &amp; Hall.</a:t>
            </a:r>
          </a:p>
          <a:p>
            <a:r>
              <a:rPr lang="en-US" sz="2900" dirty="0" err="1" smtClean="0"/>
              <a:t>Simigiannis</a:t>
            </a:r>
            <a:r>
              <a:rPr lang="en-US" sz="2900" dirty="0" smtClean="0"/>
              <a:t>, G. (2002). </a:t>
            </a:r>
            <a:r>
              <a:rPr lang="en-US" sz="2900" i="1" dirty="0" smtClean="0"/>
              <a:t>Information and communication technologies in educational administration</a:t>
            </a:r>
            <a:r>
              <a:rPr lang="en-US" sz="2900" dirty="0" smtClean="0"/>
              <a:t>.</a:t>
            </a:r>
          </a:p>
          <a:p>
            <a:r>
              <a:rPr lang="en-US" sz="2900" dirty="0" err="1" smtClean="0"/>
              <a:t>Chatzipanagiotou</a:t>
            </a:r>
            <a:r>
              <a:rPr lang="en-US" sz="2900" dirty="0" smtClean="0"/>
              <a:t>, P. (2020). </a:t>
            </a:r>
            <a:r>
              <a:rPr lang="en-US" sz="2900" i="1" dirty="0" smtClean="0"/>
              <a:t>School leadership, collaboration, and educational innovation in the Greek educational system</a:t>
            </a:r>
            <a:r>
              <a:rPr lang="en-US" sz="2900" dirty="0" smtClean="0"/>
              <a:t>. </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428596" y="3214686"/>
            <a:ext cx="8358246" cy="928694"/>
          </a:xfrm>
        </p:spPr>
        <p:txBody>
          <a:bodyPr/>
          <a:lstStyle/>
          <a:p>
            <a:pPr algn="ctr">
              <a:buNone/>
            </a:pPr>
            <a:r>
              <a:rPr lang="en-US" dirty="0" smtClean="0"/>
              <a:t>Thank </a:t>
            </a:r>
            <a:r>
              <a:rPr lang="en-US" dirty="0" smtClean="0"/>
              <a:t>you</a:t>
            </a:r>
            <a:r>
              <a:rPr lang="el-GR" dirty="0" smtClean="0"/>
              <a:t> </a:t>
            </a:r>
            <a:r>
              <a:rPr lang="en-US" dirty="0" smtClean="0"/>
              <a:t>for </a:t>
            </a:r>
            <a:r>
              <a:rPr lang="en-US" smtClean="0"/>
              <a:t>your </a:t>
            </a:r>
            <a:r>
              <a:rPr lang="en-US" smtClean="0"/>
              <a:t>attention</a:t>
            </a:r>
            <a:endParaRPr lang="el-GR" dirty="0"/>
          </a:p>
        </p:txBody>
      </p:sp>
      <p:sp>
        <p:nvSpPr>
          <p:cNvPr id="5" name="4 - TextBox"/>
          <p:cNvSpPr txBox="1"/>
          <p:nvPr/>
        </p:nvSpPr>
        <p:spPr>
          <a:xfrm>
            <a:off x="1000100" y="4357694"/>
            <a:ext cx="7643866" cy="923330"/>
          </a:xfrm>
          <a:prstGeom prst="rect">
            <a:avLst/>
          </a:prstGeom>
          <a:noFill/>
        </p:spPr>
        <p:txBody>
          <a:bodyPr wrap="square" rtlCol="0">
            <a:spAutoFit/>
          </a:bodyPr>
          <a:lstStyle/>
          <a:p>
            <a:pPr algn="ctr"/>
            <a:r>
              <a:rPr lang="en-US" dirty="0" err="1" smtClean="0"/>
              <a:t>Preventas</a:t>
            </a:r>
            <a:r>
              <a:rPr lang="en-US" dirty="0" smtClean="0"/>
              <a:t> </a:t>
            </a:r>
            <a:r>
              <a:rPr lang="en-US" dirty="0" err="1" smtClean="0"/>
              <a:t>Vasileios</a:t>
            </a:r>
            <a:r>
              <a:rPr lang="el-GR" dirty="0" smtClean="0"/>
              <a:t>, </a:t>
            </a:r>
            <a:r>
              <a:rPr lang="en-US" dirty="0" smtClean="0"/>
              <a:t>PhD Candidate</a:t>
            </a:r>
            <a:endParaRPr lang="el-GR" dirty="0" smtClean="0"/>
          </a:p>
          <a:p>
            <a:pPr algn="ctr"/>
            <a:r>
              <a:rPr lang="en-US" dirty="0" smtClean="0"/>
              <a:t> </a:t>
            </a:r>
            <a:r>
              <a:rPr lang="en-US" dirty="0" smtClean="0"/>
              <a:t>University of the Basque Country, UPV - EHU</a:t>
            </a:r>
            <a:endParaRPr lang="el-GR" dirty="0" smtClean="0"/>
          </a:p>
          <a:p>
            <a:pPr algn="ct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Cultural and Organizational Preconditions (1/2)</a:t>
            </a:r>
            <a:endParaRPr lang="el-GR" dirty="0"/>
          </a:p>
        </p:txBody>
      </p:sp>
      <p:sp>
        <p:nvSpPr>
          <p:cNvPr id="3" name="2 - Θέση περιεχομένου"/>
          <p:cNvSpPr>
            <a:spLocks noGrp="1"/>
          </p:cNvSpPr>
          <p:nvPr>
            <p:ph sz="quarter" idx="1"/>
          </p:nvPr>
        </p:nvSpPr>
        <p:spPr/>
        <p:txBody>
          <a:bodyPr/>
          <a:lstStyle/>
          <a:p>
            <a:endParaRPr lang="en-US" dirty="0" smtClean="0"/>
          </a:p>
          <a:p>
            <a:endParaRPr lang="en-US" dirty="0" smtClean="0"/>
          </a:p>
          <a:p>
            <a:endParaRPr lang="en-US" dirty="0" smtClean="0"/>
          </a:p>
          <a:p>
            <a:r>
              <a:rPr lang="en-US" dirty="0" smtClean="0"/>
              <a:t>The introduction of innovations in Greek education often encounters obstacles related to the traditional school culture, the lack of decentralization and bureaucratic procedures.</a:t>
            </a:r>
          </a:p>
          <a:p>
            <a:endParaRPr lang="en-US" dirty="0" smtClean="0"/>
          </a:p>
          <a:p>
            <a:pPr>
              <a:buNone/>
            </a:pP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Cultural and Organizational Preconditions (2/2)</a:t>
            </a:r>
            <a:endParaRPr lang="el-GR" dirty="0"/>
          </a:p>
        </p:txBody>
      </p:sp>
      <p:sp>
        <p:nvSpPr>
          <p:cNvPr id="3" name="2 - Θέση περιεχομένου"/>
          <p:cNvSpPr>
            <a:spLocks noGrp="1"/>
          </p:cNvSpPr>
          <p:nvPr>
            <p:ph sz="quarter" idx="1"/>
          </p:nvPr>
        </p:nvSpPr>
        <p:spPr/>
        <p:txBody>
          <a:bodyPr/>
          <a:lstStyle/>
          <a:p>
            <a:endParaRPr lang="en-US" dirty="0" smtClean="0"/>
          </a:p>
          <a:p>
            <a:endParaRPr lang="en-US" dirty="0" smtClean="0"/>
          </a:p>
          <a:p>
            <a:r>
              <a:rPr lang="en-US" dirty="0" smtClean="0"/>
              <a:t>According to data from the Pedagogical Institute, programs such as the Educational Priority Zones and Second Chance Schools have demonstrated that a culture of collaboration and the active involvement of teachers are key prerequisites for </a:t>
            </a:r>
            <a:r>
              <a:rPr lang="en-US" dirty="0" err="1" smtClean="0"/>
              <a:t>succesful</a:t>
            </a:r>
            <a:r>
              <a:rPr lang="en-US" dirty="0" smtClean="0"/>
              <a:t> implementation.</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Barriers and Resistance to Change (1/2)</a:t>
            </a:r>
            <a:endParaRPr lang="el-GR" dirty="0"/>
          </a:p>
        </p:txBody>
      </p:sp>
      <p:sp>
        <p:nvSpPr>
          <p:cNvPr id="3" name="2 - Θέση περιεχομένου"/>
          <p:cNvSpPr>
            <a:spLocks noGrp="1"/>
          </p:cNvSpPr>
          <p:nvPr>
            <p:ph sz="quarter" idx="1"/>
          </p:nvPr>
        </p:nvSpPr>
        <p:spPr/>
        <p:txBody>
          <a:bodyPr/>
          <a:lstStyle/>
          <a:p>
            <a:endParaRPr lang="en-US" dirty="0" smtClean="0"/>
          </a:p>
          <a:p>
            <a:endParaRPr lang="en-US" dirty="0" smtClean="0"/>
          </a:p>
          <a:p>
            <a:r>
              <a:rPr lang="en-US" dirty="0" smtClean="0"/>
              <a:t>The difficulties faced by schools when implementing innovations include teachers’ resistance to change, fear of failure, lack of time and resources, as well as inadequate professional development and training.</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Barriers and Resistance to Change (2/2)</a:t>
            </a:r>
            <a:endParaRPr lang="el-GR" dirty="0"/>
          </a:p>
        </p:txBody>
      </p:sp>
      <p:sp>
        <p:nvSpPr>
          <p:cNvPr id="3" name="2 - Θέση περιεχομένου"/>
          <p:cNvSpPr>
            <a:spLocks noGrp="1"/>
          </p:cNvSpPr>
          <p:nvPr>
            <p:ph sz="quarter" idx="1"/>
          </p:nvPr>
        </p:nvSpPr>
        <p:spPr/>
        <p:txBody>
          <a:bodyPr>
            <a:normAutofit lnSpcReduction="10000"/>
          </a:bodyPr>
          <a:lstStyle/>
          <a:p>
            <a:r>
              <a:rPr lang="en-US" dirty="0" smtClean="0"/>
              <a:t>School principals need to recognize emerging concerns and clearly explain the purpose and direction of the proposed changes.</a:t>
            </a:r>
          </a:p>
          <a:p>
            <a:endParaRPr lang="en-US" dirty="0" smtClean="0"/>
          </a:p>
          <a:p>
            <a:r>
              <a:rPr lang="en-US" dirty="0" smtClean="0"/>
              <a:t>The cultivation of a climate in which teachers feel safe, trusted and supported is critical.</a:t>
            </a:r>
          </a:p>
          <a:p>
            <a:endParaRPr lang="en-US" dirty="0" smtClean="0"/>
          </a:p>
          <a:p>
            <a:r>
              <a:rPr lang="en-US" dirty="0" smtClean="0"/>
              <a:t>Within such an environment, resistance can be transformed into constructive dialogue, enabling change to be implemented more smoothly and effectively.</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The role of ICT in Supporting Innovation (1/2)</a:t>
            </a:r>
            <a:endParaRPr lang="el-GR" dirty="0"/>
          </a:p>
        </p:txBody>
      </p:sp>
      <p:sp>
        <p:nvSpPr>
          <p:cNvPr id="3" name="2 - Θέση περιεχομένου"/>
          <p:cNvSpPr>
            <a:spLocks noGrp="1"/>
          </p:cNvSpPr>
          <p:nvPr>
            <p:ph sz="quarter" idx="1"/>
          </p:nvPr>
        </p:nvSpPr>
        <p:spPr/>
        <p:txBody>
          <a:bodyPr/>
          <a:lstStyle/>
          <a:p>
            <a:r>
              <a:rPr lang="en-US" dirty="0" smtClean="0"/>
              <a:t>Information and Communication Technologies (ICT) constitute a critical organizational tool, enhancing transparency, efficiency and decision – making. </a:t>
            </a:r>
          </a:p>
          <a:p>
            <a:endParaRPr lang="en-US" dirty="0" smtClean="0"/>
          </a:p>
          <a:p>
            <a:r>
              <a:rPr lang="en-US" dirty="0" smtClean="0"/>
              <a:t>The use of information systems, such as </a:t>
            </a:r>
            <a:r>
              <a:rPr lang="en-US" b="1" i="1" dirty="0" err="1" smtClean="0"/>
              <a:t>myschool</a:t>
            </a:r>
            <a:r>
              <a:rPr lang="en-US" dirty="0" smtClean="0"/>
              <a:t>, facilitates data organization, communication with parents and human resource management.</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The role of ICT in Supporting Innovation (2/2)</a:t>
            </a:r>
            <a:endParaRPr lang="el-GR" dirty="0"/>
          </a:p>
        </p:txBody>
      </p:sp>
      <p:sp>
        <p:nvSpPr>
          <p:cNvPr id="3" name="2 - Θέση περιεχομένου"/>
          <p:cNvSpPr>
            <a:spLocks noGrp="1"/>
          </p:cNvSpPr>
          <p:nvPr>
            <p:ph sz="quarter" idx="1"/>
          </p:nvPr>
        </p:nvSpPr>
        <p:spPr/>
        <p:txBody>
          <a:bodyPr/>
          <a:lstStyle/>
          <a:p>
            <a:r>
              <a:rPr lang="en-US" dirty="0" smtClean="0"/>
              <a:t>The utilization of ICT in school administration is not an end in itself but rather a means of improving the educational process.</a:t>
            </a:r>
          </a:p>
          <a:p>
            <a:endParaRPr lang="en-US" dirty="0" smtClean="0"/>
          </a:p>
          <a:p>
            <a:r>
              <a:rPr lang="en-US" dirty="0" smtClean="0"/>
              <a:t>The school principal as a leader should encourage teachers’ professional development and support the integration of digital technologies into everyday educational practice.</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142852"/>
            <a:ext cx="8556528" cy="842946"/>
          </a:xfrm>
        </p:spPr>
        <p:txBody>
          <a:bodyPr>
            <a:noAutofit/>
          </a:bodyPr>
          <a:lstStyle/>
          <a:p>
            <a:r>
              <a:rPr lang="en-US" sz="2500" dirty="0" smtClean="0"/>
              <a:t>The Role of Artificial Intelligence in Supporting Innovation</a:t>
            </a:r>
            <a:endParaRPr lang="el-GR" sz="2500" dirty="0"/>
          </a:p>
        </p:txBody>
      </p:sp>
      <p:sp>
        <p:nvSpPr>
          <p:cNvPr id="3" name="2 - Θέση περιεχομένου"/>
          <p:cNvSpPr>
            <a:spLocks noGrp="1"/>
          </p:cNvSpPr>
          <p:nvPr>
            <p:ph sz="quarter" idx="1"/>
          </p:nvPr>
        </p:nvSpPr>
        <p:spPr/>
        <p:txBody>
          <a:bodyPr/>
          <a:lstStyle/>
          <a:p>
            <a:r>
              <a:rPr lang="en-US" dirty="0" smtClean="0"/>
              <a:t>The integration of Artificial Intelligence (AI) into the administration</a:t>
            </a:r>
            <a:r>
              <a:rPr lang="el-GR" dirty="0" smtClean="0"/>
              <a:t> </a:t>
            </a:r>
            <a:r>
              <a:rPr lang="en-US" dirty="0" smtClean="0"/>
              <a:t>of school units in Greece is expected to bring significant changes to the way educational institutes operate. </a:t>
            </a:r>
          </a:p>
          <a:p>
            <a:endParaRPr lang="en-US" dirty="0" smtClean="0"/>
          </a:p>
          <a:p>
            <a:r>
              <a:rPr lang="en-US" dirty="0" smtClean="0"/>
              <a:t>Through machine learning algorithms and big data analytics, AI can automate the management of everyday processes such as staff scheduling, monitoring school performance and identifying educational needs.</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2844" y="285728"/>
            <a:ext cx="8715436" cy="642942"/>
          </a:xfrm>
        </p:spPr>
        <p:txBody>
          <a:bodyPr>
            <a:normAutofit/>
          </a:bodyPr>
          <a:lstStyle/>
          <a:p>
            <a:r>
              <a:rPr lang="en-US" sz="2500" dirty="0" smtClean="0"/>
              <a:t>The Role of Artificial Intelligence in Supporting Innovation</a:t>
            </a:r>
            <a:endParaRPr lang="el-GR" sz="2500" dirty="0"/>
          </a:p>
        </p:txBody>
      </p:sp>
      <p:sp>
        <p:nvSpPr>
          <p:cNvPr id="3" name="2 - Θέση περιεχομένου"/>
          <p:cNvSpPr>
            <a:spLocks noGrp="1"/>
          </p:cNvSpPr>
          <p:nvPr>
            <p:ph sz="quarter" idx="1"/>
          </p:nvPr>
        </p:nvSpPr>
        <p:spPr/>
        <p:txBody>
          <a:bodyPr/>
          <a:lstStyle/>
          <a:p>
            <a:endParaRPr lang="en-US" dirty="0" smtClean="0"/>
          </a:p>
          <a:p>
            <a:endParaRPr lang="en-US" dirty="0" smtClean="0"/>
          </a:p>
          <a:p>
            <a:r>
              <a:rPr lang="en-US" dirty="0" smtClean="0"/>
              <a:t>School principals will be enabled to focus more on educational leadership and strategic decision-making, using AI-generated insights for more evidence-based and effective administration.</a:t>
            </a:r>
            <a:endParaRPr lang="el-G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ημοτικός">
  <a:themeElements>
    <a:clrScheme name="Διάμεσος">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Δημοτικός">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1410</TotalTime>
  <Words>856</Words>
  <PresentationFormat>Προβολή στην οθόνη (4:3)</PresentationFormat>
  <Paragraphs>64</Paragraphs>
  <Slides>15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15</vt:i4>
      </vt:variant>
    </vt:vector>
  </HeadingPairs>
  <TitlesOfParts>
    <vt:vector size="16" baseType="lpstr">
      <vt:lpstr>Δημοτικός</vt:lpstr>
      <vt:lpstr>The Introduction of Educational Innovation In Greece</vt:lpstr>
      <vt:lpstr>Cultural and Organizational Preconditions (1/2)</vt:lpstr>
      <vt:lpstr>Cultural and Organizational Preconditions (2/2)</vt:lpstr>
      <vt:lpstr>Barriers and Resistance to Change (1/2)</vt:lpstr>
      <vt:lpstr>Barriers and Resistance to Change (2/2)</vt:lpstr>
      <vt:lpstr>The role of ICT in Supporting Innovation (1/2)</vt:lpstr>
      <vt:lpstr>The role of ICT in Supporting Innovation (2/2)</vt:lpstr>
      <vt:lpstr>The Role of Artificial Intelligence in Supporting Innovation</vt:lpstr>
      <vt:lpstr>The Role of Artificial Intelligence in Supporting Innovation</vt:lpstr>
      <vt:lpstr>The Role of Artificial Intelligence in Supporting Innovation</vt:lpstr>
      <vt:lpstr>The Role of Artificial Intelligence in Supporting Innovation</vt:lpstr>
      <vt:lpstr>The Role of Artificial Intelligence in Supporting Innovation</vt:lpstr>
      <vt:lpstr>The Role of Artificial Intelligence in Supporting Innovation</vt:lpstr>
      <vt:lpstr>References</vt:lpstr>
      <vt:lpstr>Διαφάνεια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Introduction of Educational Innovation In Greece</dc:title>
  <dc:creator>Vasilis Preventas</dc:creator>
  <cp:lastModifiedBy>Vasilis Preventas</cp:lastModifiedBy>
  <cp:revision>20</cp:revision>
  <dcterms:created xsi:type="dcterms:W3CDTF">2026-06-14T15:51:17Z</dcterms:created>
  <dcterms:modified xsi:type="dcterms:W3CDTF">2026-06-15T20:26:37Z</dcterms:modified>
</cp:coreProperties>
</file>