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12192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620713"/>
            <a:ext cx="10943167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1843088"/>
            <a:ext cx="10949517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205" y="621030"/>
            <a:ext cx="10942955" cy="1435735"/>
          </a:xfrm>
        </p:spPr>
        <p:txBody>
          <a:bodyPr>
            <a:normAutofit/>
          </a:bodyPr>
          <a:lstStyle/>
          <a:p>
            <a:pPr algn="ctr"/>
            <a:r>
              <a:rPr lang="en-US" altLang="en-US" b="1" dirty="0">
                <a:solidFill>
                  <a:srgbClr val="00B0F0"/>
                </a:solidFill>
                <a:sym typeface="+mn-ea"/>
              </a:rPr>
              <a:t>The Bullying Triad: Shifting the Role of Schools and Educators</a:t>
            </a:r>
            <a:endParaRPr lang="en-US" altLang="en-US" b="1" dirty="0">
              <a:solidFill>
                <a:srgbClr val="00B0F0"/>
              </a:solidFill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4840" y="2460625"/>
            <a:ext cx="10951210" cy="1068705"/>
          </a:xfrm>
        </p:spPr>
        <p:txBody>
          <a:bodyPr/>
          <a:lstStyle/>
          <a:p>
            <a:pPr algn="l"/>
            <a:r>
              <a:rPr lang="en-US" altLang="en-US" sz="2000">
                <a:sym typeface="+mn-ea"/>
              </a:rPr>
              <a:t>Lazou Evangelia</a:t>
            </a:r>
            <a:endParaRPr lang="en-US" altLang="en-US" sz="2000">
              <a:sym typeface="+mn-ea"/>
            </a:endParaRPr>
          </a:p>
          <a:p>
            <a:pPr algn="l"/>
            <a:r>
              <a:rPr lang="en-US" altLang="en-US" sz="2000">
                <a:sym typeface="+mn-ea"/>
              </a:rPr>
              <a:t>PhD candidate in Educational Technology for Knowledge</a:t>
            </a:r>
            <a:endParaRPr lang="en-US" altLang="en-US" sz="2000">
              <a:sym typeface="+mn-ea"/>
            </a:endParaRPr>
          </a:p>
          <a:p>
            <a:pPr algn="l"/>
            <a:r>
              <a:rPr lang="en-US" altLang="en-US" sz="2000">
                <a:sym typeface="+mn-ea"/>
              </a:rPr>
              <a:t>University of Alicante</a:t>
            </a:r>
            <a:endParaRPr lang="en-US" sz="2000"/>
          </a:p>
        </p:txBody>
      </p:sp>
      <p:pic>
        <p:nvPicPr>
          <p:cNvPr id="6" name="Picture 5" descr="Text&#10;&#10;Description automatically generated with low confidence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05" y="5701665"/>
            <a:ext cx="3289300" cy="9239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The Observer: From Spectator to Upstander</a:t>
            </a:r>
            <a:endParaRPr lang="en-GB" altLang="en-US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17270"/>
            <a:ext cx="10972800" cy="5110480"/>
          </a:xfrm>
        </p:spPr>
        <p:txBody>
          <a:bodyPr/>
          <a:p>
            <a:pPr marL="0" indent="0">
              <a:buNone/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Bullying incidents are often public, with observers present. Their actions (or inaction) are critical.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GB" alt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A</a:t>
            </a:r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ssistants: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May join in the bullying.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Spectators: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The majority who watch, often silent due to fear of becoming the next victim_label. Their silence is often seen as approval by the bully.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Defenders (Upstanders):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The key to change. They intervene, support the victim_label, or get help from an adult.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Strategy: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Intervention programs must focus on empowering the silent majority to become defenders.</a:t>
            </a:r>
            <a:endParaRPr lang="en-US" sz="2400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endParaRPr lang="en-GB" altLang="en-US" sz="24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487680"/>
          </a:xfrm>
        </p:spPr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The Educator's Crucial Role</a:t>
            </a:r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51205"/>
            <a:ext cx="10972800" cy="5327650"/>
          </a:xfrm>
        </p:spPr>
        <p:txBody>
          <a:bodyPr/>
          <a:p>
            <a:pPr marL="0" indent="0">
              <a:buNone/>
            </a:pPr>
            <a:r>
              <a:rPr lang="en-US" sz="2400" b="1">
                <a:latin typeface="Calibri" panose="020F0502020204030204" charset="0"/>
                <a:ea typeface="Merriweather"/>
                <a:cs typeface="Calibri" panose="020F0502020204030204" charset="0"/>
                <a:sym typeface="Merriweather"/>
              </a:rPr>
              <a:t>The Recognition Gap</a:t>
            </a:r>
            <a:endParaRPr lang="en-US" sz="2400" b="1" i="0" u="none" strike="noStrike" cap="none">
              <a:solidFill>
                <a:schemeClr val="tx1"/>
              </a:solidFill>
              <a:latin typeface="Calibri" panose="020F0502020204030204" charset="0"/>
              <a:ea typeface="Merriweather"/>
              <a:cs typeface="Calibri" panose="020F0502020204030204" charset="0"/>
              <a:sym typeface="Merriweather"/>
            </a:endParaRPr>
          </a:p>
          <a:p>
            <a:pPr marL="0" indent="0">
              <a:buNone/>
            </a:pPr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Research (Houndoumadi &amp; Pateraki, 2001) shows that educators often underestimate the prevalence of bullying. Students frequently report that teachers are unaware or do not intervene effectively.</a:t>
            </a:r>
            <a:endParaRPr lang="en-US" sz="24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endParaRPr lang="en-US" sz="2400" b="1">
              <a:solidFill>
                <a:schemeClr val="tx1"/>
              </a:solidFill>
              <a:latin typeface="Calibri" panose="020F0502020204030204" charset="0"/>
              <a:ea typeface="Merriweather"/>
              <a:cs typeface="Calibri" panose="020F0502020204030204" charset="0"/>
              <a:sym typeface="Merriweather"/>
            </a:endParaRPr>
          </a:p>
          <a:p>
            <a:pPr marL="0" indent="0">
              <a:buNone/>
            </a:pPr>
            <a:r>
              <a:rPr lang="en-US" sz="2400" b="1">
                <a:latin typeface="Calibri" panose="020F0502020204030204" charset="0"/>
                <a:ea typeface="Merriweather"/>
                <a:cs typeface="Calibri" panose="020F0502020204030204" charset="0"/>
                <a:sym typeface="Merriweather"/>
              </a:rPr>
              <a:t>The Counselor Role</a:t>
            </a:r>
            <a:endParaRPr lang="en-US" sz="2400" b="1" i="0" u="none" strike="noStrike" cap="none">
              <a:solidFill>
                <a:schemeClr val="tx1"/>
              </a:solidFill>
              <a:latin typeface="Calibri" panose="020F0502020204030204" charset="0"/>
              <a:ea typeface="Merriweather"/>
              <a:cs typeface="Calibri" panose="020F0502020204030204" charset="0"/>
              <a:sym typeface="Merriweather"/>
            </a:endParaRPr>
          </a:p>
          <a:p>
            <a:pPr marL="0" indent="0">
              <a:buNone/>
            </a:pPr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The educator's role must extend beyond teaching to include:</a:t>
            </a:r>
            <a:endParaRPr lang="en-US" sz="24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algn="l"/>
            <a:r>
              <a:rPr lang="en-GB" alt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B</a:t>
            </a:r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uilding a climate of trust and confidentiality</a:t>
            </a:r>
            <a:endParaRPr lang="en-US" sz="24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algn="l"/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Actively listening to and validating students' </a:t>
            </a:r>
            <a:r>
              <a:rPr lang="en-GB" alt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concerns</a:t>
            </a:r>
            <a:endParaRPr lang="en-GB" altLang="en-US" sz="24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algn="l"/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Serving as a proactive force for prevention.</a:t>
            </a:r>
            <a:endParaRPr lang="en-US" sz="24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 algn="l">
              <a:buNone/>
            </a:pPr>
            <a:endParaRPr lang="en-US" altLang="en-US" sz="1000">
              <a:sym typeface="+mn-ea"/>
            </a:endParaRPr>
          </a:p>
          <a:p>
            <a:pPr algn="l"/>
            <a:endParaRPr lang="en-US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Intervention &amp; Prevention Strategies</a:t>
            </a:r>
            <a:endParaRPr lang="en-GB" altLang="en-US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2000" b="1">
                <a:solidFill>
                  <a:schemeClr val="tx1"/>
                </a:solidFill>
                <a:latin typeface="Calibri" panose="020F0502020204030204" charset="0"/>
                <a:ea typeface="Merriweather"/>
                <a:cs typeface="Calibri" panose="020F0502020204030204" charset="0"/>
                <a:sym typeface="Merriweather"/>
              </a:rPr>
              <a:t>Whole-School Approach</a:t>
            </a:r>
            <a:endParaRPr lang="en-US" sz="2000" b="1" i="0" u="none" strike="noStrike" cap="none">
              <a:solidFill>
                <a:schemeClr val="tx1"/>
              </a:solidFill>
              <a:latin typeface="Calibri" panose="020F0502020204030204" charset="0"/>
              <a:ea typeface="Merriweather"/>
              <a:cs typeface="Calibri" panose="020F0502020204030204" charset="0"/>
              <a:sym typeface="Merriweather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000">
                <a:solidFill>
                  <a:schemeClr val="tx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Implement clear, consistent anti-bullying policies.</a:t>
            </a:r>
            <a:endParaRPr lang="en-US" sz="20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000">
                <a:solidFill>
                  <a:schemeClr val="tx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Provide training for all staff (including non-teaching staff) to recognize and intervene.</a:t>
            </a:r>
            <a:endParaRPr lang="en-US" sz="20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GB" altLang="en-US" sz="2000">
                <a:solidFill>
                  <a:schemeClr val="tx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I</a:t>
            </a:r>
            <a:r>
              <a:rPr lang="en-US" sz="2000">
                <a:solidFill>
                  <a:schemeClr val="tx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nvolve parents in prevention efforts.</a:t>
            </a:r>
            <a:endParaRPr lang="en-US" sz="20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20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2000" b="1">
                <a:solidFill>
                  <a:schemeClr val="tx1"/>
                </a:solidFill>
                <a:latin typeface="Calibri" panose="020F0502020204030204" charset="0"/>
                <a:ea typeface="Merriweather"/>
                <a:cs typeface="Calibri" panose="020F0502020204030204" charset="0"/>
                <a:sym typeface="Merriweather"/>
              </a:rPr>
              <a:t>Classroom &amp; Individual Level</a:t>
            </a:r>
            <a:endParaRPr lang="en-US" sz="2000" b="1" i="0" u="none" strike="noStrike" cap="none">
              <a:solidFill>
                <a:schemeClr val="tx1"/>
              </a:solidFill>
              <a:latin typeface="Calibri" panose="020F0502020204030204" charset="0"/>
              <a:ea typeface="Merriweather"/>
              <a:cs typeface="Calibri" panose="020F0502020204030204" charset="0"/>
              <a:sym typeface="Merriweather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000">
                <a:solidFill>
                  <a:schemeClr val="tx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Develop social-emotional learning (SEL) skills, empathy, and anger management.</a:t>
            </a:r>
            <a:endParaRPr lang="en-US" sz="20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000">
                <a:solidFill>
                  <a:schemeClr val="tx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Provide immediate, serious consequences for bullying.</a:t>
            </a:r>
            <a:endParaRPr lang="en-US" sz="20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000">
                <a:solidFill>
                  <a:schemeClr val="tx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Offer direct support and counseling to both victims and perpetrators.</a:t>
            </a:r>
            <a:endParaRPr lang="en-US" sz="20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000">
                <a:solidFill>
                  <a:schemeClr val="tx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Empower observers to become "upstanders."</a:t>
            </a:r>
            <a:endParaRPr lang="en-US" sz="20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20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20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2000" b="0" i="0" u="none" strike="noStrike" cap="none">
              <a:solidFill>
                <a:srgbClr val="21212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altLang="en-US">
              <a:latin typeface="+mn-lt"/>
              <a:cs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References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Bibou-Nakou, I., et al. (2014).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Bullying in Greek secondary schools: prevalence and profile...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International Journal of Mental Health Promotion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.</a:t>
            </a:r>
            <a:endParaRPr lang="en-US" sz="18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Borg, M. G. (1998).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The Emotional Reactions of School Bullies and their Victims.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Educational Psychology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.</a:t>
            </a:r>
            <a:endParaRPr lang="en-US" sz="18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Carney, J. V., et al. (2002).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Characteristics of School Bullies and Victims...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Journal of School Violence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.</a:t>
            </a:r>
            <a:endParaRPr lang="en-US" sz="18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Gendron, B. P., et al. (2011).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An Analysis of Bullying Among Students Within Schools...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Journal of School </a:t>
            </a:r>
            <a:endParaRPr lang="en-US" sz="1800" i="1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Gottheil, N. F. &amp; Dubow, E. F. (2001).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Tripartite Beliefs Models of Bully and Victim Behavior.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Journal of Emotional Abuse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.</a:t>
            </a:r>
            <a:endParaRPr lang="en-US" sz="18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Honig, A. S. &amp; Zdunowski-Sjoblom, N. (2014).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Bullied children: parent and school supports.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Early Child </a:t>
            </a:r>
            <a:endParaRPr lang="en-US" sz="1800" i="1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GB" alt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L</a:t>
            </a: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und, E. M., et al. (2012).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School Counselors' and School Psychologists' Bullying Prevention...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Journal of School Violence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.</a:t>
            </a:r>
            <a:endParaRPr lang="en-US" sz="18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Ma, X., et al. (2001).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Bullying in school: nature, effects and remedies.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Research Papers in Education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.</a:t>
            </a:r>
            <a:endParaRPr lang="en-US" sz="18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Mishna, F., et al. (2006).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Factors Associated With Perceptions and Responses to Bullying...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Victims &amp; Offenders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.</a:t>
            </a:r>
            <a:endParaRPr lang="en-US" sz="18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Omizo, M. M., et al. (2006).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Bullies and Victims.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Journal of School Violence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.</a:t>
            </a:r>
            <a:endParaRPr lang="en-US" sz="18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Pateraki, L. &amp; Houndoumadi, A. (2001).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Bullying Among Primary School Children in Athens, Greece. </a:t>
            </a:r>
            <a:r>
              <a:rPr lang="en-US" sz="1800" i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Educational Psychology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.</a:t>
            </a:r>
            <a:endParaRPr lang="en-US" sz="1800" b="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r>
              <a:rPr lang="en-US" sz="1800" b="1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Swearer, S. M. &amp; Cary, P. T. (2003).</a:t>
            </a:r>
            <a:r>
              <a:rPr lang="en-US" sz="18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Perceptions and Attitudes Toward Bullying in Middle School Youth. </a:t>
            </a:r>
            <a:endParaRPr lang="en-US" sz="18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endParaRPr lang="en-US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+mj-ea"/>
                <a:ea typeface="Merriweather"/>
                <a:cs typeface="+mj-ea"/>
                <a:sym typeface="Merriweather"/>
              </a:rPr>
              <a:t>Introduction: An Undeniable Phenomenon</a:t>
            </a:r>
            <a:endParaRPr lang="en-GB" altLang="en-US">
              <a:solidFill>
                <a:srgbClr val="00B0F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2400" b="1"/>
              <a:t>School violence is a growing concern for most educators, escalating</a:t>
            </a:r>
            <a:endParaRPr lang="en-US" altLang="en-US" sz="2400" b="1"/>
          </a:p>
          <a:p>
            <a:pPr marL="0" indent="0">
              <a:buNone/>
            </a:pPr>
            <a:r>
              <a:rPr lang="en-US" altLang="en-US" sz="2400" b="1"/>
              <a:t> from minor teasing to severe incidents across all grade levels. </a:t>
            </a:r>
            <a:endParaRPr lang="en-US" altLang="en-US" sz="2400" b="1"/>
          </a:p>
          <a:p>
            <a:pPr marL="0" indent="0">
              <a:buNone/>
            </a:pPr>
            <a:endParaRPr lang="en-US" altLang="en-US" sz="2400" b="1"/>
          </a:p>
          <a:p>
            <a:pPr marL="0" indent="0">
              <a:buNone/>
            </a:pPr>
            <a:endParaRPr lang="en-US" altLang="en-US" sz="2400" b="1"/>
          </a:p>
          <a:p>
            <a:r>
              <a:rPr lang="en-US" altLang="en-US" sz="2400" b="1"/>
              <a:t>As a student's "second home," the school community must look </a:t>
            </a:r>
            <a:endParaRPr lang="en-US" altLang="en-US" sz="2400" b="1"/>
          </a:p>
          <a:p>
            <a:pPr marL="0" indent="0">
              <a:buNone/>
            </a:pPr>
            <a:r>
              <a:rPr lang="en-US" altLang="en-US" sz="2400" b="1"/>
              <a:t>beyond academics to build a culture of trust, encouraging students to </a:t>
            </a:r>
            <a:endParaRPr lang="en-US" altLang="en-US" sz="2400" b="1"/>
          </a:p>
          <a:p>
            <a:pPr marL="0" indent="0">
              <a:buNone/>
            </a:pPr>
            <a:r>
              <a:rPr lang="en-US" altLang="en-US" sz="2400" b="1"/>
              <a:t>speak up and seek support.</a:t>
            </a:r>
            <a:endParaRPr lang="en-US" altLang="en-US" sz="24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+mj-ea"/>
                <a:ea typeface="Merriweather"/>
                <a:cs typeface="+mj-ea"/>
                <a:sym typeface="Merriweather"/>
              </a:rPr>
              <a:t>The Core Definition (Olweus)</a:t>
            </a:r>
            <a:endParaRPr lang="en-US" altLang="en-US">
              <a:solidFill>
                <a:srgbClr val="00B0F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en-US" altLang="en-US" sz="2400" b="1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1. </a:t>
            </a:r>
            <a:r>
              <a:rPr lang="en-GB" alt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Intentional Harm</a:t>
            </a:r>
            <a:endParaRPr lang="en-GB" altLang="en-US" sz="2400" b="1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The action is deliberate, with the purpose of inflicting physical or emotional pain.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2400">
                <a:latin typeface="Calibri" panose="020F0502020204030204" charset="0"/>
                <a:cs typeface="Calibri" panose="020F0502020204030204" charset="0"/>
                <a:sym typeface="+mn-ea"/>
              </a:rPr>
              <a:t>2.</a:t>
            </a:r>
            <a:r>
              <a:rPr lang="en-GB" altLang="en-US" sz="2400" b="1">
                <a:latin typeface="Calibri" panose="020F0502020204030204" charset="0"/>
                <a:cs typeface="Calibri" panose="020F0502020204030204" charset="0"/>
                <a:sym typeface="+mn-ea"/>
              </a:rPr>
              <a:t>Repetition</a:t>
            </a:r>
            <a:endParaRPr lang="en-GB" altLang="en-US" sz="2400" b="1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The negative behavior is not a single event but happens repeatedly over time.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3. </a:t>
            </a:r>
            <a:r>
              <a:rPr lang="en-GB" alt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Power Imbalance</a:t>
            </a:r>
            <a:endParaRPr lang="en-GB" altLang="en-US" sz="2400" b="1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A real or perceived inequality of power (physical, social, or psychological) exists.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altLang="en-US" sz="2400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endParaRPr 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166495"/>
          </a:xfrm>
        </p:spPr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+mj-ea"/>
                <a:ea typeface="Merriweather"/>
                <a:cs typeface="+mj-ea"/>
                <a:sym typeface="Merriweather"/>
              </a:rPr>
              <a:t>Forms of Bullying</a:t>
            </a:r>
            <a:endParaRPr lang="en-US" altLang="en-US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0670"/>
            <a:ext cx="10972800" cy="4649470"/>
          </a:xfrm>
        </p:spPr>
        <p:txBody>
          <a:bodyPr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Physical: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Hitting, kicking, pushing, stealing or damaging property.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Verbal: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Name-calling, insults, teasing, threats, inappropriate comments.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Social/Relational: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Spreading rumors, malicious gossip, and intentional exclusion from a group.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Cyberbullying: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Using digital technology (phones, social media) to harass, threaten, or humiliate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Core Roles in Bullying</a:t>
            </a:r>
            <a:endParaRPr lang="en-US" altLang="en-US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972800" cy="5327650"/>
          </a:xfrm>
        </p:spPr>
        <p:txBody>
          <a:bodyPr/>
          <a:p>
            <a:pPr marL="0" indent="0">
              <a:buNone/>
            </a:pPr>
            <a:r>
              <a:rPr lang="en-US" b="1">
                <a:latin typeface="Calibri" panose="020F0502020204030204" charset="0"/>
                <a:ea typeface="Merriweather"/>
                <a:cs typeface="Calibri" panose="020F0502020204030204" charset="0"/>
                <a:sym typeface="Merriweather"/>
              </a:rPr>
              <a:t>Profile of the Perpetrator (Bully)</a:t>
            </a:r>
            <a:endParaRPr lang="en-US" b="1">
              <a:solidFill>
                <a:schemeClr val="tx1"/>
              </a:solidFill>
              <a:latin typeface="Calibri" panose="020F0502020204030204" charset="0"/>
              <a:ea typeface="Merriweather"/>
              <a:cs typeface="Calibri" panose="020F0502020204030204" charset="0"/>
              <a:sym typeface="Merriweather"/>
            </a:endParaRPr>
          </a:p>
          <a:p>
            <a:r>
              <a:rPr lang="en-GB" altLang="en-US">
                <a:latin typeface="Calibri" panose="020F0502020204030204" charset="0"/>
                <a:ea typeface="Merriweather"/>
                <a:cs typeface="Calibri" panose="020F0502020204030204" charset="0"/>
                <a:sym typeface="Merriweather"/>
              </a:rPr>
              <a:t>Often physically stronger</a:t>
            </a:r>
            <a:endParaRPr lang="en-US" i="0" u="none" strike="noStrike" cap="none">
              <a:solidFill>
                <a:schemeClr val="tx1"/>
              </a:solidFill>
              <a:latin typeface="Calibri" panose="020F0502020204030204" charset="0"/>
              <a:ea typeface="Merriweather"/>
              <a:cs typeface="Calibri" panose="020F0502020204030204" charset="0"/>
              <a:sym typeface="Merriweather"/>
            </a:endParaRPr>
          </a:p>
          <a:p>
            <a:r>
              <a:rPr lang="en-US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Strong desire for power and dominance.</a:t>
            </a:r>
            <a:endParaRPr lang="en-US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May exhibit impulsivity and aggression.</a:t>
            </a:r>
            <a:endParaRPr lang="en-US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Difficulty developing empathy for others.</a:t>
            </a:r>
            <a:endParaRPr lang="en-US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May come from a family environment where violence is modeled as a way to solve problems.</a:t>
            </a:r>
            <a:endParaRPr lang="en-US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May have experienced rejection or aggression themselves.</a:t>
            </a:r>
            <a:endParaRPr lang="en-US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GB" altLang="en-US">
                <a:latin typeface="Calibri" panose="020F0502020204030204" charset="0"/>
                <a:cs typeface="Calibri" panose="020F0502020204030204" charset="0"/>
                <a:sym typeface="+mn-ea"/>
              </a:rPr>
              <a:t>Seeking social status among peers</a:t>
            </a:r>
            <a:endParaRPr lang="en-GB" altLang="en-US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140460"/>
          </a:xfrm>
        </p:spPr>
        <p:txBody>
          <a:bodyPr/>
          <a:p>
            <a:pPr algn="ctr"/>
            <a:r>
              <a:rPr lang="en-US" b="1">
                <a:solidFill>
                  <a:srgbClr val="FF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Core Roles in Bullying</a:t>
            </a:r>
            <a:endParaRPr lang="en-US" altLang="en-US" b="1">
              <a:solidFill>
                <a:srgbClr val="FF0000"/>
              </a:solidFill>
              <a:latin typeface="Calibri Light" panose="020F0302020204030204" charset="0"/>
              <a:ea typeface="Merriweather"/>
              <a:cs typeface="Calibri Light" panose="020F0302020204030204" charset="0"/>
              <a:sym typeface="Merriweath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77645"/>
            <a:ext cx="10972800" cy="4650105"/>
          </a:xfrm>
        </p:spPr>
        <p:txBody>
          <a:bodyPr/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latin typeface="Calibri" panose="020F0502020204030204" charset="0"/>
                <a:ea typeface="Merriweather"/>
                <a:cs typeface="Calibri" panose="020F0502020204030204" charset="0"/>
                <a:sym typeface="Merriweather"/>
              </a:rPr>
              <a:t>Profile of the Victim</a:t>
            </a:r>
            <a:endParaRPr lang="en-US" sz="2400" b="1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R="0" lvl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Perceived as "weak" or unable to retaliate.</a:t>
            </a:r>
            <a:endParaRPr lang="en-US" sz="24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R="0" lvl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Often anxious, insecure, and withdrawn.</a:t>
            </a:r>
            <a:endParaRPr lang="en-US" sz="2400" i="0" u="none" strike="noStrike" cap="none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R="0" lvl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May have difficulty socializing or making </a:t>
            </a:r>
            <a:endParaRPr lang="en-US" sz="24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R="0" lvl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Lacks self-confidence and may be lonely.</a:t>
            </a:r>
            <a:endParaRPr lang="en-US" sz="24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R="0" lvl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Tends to internalize the abuse, leading to self-blame, shame, and guilt.</a:t>
            </a:r>
            <a:endParaRPr lang="en-US" sz="2400">
              <a:solidFill>
                <a:schemeClr val="tx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984250"/>
          </a:xfrm>
        </p:spPr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Implication: </a:t>
            </a:r>
            <a:r>
              <a:rPr lang="en-GB" altLang="en-US" b="1">
                <a:solidFill>
                  <a:srgbClr val="C0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 </a:t>
            </a:r>
            <a:r>
              <a:rPr lang="en-US" b="1">
                <a:solidFill>
                  <a:srgbClr val="C0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Academic &amp; Cognitive Impact</a:t>
            </a:r>
            <a:endParaRPr lang="en-US" altLang="en-US">
              <a:solidFill>
                <a:srgbClr val="00B0F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Increased Absenteeism: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Victims often avoid school due to fear, leading to missed instruction.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Reduced Performance: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Difficulty concentrating in class leads to lower grades and test scores.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School Disengagement: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Victims may feel rejected by the school community, reducing their motivation to participate.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New research shows bullying acts as a </a:t>
            </a:r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severe psychosocial stressor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, which can </a:t>
            </a:r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impair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: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Working Memory: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The chronic stress of victim_labelization "hijacks" cognitive resources.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Attention: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Hypervigilance to social threats makes it difficult to focus on academic tasks.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Executive Function: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Impacts planning, organization, and self-regulation.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Calibri Light" panose="020F0302020204030204" charset="0"/>
                <a:ea typeface="Merriweather"/>
                <a:cs typeface="Calibri Light" panose="020F0302020204030204" charset="0"/>
                <a:sym typeface="Merriweather"/>
              </a:rPr>
              <a:t>Implication: The Rise of Cyberbullying</a:t>
            </a:r>
            <a:endParaRPr lang="en-US" altLang="en-US">
              <a:solidFill>
                <a:srgbClr val="00B0F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Cyberbullying introduces unique and harmful dimensions: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Pervasive (24/7):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Bullying is no longer confined to school grounds; it can happen anytime, anywhere.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Potentially Anonymous: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Anonymity can embolden perpetrators to be more cruel.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Permanent &amp; Public: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Harmful messages, images, or rumors can be distributed instantly and are difficult to erase.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r>
              <a:rPr lang="en-US" sz="2400" b="1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Silent Suffering:</a:t>
            </a: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 It is often "invisible" to teachers and parents.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</a:pPr>
            <a:endParaRPr lang="en-US" altLang="en-US" sz="24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C00000"/>
                </a:solidFill>
                <a:latin typeface="+mj-ea"/>
                <a:ea typeface="Merriweather"/>
                <a:cs typeface="+mj-ea"/>
                <a:sym typeface="Merriweather"/>
              </a:rPr>
              <a:t>Implication: Long-Term Outcomes</a:t>
            </a:r>
            <a:endParaRPr lang="en-US" altLang="en-US">
              <a:solidFill>
                <a:srgbClr val="00B0F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0115"/>
            <a:ext cx="10972800" cy="5207635"/>
          </a:xfrm>
        </p:spPr>
        <p:txBody>
          <a:bodyPr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Higher rates of chronic depression, anxiety disorders, and panic attacks in adulthood.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Increased risk of suicidal ideation and self-harm.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Poorer physical health outcomes, linked to the long-term effects of chronic stress.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Difficulty forming trusting relationships.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Lower educational attainment (e.g., less likely to complete a university degree).</a:t>
            </a:r>
            <a:endParaRPr lang="en-US" sz="2400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2400">
                <a:solidFill>
                  <a:srgbClr val="212121"/>
                </a:solidFill>
                <a:latin typeface="Calibri" panose="020F0502020204030204" charset="0"/>
                <a:ea typeface="DM Sans"/>
                <a:cs typeface="Calibri" panose="020F0502020204030204" charset="0"/>
                <a:sym typeface="DM Sans"/>
              </a:rPr>
              <a:t>Poorer economic outcomes, including lower income and higher unemployment rates.</a:t>
            </a:r>
            <a:endParaRPr lang="en-US" sz="2400" b="0" i="0" u="none" strike="noStrike" cap="none">
              <a:solidFill>
                <a:srgbClr val="212121"/>
              </a:solidFill>
              <a:latin typeface="Calibri" panose="020F0502020204030204" charset="0"/>
              <a:ea typeface="DM Sans"/>
              <a:cs typeface="Calibri" panose="020F0502020204030204" charset="0"/>
              <a:sym typeface="DM Sans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altLang="en-US" sz="2400">
              <a:latin typeface="+mn-lt"/>
              <a:cs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6215</Words>
  <Application>WPS Presentation</Application>
  <PresentationFormat>Widescreen</PresentationFormat>
  <Paragraphs>155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Arial</vt:lpstr>
      <vt:lpstr>SimSun</vt:lpstr>
      <vt:lpstr>Wingdings</vt:lpstr>
      <vt:lpstr>Calibri</vt:lpstr>
      <vt:lpstr>Microsoft YaHei</vt:lpstr>
      <vt:lpstr>Arial Unicode MS</vt:lpstr>
      <vt:lpstr>Merriweather</vt:lpstr>
      <vt:lpstr>Segoe Print</vt:lpstr>
      <vt:lpstr>DM Sans</vt:lpstr>
      <vt:lpstr>Calibri</vt:lpstr>
      <vt:lpstr>Calibri Light</vt:lpstr>
      <vt:lpstr>Orange Waves</vt:lpstr>
      <vt:lpstr>Formative feedback, Portfolios, Project-Based Learning  in Second Chance Schools</vt:lpstr>
      <vt:lpstr>Introduction to Second Chance Schools</vt:lpstr>
      <vt:lpstr>Core Assessment Methods</vt:lpstr>
      <vt:lpstr>The Use of Portfolios</vt:lpstr>
      <vt:lpstr>Stages of Assessment</vt:lpstr>
      <vt:lpstr>Principles and Objectives</vt:lpstr>
      <vt:lpstr>Criteria and Tools</vt:lpstr>
      <vt:lpstr>Project-Based Learning (PBL)</vt:lpstr>
      <vt:lpstr>Descriptive Feedback</vt:lpstr>
      <vt:lpstr>Conclusion</vt:lpstr>
      <vt:lpstr>References</vt:lpstr>
      <vt:lpstr>References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Portfolios as a means of assessment in  Foreign Language Education</dc:title>
  <dc:creator/>
  <cp:lastModifiedBy>Εύη Λάζου</cp:lastModifiedBy>
  <cp:revision>8</cp:revision>
  <dcterms:created xsi:type="dcterms:W3CDTF">2025-05-27T14:15:00Z</dcterms:created>
  <dcterms:modified xsi:type="dcterms:W3CDTF">2026-06-23T19:55:22Z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D24C7918BDE4426794842B766D9D07EB_13</vt:lpwstr>
  </property>
  <property fmtid="{D5CDD505-2E9C-101B-9397-08002B2CF9AE}" pid="3" name="KSOProductBuildVer">
    <vt:lpwstr>1033-12.2.0.22549</vt:lpwstr>
  </property>
</Properties>
</file>