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2" r:id="rId1"/>
  </p:sldMasterIdLst>
  <p:notesMasterIdLst>
    <p:notesMasterId r:id="rId3"/>
  </p:notesMasterIdLst>
  <p:sldIdLst>
    <p:sldId id="256" r:id="rId2"/>
  </p:sldIdLst>
  <p:sldSz cx="43891200" cy="32918400"/>
  <p:notesSz cx="6858000" cy="9144000"/>
  <p:embeddedFontLst>
    <p:embeddedFont>
      <p:font typeface="Lato"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Trebuchet MS" panose="020B0603020202020204" pitchFamily="34" charset="0"/>
      <p:regular r:id="rId14"/>
      <p:bold r:id="rId15"/>
      <p:italic r:id="rId16"/>
      <p:boldItalic r:id="rId17"/>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BTmAFAHY7pa8NB5lz/+vQr9rb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696" y="240"/>
      </p:cViewPr>
      <p:guideLst>
        <p:guide orient="horz" pos="3318"/>
        <p:guide orient="horz" pos="288"/>
        <p:guide orient="horz" pos="20160"/>
        <p:guide orient="horz"/>
        <p:guide pos="581"/>
        <p:guide pos="27069"/>
        <p:guide pos="281"/>
        <p:guide pos="2736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customschemas.google.com/relationships/presentationmetadata" Target="meta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5486400" y="5387342"/>
            <a:ext cx="32918400" cy="11460480"/>
          </a:xfrm>
        </p:spPr>
        <p:txBody>
          <a:bodyPr anchor="b"/>
          <a:lstStyle>
            <a:lvl1pPr algn="ctr">
              <a:defRPr sz="21600"/>
            </a:lvl1pPr>
          </a:lstStyle>
          <a:p>
            <a:r>
              <a:rPr lang="el-GR" smtClean="0"/>
              <a:t>Στυλ κύριου τίτλου</a:t>
            </a:r>
            <a:endParaRPr lang="el-GR"/>
          </a:p>
        </p:txBody>
      </p:sp>
      <p:sp>
        <p:nvSpPr>
          <p:cNvPr id="3" name="Υπότιτλος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583A977F-2504-E741-85B4-8F01994E1F25}" type="datetimeFigureOut">
              <a:rPr lang="en-US" smtClean="0"/>
              <a:t>6/24/2026</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27628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E9A7C16-FAF2-2C41-B697-563997C522AD}" type="datetimeFigureOut">
              <a:rPr lang="en-US" smtClean="0"/>
              <a:t>6/24/2026</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61641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31409640" y="1752600"/>
            <a:ext cx="9464040" cy="27896822"/>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017520" y="1752600"/>
            <a:ext cx="27843480" cy="27896822"/>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19D9EA-0687-604F-B97A-763B6765DF9F}" type="datetimeFigureOut">
              <a:rPr lang="en-US" smtClean="0"/>
              <a:t>6/24/2026</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539579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 4 columns">
  <p:cSld name="Standard 4 columns">
    <p:spTree>
      <p:nvGrpSpPr>
        <p:cNvPr id="1" name="Shape 86"/>
        <p:cNvGrpSpPr/>
        <p:nvPr/>
      </p:nvGrpSpPr>
      <p:grpSpPr>
        <a:xfrm>
          <a:off x="0" y="0"/>
          <a:ext cx="0" cy="0"/>
          <a:chOff x="0" y="0"/>
          <a:chExt cx="0" cy="0"/>
        </a:xfrm>
      </p:grpSpPr>
      <p:sp>
        <p:nvSpPr>
          <p:cNvPr id="87" name="Google Shape;87;g2e856c48d07_0_84"/>
          <p:cNvSpPr txBox="1">
            <a:spLocks noGrp="1"/>
          </p:cNvSpPr>
          <p:nvPr>
            <p:ph type="body" idx="1"/>
          </p:nvPr>
        </p:nvSpPr>
        <p:spPr>
          <a:xfrm>
            <a:off x="459674" y="6378481"/>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8" name="Google Shape;88;g2e856c48d07_0_84"/>
          <p:cNvSpPr txBox="1">
            <a:spLocks noGrp="1"/>
          </p:cNvSpPr>
          <p:nvPr>
            <p:ph type="body" idx="2"/>
          </p:nvPr>
        </p:nvSpPr>
        <p:spPr>
          <a:xfrm>
            <a:off x="477827"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9" name="Google Shape;89;g2e856c48d07_0_84"/>
          <p:cNvSpPr txBox="1">
            <a:spLocks noGrp="1"/>
          </p:cNvSpPr>
          <p:nvPr>
            <p:ph type="body" idx="3"/>
          </p:nvPr>
        </p:nvSpPr>
        <p:spPr>
          <a:xfrm>
            <a:off x="477825" y="14212513"/>
            <a:ext cx="100506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0" name="Google Shape;90;g2e856c48d07_0_84"/>
          <p:cNvSpPr txBox="1">
            <a:spLocks noGrp="1"/>
          </p:cNvSpPr>
          <p:nvPr>
            <p:ph type="body" idx="4"/>
          </p:nvPr>
        </p:nvSpPr>
        <p:spPr>
          <a:xfrm>
            <a:off x="11460161"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1" name="Google Shape;91;g2e856c48d07_0_84"/>
          <p:cNvSpPr txBox="1">
            <a:spLocks noGrp="1"/>
          </p:cNvSpPr>
          <p:nvPr>
            <p:ph type="body" idx="5"/>
          </p:nvPr>
        </p:nvSpPr>
        <p:spPr>
          <a:xfrm>
            <a:off x="11460162"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2" name="Google Shape;92;g2e856c48d07_0_84"/>
          <p:cNvSpPr txBox="1">
            <a:spLocks noGrp="1"/>
          </p:cNvSpPr>
          <p:nvPr>
            <p:ph type="body" idx="6"/>
          </p:nvPr>
        </p:nvSpPr>
        <p:spPr>
          <a:xfrm>
            <a:off x="22448845"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3" name="Google Shape;93;g2e856c48d07_0_84"/>
          <p:cNvSpPr txBox="1">
            <a:spLocks noGrp="1"/>
          </p:cNvSpPr>
          <p:nvPr>
            <p:ph type="body" idx="7"/>
          </p:nvPr>
        </p:nvSpPr>
        <p:spPr>
          <a:xfrm>
            <a:off x="22440906" y="5548749"/>
            <a:ext cx="100584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4" name="Google Shape;94;g2e856c48d07_0_84"/>
          <p:cNvSpPr txBox="1">
            <a:spLocks noGrp="1"/>
          </p:cNvSpPr>
          <p:nvPr>
            <p:ph type="body" idx="8"/>
          </p:nvPr>
        </p:nvSpPr>
        <p:spPr>
          <a:xfrm>
            <a:off x="33422043" y="5548749"/>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5" name="Google Shape;95;g2e856c48d07_0_84"/>
          <p:cNvSpPr txBox="1">
            <a:spLocks noGrp="1"/>
          </p:cNvSpPr>
          <p:nvPr>
            <p:ph type="body" idx="9"/>
          </p:nvPr>
        </p:nvSpPr>
        <p:spPr>
          <a:xfrm>
            <a:off x="33422043" y="6378481"/>
            <a:ext cx="100470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6" name="Google Shape;96;g2e856c48d07_0_84"/>
          <p:cNvSpPr txBox="1">
            <a:spLocks noGrp="1"/>
          </p:cNvSpPr>
          <p:nvPr>
            <p:ph type="body" idx="13"/>
          </p:nvPr>
        </p:nvSpPr>
        <p:spPr>
          <a:xfrm>
            <a:off x="33422043" y="14272738"/>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7" name="Google Shape;97;g2e856c48d07_0_84"/>
          <p:cNvSpPr txBox="1">
            <a:spLocks noGrp="1"/>
          </p:cNvSpPr>
          <p:nvPr>
            <p:ph type="body" idx="14"/>
          </p:nvPr>
        </p:nvSpPr>
        <p:spPr>
          <a:xfrm>
            <a:off x="33422043" y="15011402"/>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8" name="Google Shape;98;g2e856c48d07_0_84"/>
          <p:cNvSpPr txBox="1">
            <a:spLocks noGrp="1"/>
          </p:cNvSpPr>
          <p:nvPr>
            <p:ph type="body" idx="15"/>
          </p:nvPr>
        </p:nvSpPr>
        <p:spPr>
          <a:xfrm>
            <a:off x="33422043" y="25679401"/>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9" name="Google Shape;99;g2e856c48d07_0_84"/>
          <p:cNvSpPr txBox="1">
            <a:spLocks noGrp="1"/>
          </p:cNvSpPr>
          <p:nvPr>
            <p:ph type="body" idx="16"/>
          </p:nvPr>
        </p:nvSpPr>
        <p:spPr>
          <a:xfrm>
            <a:off x="33422043" y="26433446"/>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0" name="Google Shape;100;g2e856c48d07_0_84"/>
          <p:cNvSpPr txBox="1">
            <a:spLocks noGrp="1"/>
          </p:cNvSpPr>
          <p:nvPr>
            <p:ph type="body" idx="17"/>
          </p:nvPr>
        </p:nvSpPr>
        <p:spPr>
          <a:xfrm>
            <a:off x="459674" y="14951552"/>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1" name="Google Shape;101;g2e856c48d07_0_84"/>
          <p:cNvSpPr txBox="1">
            <a:spLocks noGrp="1"/>
          </p:cNvSpPr>
          <p:nvPr>
            <p:ph type="body" idx="18"/>
          </p:nvPr>
        </p:nvSpPr>
        <p:spPr>
          <a:xfrm>
            <a:off x="5932593" y="3383947"/>
            <a:ext cx="31998900" cy="1280100"/>
          </a:xfrm>
          <a:prstGeom prst="rect">
            <a:avLst/>
          </a:prstGeom>
          <a:noFill/>
          <a:ln>
            <a:noFill/>
          </a:ln>
        </p:spPr>
        <p:txBody>
          <a:bodyPr spcFirstLastPara="1" wrap="square" lIns="438900" tIns="219450" rIns="438900" bIns="219450" anchor="t" anchorCtr="0">
            <a:normAutofit/>
          </a:bodyPr>
          <a:lstStyle>
            <a:lvl1pPr marL="457200" lvl="0" indent="-228600" algn="ctr" rtl="0">
              <a:spcBef>
                <a:spcPts val="1080"/>
              </a:spcBef>
              <a:spcAft>
                <a:spcPts val="0"/>
              </a:spcAft>
              <a:buClr>
                <a:srgbClr val="205867"/>
              </a:buClr>
              <a:buSzPts val="5400"/>
              <a:buFont typeface="Calibri"/>
              <a:buNone/>
              <a:defRPr sz="54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2" name="Google Shape;102;g2e856c48d07_0_84"/>
          <p:cNvSpPr txBox="1">
            <a:spLocks noGrp="1"/>
          </p:cNvSpPr>
          <p:nvPr>
            <p:ph type="body" idx="19"/>
          </p:nvPr>
        </p:nvSpPr>
        <p:spPr>
          <a:xfrm>
            <a:off x="5932593" y="2103787"/>
            <a:ext cx="31998900" cy="12801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600"/>
              </a:spcBef>
              <a:spcAft>
                <a:spcPts val="0"/>
              </a:spcAft>
              <a:buClr>
                <a:srgbClr val="205867"/>
              </a:buClr>
              <a:buSzPts val="8000"/>
              <a:buFont typeface="Calibri"/>
              <a:buNone/>
              <a:defRPr sz="80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3" name="Google Shape;103;g2e856c48d07_0_84"/>
          <p:cNvSpPr txBox="1">
            <a:spLocks noGrp="1"/>
          </p:cNvSpPr>
          <p:nvPr>
            <p:ph type="body" idx="20"/>
          </p:nvPr>
        </p:nvSpPr>
        <p:spPr>
          <a:xfrm>
            <a:off x="5932593" y="465813"/>
            <a:ext cx="31998900" cy="16380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920"/>
              </a:spcBef>
              <a:spcAft>
                <a:spcPts val="0"/>
              </a:spcAft>
              <a:buClr>
                <a:srgbClr val="205867"/>
              </a:buClr>
              <a:buSzPts val="9600"/>
              <a:buFont typeface="Calibri"/>
              <a:buNone/>
              <a:defRPr sz="9600" b="1">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Tree>
    <p:extLst>
      <p:ext uri="{BB962C8B-B14F-4D97-AF65-F5344CB8AC3E}">
        <p14:creationId xmlns:p14="http://schemas.microsoft.com/office/powerpoint/2010/main" val="29455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2B9A02F-357D-AF42-B110-A7740AFDCA1B}" type="datetimeFigureOut">
              <a:rPr lang="en-US" smtClean="0"/>
              <a:t>6/24/2026</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6646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2994660" y="8206745"/>
            <a:ext cx="37856160" cy="13693138"/>
          </a:xfrm>
        </p:spPr>
        <p:txBody>
          <a:bodyPr anchor="b"/>
          <a:lstStyle>
            <a:lvl1pPr>
              <a:defRPr sz="21600"/>
            </a:lvl1pPr>
          </a:lstStyle>
          <a:p>
            <a:r>
              <a:rPr lang="el-GR" smtClean="0"/>
              <a:t>Στυλ κύριου τίτλου</a:t>
            </a:r>
            <a:endParaRPr lang="el-GR"/>
          </a:p>
        </p:txBody>
      </p:sp>
      <p:sp>
        <p:nvSpPr>
          <p:cNvPr id="3" name="Θέση κειμένου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t>6/24/2026</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56441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3017520" y="8763000"/>
            <a:ext cx="18653760" cy="208864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22219920" y="8763000"/>
            <a:ext cx="18653760" cy="208864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D9FFFB4-400D-1240-AB24-6F86C96D4DFB}" type="datetimeFigureOut">
              <a:rPr lang="en-US" smtClean="0"/>
              <a:t>6/24/2026</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50638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023237" y="1752603"/>
            <a:ext cx="37856160" cy="6362702"/>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3023239" y="12024360"/>
            <a:ext cx="18568033" cy="176860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22219920" y="12024360"/>
            <a:ext cx="18659477" cy="176860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6D2F403-9584-1749-B6AB-5E1C5F94527C}" type="datetimeFigureOut">
              <a:rPr lang="en-US" smtClean="0"/>
              <a:t>6/24/2026</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06725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58C0351-EB03-5444-BA93-B7E778374E24}" type="datetimeFigureOut">
              <a:rPr lang="en-US" smtClean="0"/>
              <a:t>6/24/2026</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30761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t>6/24/2026</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870382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023239" y="2194560"/>
            <a:ext cx="14156053" cy="7680960"/>
          </a:xfrm>
        </p:spPr>
        <p:txBody>
          <a:bodyPr anchor="b"/>
          <a:lstStyle>
            <a:lvl1pPr>
              <a:defRPr sz="11520"/>
            </a:lvl1pPr>
          </a:lstStyle>
          <a:p>
            <a:r>
              <a:rPr lang="el-GR" smtClean="0"/>
              <a:t>Στυλ κύριου τίτλου</a:t>
            </a:r>
            <a:endParaRPr lang="el-GR"/>
          </a:p>
        </p:txBody>
      </p:sp>
      <p:sp>
        <p:nvSpPr>
          <p:cNvPr id="3" name="Θέση περιεχομένου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t>6/24/2026</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851152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023239" y="2194560"/>
            <a:ext cx="14156053" cy="7680960"/>
          </a:xfrm>
        </p:spPr>
        <p:txBody>
          <a:bodyPr anchor="b"/>
          <a:lstStyle>
            <a:lvl1pPr>
              <a:defRPr sz="11520"/>
            </a:lvl1pPr>
          </a:lstStyle>
          <a:p>
            <a:r>
              <a:rPr lang="el-GR" smtClean="0"/>
              <a:t>Στυλ κύριου τίτλου</a:t>
            </a:r>
            <a:endParaRPr lang="el-GR"/>
          </a:p>
        </p:txBody>
      </p:sp>
      <p:sp>
        <p:nvSpPr>
          <p:cNvPr id="3" name="Θέση εικόνας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l-GR"/>
          </a:p>
        </p:txBody>
      </p:sp>
      <p:sp>
        <p:nvSpPr>
          <p:cNvPr id="4" name="Θέση κειμένου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4D9FFFB4-400D-1240-AB24-6F86C96D4DFB}" type="datetimeFigureOut">
              <a:rPr lang="en-US" smtClean="0"/>
              <a:t>6/24/2026</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34596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4D9FFFB4-400D-1240-AB24-6F86C96D4DFB}" type="datetimeFigureOut">
              <a:rPr lang="en-US" smtClean="0"/>
              <a:t>6/24/2026</a:t>
            </a:fld>
            <a:endParaRPr lang="en-US" dirty="0"/>
          </a:p>
        </p:txBody>
      </p:sp>
      <p:sp>
        <p:nvSpPr>
          <p:cNvPr id="5" name="Θέση υποσέλιδου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982898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ftr="0" dt="0"/>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l-GR"/>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7"/>
        <p:cNvGrpSpPr/>
        <p:nvPr/>
      </p:nvGrpSpPr>
      <p:grpSpPr>
        <a:xfrm>
          <a:off x="0" y="0"/>
          <a:ext cx="0" cy="0"/>
          <a:chOff x="0" y="0"/>
          <a:chExt cx="0" cy="0"/>
        </a:xfrm>
      </p:grpSpPr>
      <p:sp>
        <p:nvSpPr>
          <p:cNvPr id="108" name="Google Shape;108;p1"/>
          <p:cNvSpPr txBox="1">
            <a:spLocks noGrp="1"/>
          </p:cNvSpPr>
          <p:nvPr>
            <p:ph type="body" idx="1"/>
          </p:nvPr>
        </p:nvSpPr>
        <p:spPr>
          <a:xfrm>
            <a:off x="459674" y="6378482"/>
            <a:ext cx="10056900" cy="7940585"/>
          </a:xfrm>
          <a:prstGeom prst="rect">
            <a:avLst/>
          </a:prstGeom>
          <a:noFill/>
          <a:ln>
            <a:noFill/>
          </a:ln>
        </p:spPr>
        <p:txBody>
          <a:bodyPr spcFirstLastPara="1" wrap="square" lIns="228575" tIns="228575" rIns="228575" bIns="228575" anchor="t" anchorCtr="0">
            <a:spAutoFit/>
          </a:bodyPr>
          <a:lstStyle/>
          <a:p>
            <a:pPr marL="0" lvl="0" indent="0" algn="just" rtl="0">
              <a:spcBef>
                <a:spcPts val="0"/>
              </a:spcBef>
              <a:spcAft>
                <a:spcPts val="0"/>
              </a:spcAft>
              <a:buClr>
                <a:srgbClr val="205867"/>
              </a:buClr>
              <a:buSzPts val="3600"/>
              <a:buNone/>
            </a:pPr>
            <a:r>
              <a:rPr lang="en-US" sz="5400" b="1" dirty="0"/>
              <a:t>This presentation explores the lifelong training of employees within the financial audit mechanism in Greece. By using mentoring and coaching as key educational counseling approaches, this training aims to enhance the professional and personal growth of financial auditors.</a:t>
            </a:r>
          </a:p>
        </p:txBody>
      </p:sp>
      <p:sp>
        <p:nvSpPr>
          <p:cNvPr id="109" name="Google Shape;109;p1"/>
          <p:cNvSpPr txBox="1">
            <a:spLocks noGrp="1"/>
          </p:cNvSpPr>
          <p:nvPr>
            <p:ph type="body" idx="2"/>
          </p:nvPr>
        </p:nvSpPr>
        <p:spPr>
          <a:xfrm>
            <a:off x="477827" y="5548749"/>
            <a:ext cx="10048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a:t>INTRODUCTION</a:t>
            </a:r>
            <a:endParaRPr sz="6000"/>
          </a:p>
        </p:txBody>
      </p:sp>
      <p:sp>
        <p:nvSpPr>
          <p:cNvPr id="110" name="Google Shape;110;p1"/>
          <p:cNvSpPr txBox="1">
            <a:spLocks noGrp="1"/>
          </p:cNvSpPr>
          <p:nvPr>
            <p:ph type="body" idx="3"/>
          </p:nvPr>
        </p:nvSpPr>
        <p:spPr>
          <a:xfrm>
            <a:off x="469649" y="16269157"/>
            <a:ext cx="100506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a:t>Research problem</a:t>
            </a:r>
            <a:endParaRPr sz="6000"/>
          </a:p>
        </p:txBody>
      </p:sp>
      <p:sp>
        <p:nvSpPr>
          <p:cNvPr id="111" name="Google Shape;111;p1"/>
          <p:cNvSpPr txBox="1">
            <a:spLocks noGrp="1"/>
          </p:cNvSpPr>
          <p:nvPr>
            <p:ph type="body" idx="4"/>
          </p:nvPr>
        </p:nvSpPr>
        <p:spPr>
          <a:xfrm>
            <a:off x="11460161" y="6934200"/>
            <a:ext cx="10048800" cy="25765977"/>
          </a:xfrm>
          <a:prstGeom prst="rect">
            <a:avLst/>
          </a:prstGeom>
          <a:noFill/>
          <a:ln>
            <a:noFill/>
          </a:ln>
        </p:spPr>
        <p:txBody>
          <a:bodyPr spcFirstLastPara="1" wrap="square" lIns="228575" tIns="228575" rIns="228575" bIns="228575" anchor="t" anchorCtr="0">
            <a:spAutoFit/>
          </a:bodyPr>
          <a:lstStyle/>
          <a:p>
            <a:pPr marL="514350" lvl="0" indent="-514350" algn="ctr" rtl="0">
              <a:spcBef>
                <a:spcPts val="640"/>
              </a:spcBef>
              <a:spcAft>
                <a:spcPts val="0"/>
              </a:spcAft>
              <a:buClr>
                <a:srgbClr val="205867"/>
              </a:buClr>
              <a:buSzPts val="3200"/>
              <a:buNone/>
            </a:pPr>
            <a:r>
              <a:rPr lang="en-US" sz="6000" dirty="0"/>
              <a:t>Human Capital: Investigating how mentoring and coaching improve skills, knowledge, and competencies in financial auditors.</a:t>
            </a:r>
          </a:p>
          <a:p>
            <a:pPr marL="514350" lvl="0" indent="-514350" algn="ctr" rtl="0">
              <a:spcBef>
                <a:spcPts val="640"/>
              </a:spcBef>
              <a:spcAft>
                <a:spcPts val="0"/>
              </a:spcAft>
              <a:buClr>
                <a:srgbClr val="205867"/>
              </a:buClr>
              <a:buSzPts val="3200"/>
              <a:buNone/>
            </a:pPr>
            <a:r>
              <a:rPr lang="en-US" sz="6000" dirty="0"/>
              <a:t>Social Capital: Analyzing the impact on professional networks, trust, and workplace cohesion.</a:t>
            </a:r>
          </a:p>
          <a:p>
            <a:pPr marL="514350" lvl="0" indent="-514350" algn="ctr" rtl="0">
              <a:spcBef>
                <a:spcPts val="640"/>
              </a:spcBef>
              <a:spcAft>
                <a:spcPts val="0"/>
              </a:spcAft>
              <a:buClr>
                <a:srgbClr val="205867"/>
              </a:buClr>
              <a:buSzPts val="3200"/>
              <a:buNone/>
            </a:pPr>
            <a:r>
              <a:rPr lang="en-US" sz="6000" dirty="0"/>
              <a:t>Emotional Capital: Assessing the emotional benefits derived from personalized mentoring and coaching.</a:t>
            </a:r>
          </a:p>
          <a:p>
            <a:pPr marL="514350" lvl="0" indent="-514350" algn="ctr" rtl="0">
              <a:spcBef>
                <a:spcPts val="640"/>
              </a:spcBef>
              <a:spcAft>
                <a:spcPts val="0"/>
              </a:spcAft>
              <a:buClr>
                <a:srgbClr val="205867"/>
              </a:buClr>
              <a:buSzPts val="3200"/>
              <a:buNone/>
            </a:pPr>
            <a:r>
              <a:rPr lang="en-US" sz="6000" dirty="0"/>
              <a:t>Professional Capital: Exploring the enhancement of auditing performance and professional experiences through guided support.</a:t>
            </a:r>
          </a:p>
          <a:p>
            <a:pPr marL="514350" lvl="0" indent="-514350" algn="ctr" rtl="0">
              <a:spcBef>
                <a:spcPts val="640"/>
              </a:spcBef>
              <a:spcAft>
                <a:spcPts val="0"/>
              </a:spcAft>
              <a:buClr>
                <a:srgbClr val="205867"/>
              </a:buClr>
              <a:buSzPts val="3200"/>
              <a:buNone/>
            </a:pPr>
            <a:endParaRPr lang="en-US" sz="6000" dirty="0"/>
          </a:p>
          <a:p>
            <a:pPr marL="0" indent="0">
              <a:spcBef>
                <a:spcPts val="6400"/>
              </a:spcBef>
              <a:buSzPts val="6000"/>
            </a:pPr>
            <a:r>
              <a:rPr lang="en-US" sz="6000" dirty="0"/>
              <a:t>The study employs qualitative and quantitative research methods, including surveys, interviews, and case studies. Data is collected from various financial institutions to understand the impact of mentoring and coaching on the development of financial auditors.</a:t>
            </a:r>
            <a:endParaRPr sz="4800" b="1" dirty="0">
              <a:solidFill>
                <a:schemeClr val="dk1"/>
              </a:solidFill>
              <a:latin typeface="Arial"/>
              <a:ea typeface="Arial"/>
              <a:cs typeface="Arial"/>
              <a:sym typeface="Arial"/>
            </a:endParaRPr>
          </a:p>
        </p:txBody>
      </p:sp>
      <p:sp>
        <p:nvSpPr>
          <p:cNvPr id="112" name="Google Shape;112;p1"/>
          <p:cNvSpPr txBox="1">
            <a:spLocks noGrp="1"/>
          </p:cNvSpPr>
          <p:nvPr>
            <p:ph type="body" idx="5"/>
          </p:nvPr>
        </p:nvSpPr>
        <p:spPr>
          <a:xfrm>
            <a:off x="11460162" y="5525666"/>
            <a:ext cx="10048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4000"/>
              <a:buNone/>
            </a:pPr>
            <a:r>
              <a:rPr lang="en-US" sz="6000" dirty="0"/>
              <a:t>Areas of research</a:t>
            </a:r>
            <a:endParaRPr sz="6000" dirty="0"/>
          </a:p>
        </p:txBody>
      </p:sp>
      <p:sp>
        <p:nvSpPr>
          <p:cNvPr id="113" name="Google Shape;113;p1"/>
          <p:cNvSpPr txBox="1">
            <a:spLocks noGrp="1"/>
          </p:cNvSpPr>
          <p:nvPr>
            <p:ph type="body" idx="6"/>
          </p:nvPr>
        </p:nvSpPr>
        <p:spPr>
          <a:xfrm>
            <a:off x="22438950" y="4173175"/>
            <a:ext cx="10772100" cy="25651587"/>
          </a:xfrm>
          <a:prstGeom prst="rect">
            <a:avLst/>
          </a:prstGeom>
          <a:noFill/>
          <a:ln>
            <a:noFill/>
          </a:ln>
        </p:spPr>
        <p:txBody>
          <a:bodyPr spcFirstLastPara="1" wrap="square" lIns="228575" tIns="228575" rIns="228575" bIns="228575" anchor="t" anchorCtr="0">
            <a:spAutoFit/>
          </a:bodyPr>
          <a:lstStyle/>
          <a:p>
            <a:pPr marL="0" lvl="0" indent="0" algn="ctr" rtl="0">
              <a:spcBef>
                <a:spcPts val="0"/>
              </a:spcBef>
              <a:spcAft>
                <a:spcPts val="0"/>
              </a:spcAft>
              <a:buNone/>
            </a:pPr>
            <a:r>
              <a:rPr lang="en-US" sz="6100" b="1" u="sng" dirty="0">
                <a:latin typeface="Calibri"/>
                <a:ea typeface="Calibri"/>
                <a:cs typeface="Calibri"/>
                <a:sym typeface="Calibri"/>
              </a:rPr>
              <a:t>Result</a:t>
            </a:r>
            <a:endParaRPr sz="6100" b="1" u="sng" dirty="0">
              <a:latin typeface="Calibri"/>
              <a:ea typeface="Calibri"/>
              <a:cs typeface="Calibri"/>
              <a:sym typeface="Calibri"/>
            </a:endParaRPr>
          </a:p>
          <a:p>
            <a:pPr marL="0" lvl="0" indent="-381000" algn="l" rtl="0">
              <a:lnSpc>
                <a:spcPct val="115000"/>
              </a:lnSpc>
              <a:spcBef>
                <a:spcPts val="6400"/>
              </a:spcBef>
              <a:spcAft>
                <a:spcPts val="0"/>
              </a:spcAft>
              <a:buClr>
                <a:schemeClr val="dk1"/>
              </a:buClr>
              <a:buSzPts val="6000"/>
              <a:buFont typeface="Arial"/>
              <a:buChar char="•"/>
            </a:pPr>
            <a:r>
              <a:rPr lang="en-US" sz="6000" dirty="0">
                <a:solidFill>
                  <a:schemeClr val="dk1"/>
                </a:solidFill>
                <a:latin typeface="Arial"/>
                <a:ea typeface="Arial"/>
                <a:cs typeface="Arial"/>
                <a:sym typeface="Arial"/>
              </a:rPr>
              <a:t>The findings indicate that mentoring and coaching significantly enhance human, social, emotional, and professional capital among financial auditors. Participants reported improved technical skills, stronger professional relationships, increased emotional resilience, and better auditing outcomes.</a:t>
            </a:r>
          </a:p>
          <a:p>
            <a:pPr marL="0" lvl="0" indent="0" algn="ctr" rtl="0">
              <a:lnSpc>
                <a:spcPct val="115000"/>
              </a:lnSpc>
              <a:spcBef>
                <a:spcPts val="6400"/>
              </a:spcBef>
              <a:spcAft>
                <a:spcPts val="0"/>
              </a:spcAft>
              <a:buClr>
                <a:schemeClr val="dk1"/>
              </a:buClr>
              <a:buSzPts val="6000"/>
            </a:pPr>
            <a:r>
              <a:rPr lang="en-US" sz="6000" b="1" u="sng" dirty="0">
                <a:solidFill>
                  <a:schemeClr val="dk1"/>
                </a:solidFill>
                <a:latin typeface="Lato"/>
                <a:ea typeface="Lato"/>
                <a:cs typeface="Lato"/>
                <a:sym typeface="Lato"/>
              </a:rPr>
              <a:t>Conclusion</a:t>
            </a:r>
            <a:endParaRPr sz="6000" b="1" u="sng" dirty="0">
              <a:solidFill>
                <a:schemeClr val="dk1"/>
              </a:solidFill>
              <a:latin typeface="Arial"/>
              <a:ea typeface="Arial"/>
              <a:cs typeface="Arial"/>
              <a:sym typeface="Arial"/>
            </a:endParaRPr>
          </a:p>
          <a:p>
            <a:pPr marL="0" lvl="0" indent="-381000" algn="l" rtl="0">
              <a:spcBef>
                <a:spcPts val="6400"/>
              </a:spcBef>
              <a:spcAft>
                <a:spcPts val="0"/>
              </a:spcAft>
              <a:buClr>
                <a:schemeClr val="dk1"/>
              </a:buClr>
              <a:buSzPts val="6000"/>
              <a:buFont typeface="Arial"/>
              <a:buChar char="•"/>
            </a:pPr>
            <a:r>
              <a:rPr lang="en-US" sz="6000" dirty="0">
                <a:solidFill>
                  <a:schemeClr val="dk1"/>
                </a:solidFill>
                <a:latin typeface="Arial"/>
                <a:ea typeface="Arial"/>
                <a:cs typeface="Arial"/>
                <a:sym typeface="Arial"/>
              </a:rPr>
              <a:t>The research highlights the importance of integrating mentoring and coaching into professional development practices within the financial audit sector. Encouraging these approaches can lead to more resilient, competent, and professionally successful auditors.</a:t>
            </a:r>
          </a:p>
        </p:txBody>
      </p:sp>
      <p:sp>
        <p:nvSpPr>
          <p:cNvPr id="114" name="Google Shape;114;p1"/>
          <p:cNvSpPr txBox="1">
            <a:spLocks noGrp="1"/>
          </p:cNvSpPr>
          <p:nvPr>
            <p:ph type="body" idx="7"/>
          </p:nvPr>
        </p:nvSpPr>
        <p:spPr>
          <a:xfrm>
            <a:off x="10827004" y="22625587"/>
            <a:ext cx="10058400" cy="1108200"/>
          </a:xfrm>
          <a:prstGeom prst="rect">
            <a:avLst/>
          </a:prstGeom>
          <a:noFill/>
          <a:ln>
            <a:noFill/>
          </a:ln>
        </p:spPr>
        <p:txBody>
          <a:bodyPr spcFirstLastPara="1" wrap="square" lIns="91425" tIns="91425" rIns="91425" bIns="91425" anchor="ctr" anchorCtr="0">
            <a:spAutoFit/>
          </a:bodyPr>
          <a:lstStyle/>
          <a:p>
            <a:pPr marL="514350" lvl="0" indent="-514350" algn="ctr" rtl="0">
              <a:spcBef>
                <a:spcPts val="720"/>
              </a:spcBef>
              <a:spcAft>
                <a:spcPts val="6400"/>
              </a:spcAft>
              <a:buClr>
                <a:srgbClr val="205867"/>
              </a:buClr>
              <a:buSzPts val="3600"/>
              <a:buFont typeface="Arial"/>
              <a:buNone/>
            </a:pPr>
            <a:r>
              <a:rPr lang="en-US" sz="6000" dirty="0">
                <a:latin typeface="Times New Roman"/>
                <a:ea typeface="Times New Roman"/>
                <a:cs typeface="Times New Roman"/>
                <a:sym typeface="Times New Roman"/>
              </a:rPr>
              <a:t>Research methodology</a:t>
            </a:r>
            <a:endParaRPr sz="6000" dirty="0"/>
          </a:p>
        </p:txBody>
      </p:sp>
      <p:sp>
        <p:nvSpPr>
          <p:cNvPr id="115" name="Google Shape;115;p1"/>
          <p:cNvSpPr txBox="1">
            <a:spLocks noGrp="1"/>
          </p:cNvSpPr>
          <p:nvPr>
            <p:ph type="body" idx="8"/>
          </p:nvPr>
        </p:nvSpPr>
        <p:spPr>
          <a:xfrm>
            <a:off x="33844207" y="4713229"/>
            <a:ext cx="100470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dirty="0"/>
              <a:t>BIBLIOGRAPHY</a:t>
            </a:r>
            <a:endParaRPr sz="6000" dirty="0"/>
          </a:p>
        </p:txBody>
      </p:sp>
      <p:sp>
        <p:nvSpPr>
          <p:cNvPr id="116" name="Google Shape;116;p1"/>
          <p:cNvSpPr txBox="1">
            <a:spLocks noGrp="1"/>
          </p:cNvSpPr>
          <p:nvPr>
            <p:ph type="body" idx="9"/>
          </p:nvPr>
        </p:nvSpPr>
        <p:spPr>
          <a:xfrm>
            <a:off x="33211000" y="4713229"/>
            <a:ext cx="10469100" cy="27428121"/>
          </a:xfrm>
          <a:prstGeom prst="rect">
            <a:avLst/>
          </a:prstGeom>
          <a:noFill/>
          <a:ln>
            <a:noFill/>
          </a:ln>
        </p:spPr>
        <p:txBody>
          <a:bodyPr spcFirstLastPara="1" wrap="square" lIns="228575" tIns="228575" rIns="228575" bIns="228575" anchor="ctr" anchorCtr="0">
            <a:noAutofit/>
          </a:bodyPr>
          <a:lstStyle/>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1. Smith, J. (2020). Continuous Professional Development in Financial Auditing. Journal of Accounting and Finance, 45(3), 234-245.</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2. Jones, A., &amp; Brown, L. (2019). The Role of Higher Education in Enhancing Auditor Skills. International Journal of Auditing, 54(2), 123-136.</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3. Williams, R. (2021). Policy Reforms for Tax Compliance in Mediterranean Countries. Mediterranean Journal of Public Policy, 12(4), 98-115.</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4. Davis, P. (2018). Mentoring and Coaching in Professional Development. Professional Development Quarterly, 36(1), 45-58.</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5. Garcia, M., &amp; Lopez, S. (2022). Educational Approaches in Financial Training. Education and Training Review, 27(5), 301-320.</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6. Miller, K. (2017). Enhancing Auditor Competence through Continuous Learning. Accounting Education Journal, 29(6), 367-382.</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7. Smith, J. &amp; Johnson, T. (2021). The Impact of University Programs on Financial Auditing. Journal of Higher Education and Research, 48(2), 177-190.</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8. Taylor, B. (2020). Cultivating Tax Culture through Policy Initiatives. Public Administration Review, 60(3), 213-225.</a:t>
            </a:r>
          </a:p>
          <a:p>
            <a:pPr marL="0" lvl="0" indent="0" algn="l" rtl="0">
              <a:lnSpc>
                <a:spcPct val="100000"/>
              </a:lnSpc>
              <a:spcBef>
                <a:spcPts val="480"/>
              </a:spcBef>
              <a:spcAft>
                <a:spcPts val="0"/>
              </a:spcAft>
              <a:buClr>
                <a:srgbClr val="205867"/>
              </a:buClr>
              <a:buSzPts val="2400"/>
              <a:buNone/>
            </a:pPr>
            <a:endParaRPr lang="en-US" sz="4400" dirty="0">
              <a:solidFill>
                <a:srgbClr val="000000"/>
              </a:solidFill>
              <a:latin typeface="Arial"/>
              <a:ea typeface="Arial"/>
              <a:cs typeface="Arial"/>
              <a:sym typeface="Arial"/>
            </a:endParaRPr>
          </a:p>
        </p:txBody>
      </p:sp>
      <p:sp>
        <p:nvSpPr>
          <p:cNvPr id="117" name="Google Shape;117;p1"/>
          <p:cNvSpPr txBox="1">
            <a:spLocks noGrp="1"/>
          </p:cNvSpPr>
          <p:nvPr>
            <p:ph type="body" idx="13"/>
          </p:nvPr>
        </p:nvSpPr>
        <p:spPr>
          <a:xfrm>
            <a:off x="931468" y="17776524"/>
            <a:ext cx="10056900" cy="8763394"/>
          </a:xfrm>
          <a:prstGeom prst="rect">
            <a:avLst/>
          </a:prstGeom>
          <a:noFill/>
          <a:ln>
            <a:noFill/>
          </a:ln>
        </p:spPr>
        <p:txBody>
          <a:bodyPr spcFirstLastPara="1" wrap="square" lIns="91425" tIns="91425" rIns="91425" bIns="91425" anchor="ctr" anchorCtr="0">
            <a:spAutoFit/>
          </a:bodyPr>
          <a:lstStyle/>
          <a:p>
            <a:pPr marL="0" lvl="0" indent="0" algn="ctr" rtl="0">
              <a:spcBef>
                <a:spcPts val="800"/>
              </a:spcBef>
              <a:spcAft>
                <a:spcPts val="0"/>
              </a:spcAft>
              <a:buClr>
                <a:srgbClr val="205867"/>
              </a:buClr>
              <a:buSzPts val="4000"/>
              <a:buNone/>
            </a:pPr>
            <a:r>
              <a:rPr lang="en-US" sz="5100" b="0" u="none" dirty="0"/>
              <a:t>The primary problem addressed in this study is understanding how mentoring and coaching, grounded in principles of professional development, can effectively support the continuous improvement and competence of financial auditors. The research aims to explore how these methods contribute to improved auditing performance, professional resilience, and collaborative skills.</a:t>
            </a:r>
          </a:p>
        </p:txBody>
      </p:sp>
      <p:sp>
        <p:nvSpPr>
          <p:cNvPr id="118" name="Google Shape;118;p1"/>
          <p:cNvSpPr txBox="1">
            <a:spLocks noGrp="1"/>
          </p:cNvSpPr>
          <p:nvPr>
            <p:ph type="body" idx="14"/>
          </p:nvPr>
        </p:nvSpPr>
        <p:spPr>
          <a:xfrm>
            <a:off x="3366379" y="2957613"/>
            <a:ext cx="31998900" cy="1638300"/>
          </a:xfrm>
          <a:prstGeom prst="rect">
            <a:avLst/>
          </a:prstGeom>
          <a:noFill/>
          <a:ln>
            <a:noFill/>
          </a:ln>
        </p:spPr>
        <p:txBody>
          <a:bodyPr spcFirstLastPara="1" wrap="square" lIns="228575" tIns="228575" rIns="228575" bIns="228575" anchor="t" anchorCtr="0">
            <a:noAutofit/>
          </a:bodyPr>
          <a:lstStyle/>
          <a:p>
            <a:pPr marL="0" indent="0">
              <a:spcBef>
                <a:spcPts val="0"/>
              </a:spcBef>
              <a:spcAft>
                <a:spcPts val="6400"/>
              </a:spcAft>
            </a:pPr>
            <a:r>
              <a:rPr lang="en-US" sz="5400" dirty="0" err="1"/>
              <a:t>Tetradis</a:t>
            </a:r>
            <a:r>
              <a:rPr lang="en-US" sz="5400" dirty="0"/>
              <a:t> Nikolaos</a:t>
            </a:r>
            <a:r>
              <a:rPr lang="en-US" sz="4300" dirty="0"/>
              <a:t/>
            </a:r>
            <a:br>
              <a:rPr lang="en-US" sz="4300" dirty="0"/>
            </a:br>
            <a:r>
              <a:rPr lang="en-US" sz="4300" dirty="0"/>
              <a:t>PhD Candidate at the University of Alicante</a:t>
            </a:r>
            <a:endParaRPr sz="4300" dirty="0"/>
          </a:p>
        </p:txBody>
      </p:sp>
      <p:sp>
        <p:nvSpPr>
          <p:cNvPr id="119" name="Google Shape;119;p1"/>
          <p:cNvSpPr txBox="1">
            <a:spLocks noGrp="1"/>
          </p:cNvSpPr>
          <p:nvPr>
            <p:ph type="body" idx="15"/>
          </p:nvPr>
        </p:nvSpPr>
        <p:spPr>
          <a:xfrm>
            <a:off x="2971800" y="465813"/>
            <a:ext cx="37985700" cy="2620287"/>
          </a:xfrm>
          <a:prstGeom prst="rect">
            <a:avLst/>
          </a:prstGeom>
          <a:noFill/>
          <a:ln>
            <a:noFill/>
          </a:ln>
        </p:spPr>
        <p:txBody>
          <a:bodyPr spcFirstLastPara="1" wrap="square" lIns="228575" tIns="228575" rIns="228575" bIns="228575" anchor="t" anchorCtr="0">
            <a:noAutofit/>
          </a:bodyPr>
          <a:lstStyle/>
          <a:p>
            <a:pPr marL="0" lvl="0" indent="0" algn="l">
              <a:spcBef>
                <a:spcPts val="0"/>
              </a:spcBef>
              <a:spcAft>
                <a:spcPts val="6400"/>
              </a:spcAft>
              <a:buClr>
                <a:schemeClr val="dk1"/>
              </a:buClr>
              <a:buSzPts val="12000"/>
            </a:pPr>
            <a:r>
              <a:rPr lang="en-US" sz="8000" dirty="0"/>
              <a:t>Continuous Training of Employees in the Financial Audit Mechanism in Greece</a:t>
            </a:r>
            <a:endParaRPr sz="56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531</Words>
  <Application>Microsoft Office PowerPoint</Application>
  <PresentationFormat>Προσαρμογή</PresentationFormat>
  <Paragraphs>27</Paragraphs>
  <Slides>1</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vt:i4>
      </vt:variant>
    </vt:vector>
  </HeadingPairs>
  <TitlesOfParts>
    <vt:vector size="8" baseType="lpstr">
      <vt:lpstr>Lato</vt:lpstr>
      <vt:lpstr>Calibri</vt:lpstr>
      <vt:lpstr>Calibri Light</vt:lpstr>
      <vt:lpstr>Arial</vt:lpstr>
      <vt:lpstr>Times New Roman</vt:lpstr>
      <vt:lpstr>Trebuchet MS</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CanterburyMedia</dc:creator>
  <cp:lastModifiedBy>user1</cp:lastModifiedBy>
  <cp:revision>5</cp:revision>
  <dcterms:created xsi:type="dcterms:W3CDTF">2012-02-03T19:11:35Z</dcterms:created>
  <dcterms:modified xsi:type="dcterms:W3CDTF">2026-06-24T10:29:51Z</dcterms:modified>
</cp:coreProperties>
</file>