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1"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E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029" autoAdjust="0"/>
  </p:normalViewPr>
  <p:slideViewPr>
    <p:cSldViewPr snapToGrid="0">
      <p:cViewPr varScale="1">
        <p:scale>
          <a:sx n="64" d="100"/>
          <a:sy n="64" d="100"/>
        </p:scale>
        <p:origin x="95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B541CA-5099-437B-AFF6-F92171ADE850}" type="datetimeFigureOut">
              <a:rPr lang="el-GR" smtClean="0"/>
              <a:t>26/6/2026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7B8DE9-E80F-49D6-914D-681413BBD5A8}" type="slidenum">
              <a:rPr lang="el-GR" smtClean="0"/>
              <a:t>‹#›</a:t>
            </a:fld>
            <a:endParaRPr lang="el-GR"/>
          </a:p>
        </p:txBody>
      </p:sp>
    </p:spTree>
    <p:extLst>
      <p:ext uri="{BB962C8B-B14F-4D97-AF65-F5344CB8AC3E}">
        <p14:creationId xmlns:p14="http://schemas.microsoft.com/office/powerpoint/2010/main" val="2385265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907B8DE9-E80F-49D6-914D-681413BBD5A8}" type="slidenum">
              <a:rPr lang="el-GR" smtClean="0"/>
              <a:t>4</a:t>
            </a:fld>
            <a:endParaRPr lang="el-GR"/>
          </a:p>
        </p:txBody>
      </p:sp>
    </p:spTree>
    <p:extLst>
      <p:ext uri="{BB962C8B-B14F-4D97-AF65-F5344CB8AC3E}">
        <p14:creationId xmlns:p14="http://schemas.microsoft.com/office/powerpoint/2010/main" val="891982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E45B0671-1F90-4381-9A1D-96B057E30F6D}" type="datetimeFigureOut">
              <a:rPr lang="el-GR" smtClean="0"/>
              <a:t>26/6/2026</a:t>
            </a:fld>
            <a:endParaRPr lang="el-GR"/>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l-G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BAD9BCF-A059-4462-8360-9DB3A68DB58F}" type="slidenum">
              <a:rPr lang="el-GR" smtClean="0"/>
              <a:t>‹#›</a:t>
            </a:fld>
            <a:endParaRPr lang="el-GR"/>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0116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45B0671-1F90-4381-9A1D-96B057E30F6D}" type="datetimeFigureOut">
              <a:rPr lang="el-GR" smtClean="0"/>
              <a:t>26/6/2026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BAD9BCF-A059-4462-8360-9DB3A68DB58F}" type="slidenum">
              <a:rPr lang="el-GR" smtClean="0"/>
              <a:t>‹#›</a:t>
            </a:fld>
            <a:endParaRPr lang="el-GR"/>
          </a:p>
        </p:txBody>
      </p:sp>
    </p:spTree>
    <p:extLst>
      <p:ext uri="{BB962C8B-B14F-4D97-AF65-F5344CB8AC3E}">
        <p14:creationId xmlns:p14="http://schemas.microsoft.com/office/powerpoint/2010/main" val="2258813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45B0671-1F90-4381-9A1D-96B057E30F6D}" type="datetimeFigureOut">
              <a:rPr lang="el-GR" smtClean="0"/>
              <a:t>26/6/2026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BAD9BCF-A059-4462-8360-9DB3A68DB58F}" type="slidenum">
              <a:rPr lang="el-GR" smtClean="0"/>
              <a:t>‹#›</a:t>
            </a:fld>
            <a:endParaRPr lang="el-GR"/>
          </a:p>
        </p:txBody>
      </p:sp>
    </p:spTree>
    <p:extLst>
      <p:ext uri="{BB962C8B-B14F-4D97-AF65-F5344CB8AC3E}">
        <p14:creationId xmlns:p14="http://schemas.microsoft.com/office/powerpoint/2010/main" val="505739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45B0671-1F90-4381-9A1D-96B057E30F6D}" type="datetimeFigureOut">
              <a:rPr lang="el-GR" smtClean="0"/>
              <a:t>26/6/2026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BAD9BCF-A059-4462-8360-9DB3A68DB58F}" type="slidenum">
              <a:rPr lang="el-GR" smtClean="0"/>
              <a:t>‹#›</a:t>
            </a:fld>
            <a:endParaRPr lang="el-GR"/>
          </a:p>
        </p:txBody>
      </p:sp>
    </p:spTree>
    <p:extLst>
      <p:ext uri="{BB962C8B-B14F-4D97-AF65-F5344CB8AC3E}">
        <p14:creationId xmlns:p14="http://schemas.microsoft.com/office/powerpoint/2010/main" val="1239282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E45B0671-1F90-4381-9A1D-96B057E30F6D}" type="datetimeFigureOut">
              <a:rPr lang="el-GR" smtClean="0"/>
              <a:t>26/6/2026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BAD9BCF-A059-4462-8360-9DB3A68DB58F}" type="slidenum">
              <a:rPr lang="el-GR" smtClean="0"/>
              <a:t>‹#›</a:t>
            </a:fld>
            <a:endParaRPr lang="el-GR"/>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3967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E45B0671-1F90-4381-9A1D-96B057E30F6D}" type="datetimeFigureOut">
              <a:rPr lang="el-GR" smtClean="0"/>
              <a:t>26/6/2026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BAD9BCF-A059-4462-8360-9DB3A68DB58F}" type="slidenum">
              <a:rPr lang="el-GR" smtClean="0"/>
              <a:t>‹#›</a:t>
            </a:fld>
            <a:endParaRPr lang="el-GR"/>
          </a:p>
        </p:txBody>
      </p:sp>
    </p:spTree>
    <p:extLst>
      <p:ext uri="{BB962C8B-B14F-4D97-AF65-F5344CB8AC3E}">
        <p14:creationId xmlns:p14="http://schemas.microsoft.com/office/powerpoint/2010/main" val="3766533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E45B0671-1F90-4381-9A1D-96B057E30F6D}" type="datetimeFigureOut">
              <a:rPr lang="el-GR" smtClean="0"/>
              <a:t>26/6/2026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7BAD9BCF-A059-4462-8360-9DB3A68DB58F}" type="slidenum">
              <a:rPr lang="el-GR" smtClean="0"/>
              <a:t>‹#›</a:t>
            </a:fld>
            <a:endParaRPr lang="el-GR"/>
          </a:p>
        </p:txBody>
      </p:sp>
    </p:spTree>
    <p:extLst>
      <p:ext uri="{BB962C8B-B14F-4D97-AF65-F5344CB8AC3E}">
        <p14:creationId xmlns:p14="http://schemas.microsoft.com/office/powerpoint/2010/main" val="1282927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E45B0671-1F90-4381-9A1D-96B057E30F6D}" type="datetimeFigureOut">
              <a:rPr lang="el-GR" smtClean="0"/>
              <a:t>26/6/2026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7BAD9BCF-A059-4462-8360-9DB3A68DB58F}" type="slidenum">
              <a:rPr lang="el-GR" smtClean="0"/>
              <a:t>‹#›</a:t>
            </a:fld>
            <a:endParaRPr lang="el-GR"/>
          </a:p>
        </p:txBody>
      </p:sp>
    </p:spTree>
    <p:extLst>
      <p:ext uri="{BB962C8B-B14F-4D97-AF65-F5344CB8AC3E}">
        <p14:creationId xmlns:p14="http://schemas.microsoft.com/office/powerpoint/2010/main" val="1416093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5B0671-1F90-4381-9A1D-96B057E30F6D}" type="datetimeFigureOut">
              <a:rPr lang="el-GR" smtClean="0"/>
              <a:t>26/6/2026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7BAD9BCF-A059-4462-8360-9DB3A68DB58F}" type="slidenum">
              <a:rPr lang="el-GR" smtClean="0"/>
              <a:t>‹#›</a:t>
            </a:fld>
            <a:endParaRPr lang="el-GR"/>
          </a:p>
        </p:txBody>
      </p:sp>
    </p:spTree>
    <p:extLst>
      <p:ext uri="{BB962C8B-B14F-4D97-AF65-F5344CB8AC3E}">
        <p14:creationId xmlns:p14="http://schemas.microsoft.com/office/powerpoint/2010/main" val="4032778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E45B0671-1F90-4381-9A1D-96B057E30F6D}" type="datetimeFigureOut">
              <a:rPr lang="el-GR" smtClean="0"/>
              <a:t>26/6/2026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BAD9BCF-A059-4462-8360-9DB3A68DB58F}" type="slidenum">
              <a:rPr lang="el-GR" smtClean="0"/>
              <a:t>‹#›</a:t>
            </a:fld>
            <a:endParaRPr lang="el-GR"/>
          </a:p>
        </p:txBody>
      </p:sp>
    </p:spTree>
    <p:extLst>
      <p:ext uri="{BB962C8B-B14F-4D97-AF65-F5344CB8AC3E}">
        <p14:creationId xmlns:p14="http://schemas.microsoft.com/office/powerpoint/2010/main" val="3258680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E45B0671-1F90-4381-9A1D-96B057E30F6D}" type="datetimeFigureOut">
              <a:rPr lang="el-GR" smtClean="0"/>
              <a:t>26/6/2026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BAD9BCF-A059-4462-8360-9DB3A68DB58F}" type="slidenum">
              <a:rPr lang="el-GR" smtClean="0"/>
              <a:t>‹#›</a:t>
            </a:fld>
            <a:endParaRPr lang="el-GR"/>
          </a:p>
        </p:txBody>
      </p:sp>
    </p:spTree>
    <p:extLst>
      <p:ext uri="{BB962C8B-B14F-4D97-AF65-F5344CB8AC3E}">
        <p14:creationId xmlns:p14="http://schemas.microsoft.com/office/powerpoint/2010/main" val="2154774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E45B0671-1F90-4381-9A1D-96B057E30F6D}" type="datetimeFigureOut">
              <a:rPr lang="el-GR" smtClean="0"/>
              <a:t>26/6/2026</a:t>
            </a:fld>
            <a:endParaRPr lang="el-GR"/>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l-G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7BAD9BCF-A059-4462-8360-9DB3A68DB58F}" type="slidenum">
              <a:rPr lang="el-GR" smtClean="0"/>
              <a:t>‹#›</a:t>
            </a:fld>
            <a:endParaRPr lang="el-GR"/>
          </a:p>
        </p:txBody>
      </p:sp>
    </p:spTree>
    <p:extLst>
      <p:ext uri="{BB962C8B-B14F-4D97-AF65-F5344CB8AC3E}">
        <p14:creationId xmlns:p14="http://schemas.microsoft.com/office/powerpoint/2010/main" val="31557852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hyperlink" Target="https://doi.org/10.1007/s11205-011-9809-6" TargetMode="External"/><Relationship Id="rId3" Type="http://schemas.openxmlformats.org/officeDocument/2006/relationships/hyperlink" Target="https://casel.org/casel-sel-framework-11-2020/" TargetMode="External"/><Relationship Id="rId7" Type="http://schemas.openxmlformats.org/officeDocument/2006/relationships/hyperlink" Target="https://link.springer.com/article/10.1007/s11205-011-9809-6#auth-Karen-Rempel-Aff5" TargetMode="External"/><Relationship Id="rId2" Type="http://schemas.openxmlformats.org/officeDocument/2006/relationships/hyperlink" Target="https://doi.org/10.3390/su71115693" TargetMode="External"/><Relationship Id="rId1" Type="http://schemas.openxmlformats.org/officeDocument/2006/relationships/slideLayout" Target="../slideLayouts/slideLayout7.xml"/><Relationship Id="rId6" Type="http://schemas.openxmlformats.org/officeDocument/2006/relationships/hyperlink" Target="https://link.springer.com/article/10.1007/s11205-011-9809-6#auth-Carolee-Buckler-Aff4" TargetMode="External"/><Relationship Id="rId5" Type="http://schemas.openxmlformats.org/officeDocument/2006/relationships/hyperlink" Target="https://link.springer.com/article/10.1007/s11205-011-9809-6#auth-Natalie-Swayze-Aff2" TargetMode="External"/><Relationship Id="rId4" Type="http://schemas.openxmlformats.org/officeDocument/2006/relationships/hyperlink" Target="https://doi.org/10.1016/j.jenvp.2016.04.005"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descr="Βιώσιμη ανάπτυξη στην Ελλάδα: Οι νέες τάσεις και προκλήσεις σύμφωνα με την  έρευνα του Κέντρου Αειφορίας - E-economy">
            <a:extLst>
              <a:ext uri="{FF2B5EF4-FFF2-40B4-BE49-F238E27FC236}">
                <a16:creationId xmlns:a16="http://schemas.microsoft.com/office/drawing/2014/main" id="{E1E7B071-858E-407C-AEE6-EB7C8811BBF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2228" y="420272"/>
            <a:ext cx="11127544" cy="6017455"/>
          </a:xfrm>
          <a:prstGeom prst="rect">
            <a:avLst/>
          </a:prstGeom>
          <a:noFill/>
          <a:ln>
            <a:noFill/>
          </a:ln>
        </p:spPr>
      </p:pic>
      <p:sp>
        <p:nvSpPr>
          <p:cNvPr id="2" name="Τίτλος 1">
            <a:extLst>
              <a:ext uri="{FF2B5EF4-FFF2-40B4-BE49-F238E27FC236}">
                <a16:creationId xmlns:a16="http://schemas.microsoft.com/office/drawing/2014/main" id="{7DFBED46-9992-4A56-832C-73CF58235812}"/>
              </a:ext>
            </a:extLst>
          </p:cNvPr>
          <p:cNvSpPr>
            <a:spLocks noGrp="1"/>
          </p:cNvSpPr>
          <p:nvPr>
            <p:ph type="ctrTitle"/>
          </p:nvPr>
        </p:nvSpPr>
        <p:spPr>
          <a:xfrm>
            <a:off x="532228" y="-3518"/>
            <a:ext cx="8767860" cy="1761978"/>
          </a:xfrm>
        </p:spPr>
        <p:txBody>
          <a:bodyPr/>
          <a:lstStyle/>
          <a:p>
            <a:pPr algn="l"/>
            <a:r>
              <a:rPr lang="en-US" sz="4400" b="1" kern="0" cap="all" dirty="0">
                <a:solidFill>
                  <a:srgbClr val="00B050"/>
                </a:solidFill>
                <a:latin typeface="Times New Roman" panose="02020603050405020304" pitchFamily="18" charset="0"/>
                <a:cs typeface="Times New Roman" panose="02020603050405020304" pitchFamily="18" charset="0"/>
              </a:rPr>
              <a:t>Sustainability Education</a:t>
            </a:r>
            <a:br>
              <a:rPr lang="el-GR" sz="4400" b="1" kern="0" cap="all" dirty="0">
                <a:solidFill>
                  <a:srgbClr val="00B050"/>
                </a:solidFill>
                <a:latin typeface="Times New Roman" panose="02020603050405020304" pitchFamily="18" charset="0"/>
                <a:cs typeface="Times New Roman" panose="02020603050405020304" pitchFamily="18" charset="0"/>
              </a:rPr>
            </a:br>
            <a:endParaRPr lang="el-GR" sz="4400" b="1" kern="0" cap="all" dirty="0">
              <a:solidFill>
                <a:srgbClr val="00B050"/>
              </a:solidFill>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DE3BFB22-759B-46CE-BB98-F69DCB1CE336}"/>
              </a:ext>
            </a:extLst>
          </p:cNvPr>
          <p:cNvSpPr>
            <a:spLocks noGrp="1"/>
          </p:cNvSpPr>
          <p:nvPr>
            <p:ph type="subTitle" idx="1"/>
          </p:nvPr>
        </p:nvSpPr>
        <p:spPr>
          <a:xfrm>
            <a:off x="532228" y="5542671"/>
            <a:ext cx="6646679" cy="1315329"/>
          </a:xfrm>
        </p:spPr>
        <p:txBody>
          <a:bodyPr/>
          <a:lstStyle/>
          <a:p>
            <a:pPr algn="l">
              <a:lnSpc>
                <a:spcPct val="120000"/>
              </a:lnSpc>
              <a:spcBef>
                <a:spcPts val="1000"/>
              </a:spcBef>
              <a:buSzPct val="125000"/>
            </a:pPr>
            <a:r>
              <a:rPr lang="en-US" sz="2000" b="1" kern="0" cap="all" dirty="0">
                <a:solidFill>
                  <a:srgbClr val="00B050"/>
                </a:solidFill>
                <a:latin typeface="Times New Roman" panose="02020603050405020304" pitchFamily="18" charset="0"/>
                <a:cs typeface="Times New Roman" panose="02020603050405020304" pitchFamily="18" charset="0"/>
              </a:rPr>
              <a:t>TSAPARDONI AIKATERINI</a:t>
            </a:r>
            <a:r>
              <a:rPr lang="el-GR" sz="2000" b="1" kern="0" cap="all" dirty="0">
                <a:solidFill>
                  <a:srgbClr val="00B050"/>
                </a:solidFill>
                <a:latin typeface="Times New Roman" panose="02020603050405020304" pitchFamily="18" charset="0"/>
                <a:cs typeface="Times New Roman" panose="02020603050405020304" pitchFamily="18" charset="0"/>
              </a:rPr>
              <a:t> </a:t>
            </a:r>
          </a:p>
          <a:p>
            <a:pPr algn="l">
              <a:lnSpc>
                <a:spcPct val="120000"/>
              </a:lnSpc>
              <a:spcBef>
                <a:spcPts val="1000"/>
              </a:spcBef>
              <a:buSzPct val="125000"/>
            </a:pPr>
            <a:r>
              <a:rPr lang="en-US" sz="2000" b="1" kern="0" cap="all" dirty="0">
                <a:solidFill>
                  <a:srgbClr val="00B050"/>
                </a:solidFill>
                <a:latin typeface="Times New Roman" panose="02020603050405020304" pitchFamily="18" charset="0"/>
                <a:cs typeface="Times New Roman" panose="02020603050405020304" pitchFamily="18" charset="0"/>
              </a:rPr>
              <a:t>PhD Candidate of University of Alicante</a:t>
            </a:r>
            <a:endParaRPr lang="el-GR" sz="2000" b="1" kern="0" cap="all" dirty="0">
              <a:solidFill>
                <a:srgbClr val="00B050"/>
              </a:solidFill>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401897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FC4952-1414-448E-AE37-B0205F7883EE}"/>
              </a:ext>
            </a:extLst>
          </p:cNvPr>
          <p:cNvSpPr txBox="1"/>
          <p:nvPr/>
        </p:nvSpPr>
        <p:spPr>
          <a:xfrm>
            <a:off x="528403" y="680130"/>
            <a:ext cx="6093500" cy="5790047"/>
          </a:xfrm>
          <a:prstGeom prst="rect">
            <a:avLst/>
          </a:prstGeom>
          <a:noFill/>
        </p:spPr>
        <p:txBody>
          <a:bodyPr wrap="square">
            <a:spAutoFit/>
          </a:bodyPr>
          <a:lstStyle/>
          <a:p>
            <a:pPr algn="just">
              <a:lnSpc>
                <a:spcPct val="107000"/>
              </a:lnSpc>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Difficulties and challenges</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375"/>
              </a:spcBef>
              <a:spcAft>
                <a:spcPts val="15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Despite the importance of sustainability education, its implementation in the educational field often finds obstacles that reduce its effectiveness. These difficulties are related to institutional, pedagogical and practical factors that affect the daily learning process.</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375"/>
              </a:spcBef>
              <a:spcAft>
                <a:spcPts val="15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One of the most common problems is the lack of enough resources. Many educational units do not have sufficient outdoor spaces to take advantage of ecological activities. Also, the existence of a limited number of materials for ecological programs pushes teachers to resort to improvised solutions.</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375"/>
              </a:spcBef>
              <a:spcAft>
                <a:spcPts val="15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Sustainability education requires specific knowledge and skills. Several teachers complain about the lack of adequate training in sustainability and experiential approach, which contributes to limiting their confidence to take appropriate actions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Hedefalk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et al., 2015). The absence of systematic training programs makes it difficult to implement innovative educational practices.</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Εικόνα 3" descr="Η βιώσιμη ανάπτυξη ωφελεί την κοινωνία και αμβλύνει τις ανισότητες | LiFO">
            <a:extLst>
              <a:ext uri="{FF2B5EF4-FFF2-40B4-BE49-F238E27FC236}">
                <a16:creationId xmlns:a16="http://schemas.microsoft.com/office/drawing/2014/main" id="{178B02E4-BC75-4335-B829-0910A3D96A6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820525" y="891914"/>
            <a:ext cx="4843072" cy="5366478"/>
          </a:xfrm>
          <a:prstGeom prst="rect">
            <a:avLst/>
          </a:prstGeom>
          <a:noFill/>
          <a:ln>
            <a:noFill/>
          </a:ln>
        </p:spPr>
      </p:pic>
    </p:spTree>
    <p:extLst>
      <p:ext uri="{BB962C8B-B14F-4D97-AF65-F5344CB8AC3E}">
        <p14:creationId xmlns:p14="http://schemas.microsoft.com/office/powerpoint/2010/main" val="3426572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1A6090-33F0-46A6-9F8A-342CB29DE644}"/>
              </a:ext>
            </a:extLst>
          </p:cNvPr>
          <p:cNvSpPr txBox="1"/>
          <p:nvPr/>
        </p:nvSpPr>
        <p:spPr>
          <a:xfrm>
            <a:off x="468442" y="1071944"/>
            <a:ext cx="6093500" cy="4714111"/>
          </a:xfrm>
          <a:prstGeom prst="rect">
            <a:avLst/>
          </a:prstGeom>
          <a:noFill/>
        </p:spPr>
        <p:txBody>
          <a:bodyPr wrap="square">
            <a:spAutoFit/>
          </a:bodyPr>
          <a:lstStyle/>
          <a:p>
            <a:pPr algn="just">
              <a:lnSpc>
                <a:spcPct val="107000"/>
              </a:lnSpc>
              <a:spcBef>
                <a:spcPts val="375"/>
              </a:spcBef>
              <a:spcAft>
                <a:spcPts val="15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Difficulties and challenges</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375"/>
              </a:spcBef>
              <a:spcAft>
                <a:spcPts val="15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attitudes of the local community have a decisive influence on the success of sustainability education. When social practices project consumer standards, the effort of each school unit meets resistance. But also, the absence of cooperation between school and local society is often an obstacle to embedding the values ​​of sustainable development.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375"/>
              </a:spcBef>
              <a:spcAft>
                <a:spcPts val="15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general, the difficulties and challenges of education for sustainability highlight the need for institutional support, adequate resources, systematic training of teachers and active participation of the local community. Through a holistic approach, barriers to sustainability education can be addressed and ecological awareness in the school environment can be supported.</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Εικόνα 3" descr="Μάθηση για την Αειφορία στην Ευρώπη: Ανάπτυξη Ικανοτήτων και Υποστήριξη Εκπαιδευτικών και Σχολείων – Scripta manent">
            <a:extLst>
              <a:ext uri="{FF2B5EF4-FFF2-40B4-BE49-F238E27FC236}">
                <a16:creationId xmlns:a16="http://schemas.microsoft.com/office/drawing/2014/main" id="{550DAC3D-B50D-4FAB-AD90-128C5CB42E2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685613" y="1071945"/>
            <a:ext cx="4841823" cy="4867686"/>
          </a:xfrm>
          <a:prstGeom prst="rect">
            <a:avLst/>
          </a:prstGeom>
          <a:noFill/>
          <a:ln>
            <a:noFill/>
          </a:ln>
        </p:spPr>
      </p:pic>
    </p:spTree>
    <p:extLst>
      <p:ext uri="{BB962C8B-B14F-4D97-AF65-F5344CB8AC3E}">
        <p14:creationId xmlns:p14="http://schemas.microsoft.com/office/powerpoint/2010/main" val="3863374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982670-71DD-409F-8976-A6357ED77808}"/>
              </a:ext>
            </a:extLst>
          </p:cNvPr>
          <p:cNvSpPr txBox="1"/>
          <p:nvPr/>
        </p:nvSpPr>
        <p:spPr>
          <a:xfrm>
            <a:off x="408482" y="301418"/>
            <a:ext cx="4928016" cy="5547801"/>
          </a:xfrm>
          <a:prstGeom prst="rect">
            <a:avLst/>
          </a:prstGeom>
          <a:noFill/>
        </p:spPr>
        <p:txBody>
          <a:bodyPr wrap="square">
            <a:spAutoFit/>
          </a:bodyPr>
          <a:lstStyle/>
          <a:p>
            <a:pPr algn="just">
              <a:lnSpc>
                <a:spcPct val="107000"/>
              </a:lnSpc>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Conclusion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literature review highlights the result that sustainability education is the foundation for the development of ecological consciousness and the cultivation of a responsible attitude towards nature. By receiving targeted, experiential and structured training, teachers can significantly enhance sustainability awareness as reflected in knowledge, attitudes and behaviors. According to UNESCO (2017), teachers play a pivotal role in enhancing sustainability, social change and the educational process as they shape sustainable practices and culture, both inside and outside the school space. Furthermore, teachers are the connecting links between school and society. With these allies, sustainability education is not limited to the context of the school unit, but extends to the students' daily lives.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Εικόνα 6" descr="UOP eClass | Αειφόρος ανάπτυξη">
            <a:extLst>
              <a:ext uri="{FF2B5EF4-FFF2-40B4-BE49-F238E27FC236}">
                <a16:creationId xmlns:a16="http://schemas.microsoft.com/office/drawing/2014/main" id="{C7743765-9B1D-4227-AD3C-1A1ABEAE514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08482" y="398560"/>
            <a:ext cx="11538679" cy="6317034"/>
          </a:xfrm>
          <a:prstGeom prst="rect">
            <a:avLst/>
          </a:prstGeom>
          <a:noFill/>
          <a:ln>
            <a:noFill/>
          </a:ln>
        </p:spPr>
      </p:pic>
      <p:sp>
        <p:nvSpPr>
          <p:cNvPr id="5" name="TextBox 4">
            <a:extLst>
              <a:ext uri="{FF2B5EF4-FFF2-40B4-BE49-F238E27FC236}">
                <a16:creationId xmlns:a16="http://schemas.microsoft.com/office/drawing/2014/main" id="{D8278855-8EE1-40D6-9208-3DFBB03F6999}"/>
              </a:ext>
            </a:extLst>
          </p:cNvPr>
          <p:cNvSpPr txBox="1"/>
          <p:nvPr/>
        </p:nvSpPr>
        <p:spPr>
          <a:xfrm>
            <a:off x="6323351" y="1936280"/>
            <a:ext cx="5460167" cy="4523161"/>
          </a:xfrm>
          <a:prstGeom prst="rect">
            <a:avLst/>
          </a:prstGeom>
          <a:noFill/>
        </p:spPr>
        <p:txBody>
          <a:bodyPr wrap="square">
            <a:spAutoFit/>
          </a:bodyPr>
          <a:lstStyle/>
          <a:p>
            <a:pPr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Sustainability education requires holistic approaches aimed at the professional development of teachers. Educational approaches based on social and emotional learning, experiential learning and active engagement strengthen the behavioral dimension of sustainability consciousness, and help educators translate knowledge and values ​​into intention and action. Studies by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Durlak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et al. (2015) highlight that approaches based on experiential participation bring about more substantial changes in feelings and behaviors. Research by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Mogren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et al. (2019), argues that the approaches to be effective must be linked to a more general educational vision and to institutional and organizational support, so that the training affected has a significant impact, is reinforced and diffused throughout the educational community.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47576A1F-2348-4DFC-963B-CCB77A3A50B3}"/>
              </a:ext>
            </a:extLst>
          </p:cNvPr>
          <p:cNvSpPr txBox="1"/>
          <p:nvPr/>
        </p:nvSpPr>
        <p:spPr>
          <a:xfrm>
            <a:off x="319167" y="398560"/>
            <a:ext cx="5549483" cy="4955074"/>
          </a:xfrm>
          <a:prstGeom prst="rect">
            <a:avLst/>
          </a:prstGeom>
          <a:noFill/>
        </p:spPr>
        <p:txBody>
          <a:bodyPr wrap="square">
            <a:spAutoFit/>
          </a:bodyPr>
          <a:lstStyle/>
          <a:p>
            <a:pPr algn="just">
              <a:lnSpc>
                <a:spcPct val="107000"/>
              </a:lnSpc>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Conclusion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literature review highlights the result that sustainability education is the foundation for the development of ecological consciousness and the cultivation of a responsible attitude towards nature. By receiving targeted, experiential and structured training, teachers can significantly enhance sustainability awareness as reflected in knowledge, attitudes and behaviors. According to UNESCO (2017), teachers play a pivotal role in enhancing sustainability, social change and the educational process as they shape sustainable practices and culture, both inside and outside the school space. Furthermore, teachers are the connecting links between school and society. With these allies, sustainability education is not limited to the context of the school unit, but extends to the students' daily lives.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1561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D2941C-9390-4BD8-9FC6-60E08AA84D2B}"/>
              </a:ext>
            </a:extLst>
          </p:cNvPr>
          <p:cNvSpPr txBox="1"/>
          <p:nvPr/>
        </p:nvSpPr>
        <p:spPr>
          <a:xfrm>
            <a:off x="543393" y="640619"/>
            <a:ext cx="5752474" cy="1986121"/>
          </a:xfrm>
          <a:prstGeom prst="rect">
            <a:avLst/>
          </a:prstGeom>
          <a:noFill/>
        </p:spPr>
        <p:txBody>
          <a:bodyPr wrap="square">
            <a:spAutoFit/>
          </a:bodyPr>
          <a:lstStyle/>
          <a:p>
            <a:pPr algn="just">
              <a:lnSpc>
                <a:spcPct val="107000"/>
              </a:lnSpc>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Suggestions</a:t>
            </a:r>
            <a:endParaRPr lang="el-GR"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implementation of sustainability education requires sufficient resources, reinforcement of teacher training, cooperation of the school unit with the local government and ecological agencies and, by extension, continuous support at an institutional and social level. </a:t>
            </a:r>
          </a:p>
        </p:txBody>
      </p:sp>
      <p:pic>
        <p:nvPicPr>
          <p:cNvPr id="4" name="Εικόνα 3" descr="Το Περιβάλλον Εξαρτάται από Εσένα» - Εβδομάδα για την Προστασία του Περιβάλλοντος Ξεκινάει η ΟΝΝΕΔ">
            <a:extLst>
              <a:ext uri="{FF2B5EF4-FFF2-40B4-BE49-F238E27FC236}">
                <a16:creationId xmlns:a16="http://schemas.microsoft.com/office/drawing/2014/main" id="{6E5C6BB0-0033-4EE2-9B73-EDCBC52865A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79684" y="2758895"/>
            <a:ext cx="5051686" cy="3623599"/>
          </a:xfrm>
          <a:prstGeom prst="rect">
            <a:avLst/>
          </a:prstGeom>
          <a:noFill/>
          <a:ln>
            <a:noFill/>
          </a:ln>
        </p:spPr>
      </p:pic>
      <p:sp>
        <p:nvSpPr>
          <p:cNvPr id="6" name="TextBox 5">
            <a:extLst>
              <a:ext uri="{FF2B5EF4-FFF2-40B4-BE49-F238E27FC236}">
                <a16:creationId xmlns:a16="http://schemas.microsoft.com/office/drawing/2014/main" id="{4835C20C-6DFE-4FD4-8A3E-76D381B8A241}"/>
              </a:ext>
            </a:extLst>
          </p:cNvPr>
          <p:cNvSpPr txBox="1"/>
          <p:nvPr/>
        </p:nvSpPr>
        <p:spPr>
          <a:xfrm>
            <a:off x="5726243" y="2962196"/>
            <a:ext cx="5752474" cy="2604046"/>
          </a:xfrm>
          <a:prstGeom prst="rect">
            <a:avLst/>
          </a:prstGeom>
          <a:noFill/>
        </p:spPr>
        <p:txBody>
          <a:bodyPr wrap="square">
            <a:spAutoFit/>
          </a:bodyPr>
          <a:lstStyle/>
          <a:p>
            <a:pPr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is recommended to organize educational policies that put teachers at the center of the transition to more sustainable oriented schools and societies and shape students into future citizens who will be governed by ecological responsibility, social sensitivity and will actively contribute to the development of a sustainable future.</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92075" algn="just">
              <a:spcBef>
                <a:spcPts val="620"/>
              </a:spcBef>
              <a:spcAft>
                <a:spcPts val="0"/>
              </a:spcAft>
            </a:pPr>
            <a:r>
              <a:rPr lang="en-US" sz="1800" dirty="0">
                <a:effectLst/>
                <a:latin typeface="Times New Roman" panose="02020603050405020304" pitchFamily="18" charset="0"/>
                <a:ea typeface="Calibri" panose="020F0502020204030204" pitchFamily="34" charset="0"/>
              </a:rPr>
              <a:t>Investing in sustainability education can be an investment in the quality of life of future generations.</a:t>
            </a:r>
            <a:endParaRPr lang="el-GR"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001229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EC774E-435C-4EE5-B7C8-C73A395015B4}"/>
              </a:ext>
            </a:extLst>
          </p:cNvPr>
          <p:cNvSpPr txBox="1"/>
          <p:nvPr/>
        </p:nvSpPr>
        <p:spPr>
          <a:xfrm>
            <a:off x="269823" y="320232"/>
            <a:ext cx="11392524" cy="6217536"/>
          </a:xfrm>
          <a:prstGeom prst="rect">
            <a:avLst/>
          </a:prstGeom>
          <a:noFill/>
        </p:spPr>
        <p:txBody>
          <a:bodyPr wrap="square">
            <a:spAutoFit/>
          </a:bodyPr>
          <a:lstStyle/>
          <a:p>
            <a:pPr algn="just">
              <a:lnSpc>
                <a:spcPct val="107000"/>
              </a:lnSpc>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References</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180340" marR="88265" indent="-180340">
              <a:spcBef>
                <a:spcPts val="5"/>
              </a:spcBef>
              <a:spcAft>
                <a:spcPts val="0"/>
              </a:spcAft>
              <a:tabLst>
                <a:tab pos="937895" algn="l"/>
                <a:tab pos="1382395" algn="l"/>
                <a:tab pos="2305050" algn="l"/>
                <a:tab pos="3378200" algn="l"/>
                <a:tab pos="4453255" algn="l"/>
                <a:tab pos="5065395" algn="l"/>
              </a:tabLst>
            </a:pPr>
            <a:r>
              <a:rPr lang="en-US" sz="1200" dirty="0" err="1">
                <a:effectLst/>
                <a:latin typeface="Times New Roman" panose="02020603050405020304" pitchFamily="18" charset="0"/>
                <a:ea typeface="Calibri" panose="020F0502020204030204" pitchFamily="34" charset="0"/>
              </a:rPr>
              <a:t>Boeve</a:t>
            </a:r>
            <a:r>
              <a:rPr lang="en-US" sz="1200" dirty="0">
                <a:effectLst/>
                <a:latin typeface="Times New Roman" panose="02020603050405020304" pitchFamily="18" charset="0"/>
                <a:ea typeface="Calibri" panose="020F0502020204030204" pitchFamily="34" charset="0"/>
              </a:rPr>
              <a:t>-de</a:t>
            </a:r>
            <a:r>
              <a:rPr lang="en-US" sz="1200" spc="330" dirty="0">
                <a:effectLst/>
                <a:latin typeface="Times New Roman" panose="02020603050405020304" pitchFamily="18" charset="0"/>
                <a:ea typeface="Calibri" panose="020F0502020204030204" pitchFamily="34" charset="0"/>
              </a:rPr>
              <a:t> </a:t>
            </a:r>
            <a:r>
              <a:rPr lang="en-US" sz="1200" dirty="0" err="1">
                <a:effectLst/>
                <a:latin typeface="Times New Roman" panose="02020603050405020304" pitchFamily="18" charset="0"/>
                <a:ea typeface="Calibri" panose="020F0502020204030204" pitchFamily="34" charset="0"/>
              </a:rPr>
              <a:t>Pauw</a:t>
            </a:r>
            <a:r>
              <a:rPr lang="en-US" sz="1200" dirty="0">
                <a:effectLst/>
                <a:latin typeface="Times New Roman" panose="02020603050405020304" pitchFamily="18" charset="0"/>
                <a:ea typeface="Calibri" panose="020F0502020204030204" pitchFamily="34" charset="0"/>
              </a:rPr>
              <a:t>,</a:t>
            </a:r>
            <a:r>
              <a:rPr lang="en-US" sz="1200" spc="330"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J.,</a:t>
            </a:r>
            <a:r>
              <a:rPr lang="en-US" sz="1200" spc="325"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Gericke,</a:t>
            </a:r>
            <a:r>
              <a:rPr lang="en-US" sz="1200" spc="330"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N.,</a:t>
            </a:r>
            <a:r>
              <a:rPr lang="en-US" sz="1200" spc="325"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Olsson,</a:t>
            </a:r>
            <a:r>
              <a:rPr lang="en-US" sz="1200" spc="330"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D.,</a:t>
            </a:r>
            <a:r>
              <a:rPr lang="en-US" sz="1200" spc="325"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&amp;</a:t>
            </a:r>
            <a:r>
              <a:rPr lang="en-US" sz="1200" spc="330"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Berglund,</a:t>
            </a:r>
            <a:r>
              <a:rPr lang="en-US" sz="1200" spc="325"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T.</a:t>
            </a:r>
            <a:r>
              <a:rPr lang="en-US" sz="1200" spc="330"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(2015).</a:t>
            </a:r>
            <a:r>
              <a:rPr lang="en-US" sz="1200" spc="325"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The</a:t>
            </a:r>
            <a:r>
              <a:rPr lang="en-US" sz="1200" spc="325"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effectiveness</a:t>
            </a:r>
            <a:r>
              <a:rPr lang="en-US" sz="1200" spc="330"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of </a:t>
            </a:r>
            <a:r>
              <a:rPr lang="en-US" sz="1200" spc="-10" dirty="0">
                <a:effectLst/>
                <a:latin typeface="Times New Roman" panose="02020603050405020304" pitchFamily="18" charset="0"/>
                <a:ea typeface="Calibri" panose="020F0502020204030204" pitchFamily="34" charset="0"/>
              </a:rPr>
              <a:t>education</a:t>
            </a:r>
            <a:r>
              <a:rPr lang="en-US" sz="1200" dirty="0">
                <a:effectLst/>
                <a:latin typeface="Times New Roman" panose="02020603050405020304" pitchFamily="18" charset="0"/>
                <a:ea typeface="Calibri" panose="020F0502020204030204" pitchFamily="34" charset="0"/>
              </a:rPr>
              <a:t>	</a:t>
            </a:r>
            <a:r>
              <a:rPr lang="en-US" sz="1200" spc="-25" dirty="0">
                <a:effectLst/>
                <a:latin typeface="Times New Roman" panose="02020603050405020304" pitchFamily="18" charset="0"/>
                <a:ea typeface="Calibri" panose="020F0502020204030204" pitchFamily="34" charset="0"/>
              </a:rPr>
              <a:t>for</a:t>
            </a:r>
            <a:r>
              <a:rPr lang="en-US" sz="1200" dirty="0">
                <a:effectLst/>
                <a:latin typeface="Times New Roman" panose="02020603050405020304" pitchFamily="18" charset="0"/>
                <a:ea typeface="Calibri" panose="020F0502020204030204" pitchFamily="34" charset="0"/>
              </a:rPr>
              <a:t>	</a:t>
            </a:r>
            <a:r>
              <a:rPr lang="en-US" sz="1200" spc="-10" dirty="0">
                <a:effectLst/>
                <a:latin typeface="Times New Roman" panose="02020603050405020304" pitchFamily="18" charset="0"/>
                <a:ea typeface="Calibri" panose="020F0502020204030204" pitchFamily="34" charset="0"/>
              </a:rPr>
              <a:t>sustainable</a:t>
            </a:r>
            <a:r>
              <a:rPr lang="en-US" sz="1200" dirty="0">
                <a:effectLst/>
                <a:latin typeface="Times New Roman" panose="02020603050405020304" pitchFamily="18" charset="0"/>
                <a:ea typeface="Calibri" panose="020F0502020204030204" pitchFamily="34" charset="0"/>
              </a:rPr>
              <a:t>	</a:t>
            </a:r>
            <a:r>
              <a:rPr lang="en-US" sz="1200" spc="-10" dirty="0">
                <a:effectLst/>
                <a:latin typeface="Times New Roman" panose="02020603050405020304" pitchFamily="18" charset="0"/>
                <a:ea typeface="Calibri" panose="020F0502020204030204" pitchFamily="34" charset="0"/>
              </a:rPr>
              <a:t>development.</a:t>
            </a:r>
            <a:r>
              <a:rPr lang="en-US" sz="1200" dirty="0">
                <a:effectLst/>
                <a:latin typeface="Times New Roman" panose="02020603050405020304" pitchFamily="18" charset="0"/>
                <a:ea typeface="Calibri" panose="020F0502020204030204" pitchFamily="34" charset="0"/>
              </a:rPr>
              <a:t>	</a:t>
            </a:r>
            <a:r>
              <a:rPr lang="en-US" sz="1200" i="1" spc="-10" dirty="0">
                <a:effectLst/>
                <a:latin typeface="Times New Roman" panose="02020603050405020304" pitchFamily="18" charset="0"/>
                <a:ea typeface="Calibri" panose="020F0502020204030204" pitchFamily="34" charset="0"/>
              </a:rPr>
              <a:t>Sustainability,</a:t>
            </a:r>
            <a:r>
              <a:rPr lang="en-US" sz="1200" i="1" dirty="0">
                <a:effectLst/>
                <a:latin typeface="Times New Roman" panose="02020603050405020304" pitchFamily="18" charset="0"/>
                <a:ea typeface="Calibri" panose="020F0502020204030204" pitchFamily="34" charset="0"/>
              </a:rPr>
              <a:t>	</a:t>
            </a:r>
            <a:r>
              <a:rPr lang="en-US" sz="1200" i="1" spc="-10" dirty="0">
                <a:effectLst/>
                <a:latin typeface="Times New Roman" panose="02020603050405020304" pitchFamily="18" charset="0"/>
                <a:ea typeface="Calibri" panose="020F0502020204030204" pitchFamily="34" charset="0"/>
              </a:rPr>
              <a:t>7</a:t>
            </a:r>
            <a:r>
              <a:rPr lang="en-US" sz="1200" spc="-10" dirty="0">
                <a:effectLst/>
                <a:latin typeface="Times New Roman" panose="02020603050405020304" pitchFamily="18" charset="0"/>
                <a:ea typeface="Calibri" panose="020F0502020204030204" pitchFamily="34" charset="0"/>
              </a:rPr>
              <a:t>(11), 15693-15717.  </a:t>
            </a:r>
            <a:r>
              <a:rPr lang="en-US" sz="1200" u="sng" dirty="0">
                <a:solidFill>
                  <a:srgbClr val="0563C1"/>
                </a:solidFill>
                <a:effectLst/>
                <a:latin typeface="Times New Roman" panose="02020603050405020304" pitchFamily="18" charset="0"/>
                <a:ea typeface="Calibri" panose="020F0502020204030204" pitchFamily="34" charset="0"/>
                <a:hlinkClick r:id="rId2"/>
              </a:rPr>
              <a:t>https://doi.org/10.3390/su71115693</a:t>
            </a:r>
            <a:endParaRPr lang="el-GR" sz="1200" dirty="0">
              <a:effectLst/>
              <a:latin typeface="Calibri" panose="020F0502020204030204" pitchFamily="34" charset="0"/>
              <a:ea typeface="Calibri" panose="020F0502020204030204" pitchFamily="34" charset="0"/>
            </a:endParaRPr>
          </a:p>
          <a:p>
            <a:pPr marL="92075" marR="88265">
              <a:spcBef>
                <a:spcPts val="5"/>
              </a:spcBef>
              <a:spcAft>
                <a:spcPts val="0"/>
              </a:spcAft>
              <a:tabLst>
                <a:tab pos="937895" algn="l"/>
                <a:tab pos="1382395" algn="l"/>
                <a:tab pos="2305050" algn="l"/>
                <a:tab pos="3378200" algn="l"/>
                <a:tab pos="4453255" algn="l"/>
                <a:tab pos="5065395" algn="l"/>
              </a:tabLst>
            </a:pPr>
            <a:r>
              <a:rPr lang="en-US" sz="1200" spc="-10" dirty="0">
                <a:effectLst/>
                <a:latin typeface="Times New Roman" panose="02020603050405020304" pitchFamily="18" charset="0"/>
                <a:ea typeface="Calibri" panose="020F0502020204030204" pitchFamily="34" charset="0"/>
              </a:rPr>
              <a:t> </a:t>
            </a:r>
            <a:endParaRPr lang="el-GR" sz="1200" dirty="0">
              <a:effectLst/>
              <a:latin typeface="Calibri" panose="020F0502020204030204" pitchFamily="34" charset="0"/>
              <a:ea typeface="Calibri" panose="020F0502020204030204" pitchFamily="34" charset="0"/>
            </a:endParaRPr>
          </a:p>
          <a:p>
            <a:pPr marL="180340" indent="-180340">
              <a:lnSpc>
                <a:spcPct val="107000"/>
              </a:lnSpc>
              <a:spcBef>
                <a:spcPts val="5"/>
              </a:spcBef>
              <a:spcAft>
                <a:spcPts val="8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CASEL (2020).</a:t>
            </a:r>
            <a:r>
              <a:rPr lang="en-US" sz="1200" spc="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CASEL’S SEL Framework: What are the Core Competence Areas and where are they promoted? </a:t>
            </a:r>
            <a:r>
              <a:rPr lang="en-US" sz="12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https://casel.org/casel-sel-framework-11-2020/</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80340" indent="-180340">
              <a:lnSpc>
                <a:spcPct val="107000"/>
              </a:lnSpc>
              <a:spcBef>
                <a:spcPts val="375"/>
              </a:spcBef>
              <a:spcAft>
                <a:spcPts val="15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Davis, J. (2015). </a:t>
            </a:r>
            <a:r>
              <a:rPr lang="en-US" sz="1200" i="1" dirty="0">
                <a:effectLst/>
                <a:latin typeface="Times New Roman" panose="02020603050405020304" pitchFamily="18" charset="0"/>
                <a:ea typeface="Times New Roman" panose="02020603050405020304" pitchFamily="18" charset="0"/>
                <a:cs typeface="Times New Roman" panose="02020603050405020304" pitchFamily="18" charset="0"/>
              </a:rPr>
              <a:t>Young children and the environment: Early education for sustainability</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(2nd ed.). Cambridge University Press.</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80340" marR="53340" indent="-180340">
              <a:lnSpc>
                <a:spcPct val="107000"/>
              </a:lnSpc>
              <a:spcBef>
                <a:spcPts val="10"/>
              </a:spcBef>
              <a:spcAft>
                <a:spcPts val="800"/>
              </a:spcAft>
            </a:pP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Durlak</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J. A.,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Domitrovich</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C. E., Weissberg, R. P., &amp;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Gullotta</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 P. (2015).</a:t>
            </a:r>
            <a:r>
              <a:rPr lang="en-US" sz="1200" spc="165"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Handbook of social and emotional learning: Research and practice</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Guilford Press.</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80340" marR="53340" indent="-180340">
              <a:spcBef>
                <a:spcPts val="5"/>
              </a:spcBef>
              <a:spcAft>
                <a:spcPts val="0"/>
              </a:spcAft>
            </a:pPr>
            <a:r>
              <a:rPr lang="en-US" sz="1200" dirty="0">
                <a:effectLst/>
                <a:latin typeface="Times New Roman" panose="02020603050405020304" pitchFamily="18" charset="0"/>
                <a:ea typeface="Calibri" panose="020F0502020204030204" pitchFamily="34" charset="0"/>
              </a:rPr>
              <a:t>Gericke, N., </a:t>
            </a:r>
            <a:r>
              <a:rPr lang="en-US" sz="1200" dirty="0" err="1">
                <a:effectLst/>
                <a:latin typeface="Times New Roman" panose="02020603050405020304" pitchFamily="18" charset="0"/>
                <a:ea typeface="Calibri" panose="020F0502020204030204" pitchFamily="34" charset="0"/>
              </a:rPr>
              <a:t>Boeve</a:t>
            </a:r>
            <a:r>
              <a:rPr lang="en-US" sz="1200" dirty="0">
                <a:effectLst/>
                <a:latin typeface="Times New Roman" panose="02020603050405020304" pitchFamily="18" charset="0"/>
                <a:ea typeface="Calibri" panose="020F0502020204030204" pitchFamily="34" charset="0"/>
              </a:rPr>
              <a:t>-de </a:t>
            </a:r>
            <a:r>
              <a:rPr lang="en-US" sz="1200" dirty="0" err="1">
                <a:effectLst/>
                <a:latin typeface="Times New Roman" panose="02020603050405020304" pitchFamily="18" charset="0"/>
                <a:ea typeface="Calibri" panose="020F0502020204030204" pitchFamily="34" charset="0"/>
              </a:rPr>
              <a:t>Pauw</a:t>
            </a:r>
            <a:r>
              <a:rPr lang="en-US" sz="1200" dirty="0">
                <a:effectLst/>
                <a:latin typeface="Times New Roman" panose="02020603050405020304" pitchFamily="18" charset="0"/>
                <a:ea typeface="Calibri" panose="020F0502020204030204" pitchFamily="34" charset="0"/>
              </a:rPr>
              <a:t>, J., Berglund, T., &amp; Olsson, D. (2019). The sustainability consciousness questionnaire: The theoretical development and empirical validation </a:t>
            </a:r>
            <a:r>
              <a:rPr lang="en-US" sz="1200" dirty="0">
                <a:solidFill>
                  <a:srgbClr val="1C1D1E"/>
                </a:solidFill>
                <a:effectLst/>
                <a:latin typeface="Times New Roman" panose="02020603050405020304" pitchFamily="18" charset="0"/>
                <a:ea typeface="Calibri" panose="020F0502020204030204" pitchFamily="34" charset="0"/>
              </a:rPr>
              <a:t>of an evaluation instrument for stakeholders working with sustainable development. </a:t>
            </a:r>
            <a:r>
              <a:rPr lang="en-US" sz="1200" i="1" dirty="0">
                <a:effectLst/>
                <a:latin typeface="Times New Roman" panose="02020603050405020304" pitchFamily="18" charset="0"/>
                <a:ea typeface="Calibri" panose="020F0502020204030204" pitchFamily="34" charset="0"/>
              </a:rPr>
              <a:t>Sustainable Development, 27</a:t>
            </a:r>
            <a:r>
              <a:rPr lang="en-US" sz="1200" dirty="0">
                <a:effectLst/>
                <a:latin typeface="Times New Roman" panose="02020603050405020304" pitchFamily="18" charset="0"/>
                <a:ea typeface="Calibri" panose="020F0502020204030204" pitchFamily="34" charset="0"/>
              </a:rPr>
              <a:t>, </a:t>
            </a:r>
            <a:r>
              <a:rPr lang="en-US" sz="1200" dirty="0">
                <a:solidFill>
                  <a:srgbClr val="1C1D1E"/>
                </a:solidFill>
                <a:effectLst/>
                <a:latin typeface="Times New Roman" panose="02020603050405020304" pitchFamily="18" charset="0"/>
                <a:ea typeface="Calibri" panose="020F0502020204030204" pitchFamily="34" charset="0"/>
              </a:rPr>
              <a:t>35–49</a:t>
            </a:r>
            <a:r>
              <a:rPr lang="en-US" sz="1200" dirty="0">
                <a:effectLst/>
                <a:latin typeface="Times New Roman" panose="02020603050405020304" pitchFamily="18" charset="0"/>
                <a:ea typeface="Calibri" panose="020F0502020204030204" pitchFamily="34" charset="0"/>
              </a:rPr>
              <a:t>. </a:t>
            </a:r>
            <a:endParaRPr lang="el-GR" sz="1200" dirty="0">
              <a:effectLst/>
              <a:latin typeface="Calibri" panose="020F0502020204030204" pitchFamily="34" charset="0"/>
              <a:ea typeface="Calibri" panose="020F0502020204030204" pitchFamily="34" charset="0"/>
            </a:endParaRPr>
          </a:p>
          <a:p>
            <a:pPr marL="180340" marR="53340" indent="-180340">
              <a:spcBef>
                <a:spcPts val="5"/>
              </a:spcBef>
              <a:spcAft>
                <a:spcPts val="0"/>
              </a:spcAft>
            </a:pPr>
            <a:r>
              <a:rPr lang="en-US" sz="1200" dirty="0">
                <a:effectLst/>
                <a:latin typeface="Times New Roman" panose="02020603050405020304" pitchFamily="18" charset="0"/>
                <a:ea typeface="Calibri" panose="020F0502020204030204" pitchFamily="34" charset="0"/>
              </a:rPr>
              <a:t> </a:t>
            </a:r>
            <a:endParaRPr lang="el-GR" sz="1200" dirty="0">
              <a:effectLst/>
              <a:latin typeface="Calibri" panose="020F0502020204030204" pitchFamily="34" charset="0"/>
              <a:ea typeface="Calibri" panose="020F0502020204030204" pitchFamily="34" charset="0"/>
            </a:endParaRPr>
          </a:p>
          <a:p>
            <a:pPr marL="180340" indent="-180340">
              <a:lnSpc>
                <a:spcPct val="107000"/>
              </a:lnSpc>
              <a:spcBef>
                <a:spcPts val="375"/>
              </a:spcBef>
              <a:spcAft>
                <a:spcPts val="1500"/>
              </a:spcAft>
            </a:pP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Hedefalk</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M., Almqvist, J., &amp;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Östman</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L. (2015). Education for sustainable development in early childhood education: A review of the research literature. </a:t>
            </a:r>
            <a:r>
              <a:rPr lang="en-US" sz="1200" i="1" dirty="0">
                <a:effectLst/>
                <a:latin typeface="Times New Roman" panose="02020603050405020304" pitchFamily="18" charset="0"/>
                <a:ea typeface="Times New Roman" panose="02020603050405020304" pitchFamily="18" charset="0"/>
                <a:cs typeface="Times New Roman" panose="02020603050405020304" pitchFamily="18" charset="0"/>
              </a:rPr>
              <a:t>Environmental Education Research, 21</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(7), 975–990.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80340" marR="88900" indent="-180340">
              <a:lnSpc>
                <a:spcPct val="107000"/>
              </a:lnSpc>
              <a:spcBef>
                <a:spcPts val="10"/>
              </a:spcBef>
              <a:spcAft>
                <a:spcPts val="800"/>
              </a:spcAft>
            </a:pP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Kefalaki</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M. (2023). Education for sustainable development (ESD) in the Greek education system.</a:t>
            </a:r>
            <a:r>
              <a:rPr lang="en-US" sz="1200" spc="33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Journal</a:t>
            </a:r>
            <a:r>
              <a:rPr lang="en-US" sz="1200" i="1" spc="335"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of</a:t>
            </a:r>
            <a:r>
              <a:rPr lang="en-US" sz="1200" i="1" spc="335"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Applied</a:t>
            </a:r>
            <a:r>
              <a:rPr lang="en-US" sz="1200" i="1" spc="33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Learning</a:t>
            </a:r>
            <a:r>
              <a:rPr lang="en-US" sz="1200" i="1" spc="33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and</a:t>
            </a:r>
            <a:r>
              <a:rPr lang="en-US" sz="1200" i="1" spc="335"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Teaching</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6</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(1),</a:t>
            </a:r>
            <a:r>
              <a:rPr lang="en-US" sz="1200" spc="365"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296-</a:t>
            </a:r>
            <a:r>
              <a:rPr lang="en-US" sz="1200" spc="-25" dirty="0">
                <a:effectLst/>
                <a:latin typeface="Times New Roman" panose="02020603050405020304" pitchFamily="18" charset="0"/>
                <a:ea typeface="Calibri" panose="020F0502020204030204" pitchFamily="34" charset="0"/>
                <a:cs typeface="Times New Roman" panose="02020603050405020304" pitchFamily="18" charset="0"/>
              </a:rPr>
              <a:t>305.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80340" marR="88900" indent="-180340">
              <a:lnSpc>
                <a:spcPct val="107000"/>
              </a:lnSpc>
              <a:spcBef>
                <a:spcPts val="10"/>
              </a:spcBef>
              <a:spcAft>
                <a:spcPts val="800"/>
              </a:spcAft>
            </a:pP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Lezak</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1200" spc="-2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a:t>
            </a:r>
            <a:r>
              <a:rPr lang="en-US" sz="1200" spc="-15"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B.,</a:t>
            </a:r>
            <a:r>
              <a:rPr lang="en-US" sz="1200" spc="-2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&amp;</a:t>
            </a:r>
            <a:r>
              <a:rPr lang="en-US" sz="1200" spc="-2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Thibodeau,</a:t>
            </a:r>
            <a:r>
              <a:rPr lang="en-US" sz="1200" spc="-2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a:t>
            </a:r>
            <a:r>
              <a:rPr lang="en-US" sz="1200" spc="-2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a:t>
            </a:r>
            <a:r>
              <a:rPr lang="en-US" sz="1200" spc="-2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(2016).</a:t>
            </a:r>
            <a:r>
              <a:rPr lang="en-US" sz="1200" spc="-2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Systems</a:t>
            </a:r>
            <a:r>
              <a:rPr lang="en-US" sz="1200" spc="-2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thinking</a:t>
            </a:r>
            <a:r>
              <a:rPr lang="en-US" sz="1200" spc="-2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and</a:t>
            </a:r>
            <a:r>
              <a:rPr lang="en-US" sz="1200" spc="-2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environmental</a:t>
            </a:r>
            <a:r>
              <a:rPr lang="en-US" sz="1200" spc="-15"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concern.</a:t>
            </a:r>
            <a:r>
              <a:rPr lang="en-US" sz="1200" spc="7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Journal</a:t>
            </a:r>
            <a:r>
              <a:rPr lang="en-US" sz="1200" i="1" spc="-15"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of Environmental Psychology, 46,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143-153.  </a:t>
            </a:r>
            <a:r>
              <a:rPr lang="en-US" sz="12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https://doi.org/10.1016/j.jenvp.2016.04.005</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marL="180340" marR="87630" indent="-180340">
              <a:spcBef>
                <a:spcPts val="5"/>
              </a:spcBef>
              <a:spcAft>
                <a:spcPts val="0"/>
              </a:spcAft>
              <a:tabLst>
                <a:tab pos="1112520" algn="l"/>
                <a:tab pos="1950720" algn="l"/>
                <a:tab pos="2490470" algn="l"/>
                <a:tab pos="3741420" algn="l"/>
                <a:tab pos="4767580" algn="l"/>
                <a:tab pos="5525770" algn="l"/>
              </a:tabLst>
            </a:pPr>
            <a:r>
              <a:rPr lang="en-US" sz="1200" dirty="0" err="1">
                <a:effectLst/>
                <a:latin typeface="Times New Roman" panose="02020603050405020304" pitchFamily="18" charset="0"/>
                <a:ea typeface="Calibri" panose="020F0502020204030204" pitchFamily="34" charset="0"/>
              </a:rPr>
              <a:t>Malandrakis</a:t>
            </a:r>
            <a:r>
              <a:rPr lang="en-US" sz="1200" dirty="0">
                <a:effectLst/>
                <a:latin typeface="Times New Roman" panose="02020603050405020304" pitchFamily="18" charset="0"/>
                <a:ea typeface="Calibri" panose="020F0502020204030204" pitchFamily="34" charset="0"/>
              </a:rPr>
              <a:t>, G., </a:t>
            </a:r>
            <a:r>
              <a:rPr lang="en-US" sz="1200" dirty="0" err="1">
                <a:effectLst/>
                <a:latin typeface="Times New Roman" panose="02020603050405020304" pitchFamily="18" charset="0"/>
                <a:ea typeface="Calibri" panose="020F0502020204030204" pitchFamily="34" charset="0"/>
              </a:rPr>
              <a:t>Papadopoulou</a:t>
            </a:r>
            <a:r>
              <a:rPr lang="en-US" sz="1200" dirty="0">
                <a:effectLst/>
                <a:latin typeface="Times New Roman" panose="02020603050405020304" pitchFamily="18" charset="0"/>
                <a:ea typeface="Calibri" panose="020F0502020204030204" pitchFamily="34" charset="0"/>
              </a:rPr>
              <a:t>, P., </a:t>
            </a:r>
            <a:r>
              <a:rPr lang="en-US" sz="1200" dirty="0" err="1">
                <a:effectLst/>
                <a:latin typeface="Times New Roman" panose="02020603050405020304" pitchFamily="18" charset="0"/>
                <a:ea typeface="Calibri" panose="020F0502020204030204" pitchFamily="34" charset="0"/>
              </a:rPr>
              <a:t>Gavrilakis</a:t>
            </a:r>
            <a:r>
              <a:rPr lang="en-US" sz="1200" dirty="0">
                <a:effectLst/>
                <a:latin typeface="Times New Roman" panose="02020603050405020304" pitchFamily="18" charset="0"/>
                <a:ea typeface="Calibri" panose="020F0502020204030204" pitchFamily="34" charset="0"/>
              </a:rPr>
              <a:t>, C., &amp; </a:t>
            </a:r>
            <a:r>
              <a:rPr lang="en-US" sz="1200" dirty="0" err="1">
                <a:effectLst/>
                <a:latin typeface="Times New Roman" panose="02020603050405020304" pitchFamily="18" charset="0"/>
                <a:ea typeface="Calibri" panose="020F0502020204030204" pitchFamily="34" charset="0"/>
              </a:rPr>
              <a:t>Mogias</a:t>
            </a:r>
            <a:r>
              <a:rPr lang="en-US" sz="1200" dirty="0">
                <a:effectLst/>
                <a:latin typeface="Times New Roman" panose="02020603050405020304" pitchFamily="18" charset="0"/>
                <a:ea typeface="Calibri" panose="020F0502020204030204" pitchFamily="34" charset="0"/>
              </a:rPr>
              <a:t>, A. (2019). An education for sustainable development self-efficacy scale for primary pre-service teachers: construction and </a:t>
            </a:r>
            <a:r>
              <a:rPr lang="en-US" sz="1200" spc="-10" dirty="0">
                <a:effectLst/>
                <a:latin typeface="Times New Roman" panose="02020603050405020304" pitchFamily="18" charset="0"/>
                <a:ea typeface="Calibri" panose="020F0502020204030204" pitchFamily="34" charset="0"/>
              </a:rPr>
              <a:t>validation.</a:t>
            </a:r>
            <a:r>
              <a:rPr lang="en-US" sz="1200" dirty="0">
                <a:effectLst/>
                <a:latin typeface="Times New Roman" panose="02020603050405020304" pitchFamily="18" charset="0"/>
                <a:ea typeface="Calibri" panose="020F0502020204030204" pitchFamily="34" charset="0"/>
              </a:rPr>
              <a:t>	</a:t>
            </a:r>
            <a:r>
              <a:rPr lang="en-US" sz="1200" i="1" spc="-10" dirty="0">
                <a:effectLst/>
                <a:latin typeface="Times New Roman" panose="02020603050405020304" pitchFamily="18" charset="0"/>
                <a:ea typeface="Calibri" panose="020F0502020204030204" pitchFamily="34" charset="0"/>
              </a:rPr>
              <a:t>Journal</a:t>
            </a:r>
            <a:r>
              <a:rPr lang="en-US" sz="1200" i="1" dirty="0">
                <a:effectLst/>
                <a:latin typeface="Times New Roman" panose="02020603050405020304" pitchFamily="18" charset="0"/>
                <a:ea typeface="Calibri" panose="020F0502020204030204" pitchFamily="34" charset="0"/>
              </a:rPr>
              <a:t>	</a:t>
            </a:r>
            <a:r>
              <a:rPr lang="en-US" sz="1200" i="1" spc="-25" dirty="0">
                <a:effectLst/>
                <a:latin typeface="Times New Roman" panose="02020603050405020304" pitchFamily="18" charset="0"/>
                <a:ea typeface="Calibri" panose="020F0502020204030204" pitchFamily="34" charset="0"/>
              </a:rPr>
              <a:t>of</a:t>
            </a:r>
            <a:r>
              <a:rPr lang="en-US" sz="1200" i="1" dirty="0">
                <a:effectLst/>
                <a:latin typeface="Times New Roman" panose="02020603050405020304" pitchFamily="18" charset="0"/>
                <a:ea typeface="Calibri" panose="020F0502020204030204" pitchFamily="34" charset="0"/>
              </a:rPr>
              <a:t>	</a:t>
            </a:r>
            <a:r>
              <a:rPr lang="en-US" sz="1200" i="1" spc="-10" dirty="0">
                <a:effectLst/>
                <a:latin typeface="Times New Roman" panose="02020603050405020304" pitchFamily="18" charset="0"/>
                <a:ea typeface="Calibri" panose="020F0502020204030204" pitchFamily="34" charset="0"/>
              </a:rPr>
              <a:t>Environmental</a:t>
            </a:r>
            <a:r>
              <a:rPr lang="en-US" sz="1200" i="1" dirty="0">
                <a:effectLst/>
                <a:latin typeface="Times New Roman" panose="02020603050405020304" pitchFamily="18" charset="0"/>
                <a:ea typeface="Calibri" panose="020F0502020204030204" pitchFamily="34" charset="0"/>
              </a:rPr>
              <a:t>	</a:t>
            </a:r>
            <a:r>
              <a:rPr lang="en-US" sz="1200" i="1" spc="-10" dirty="0">
                <a:effectLst/>
                <a:latin typeface="Times New Roman" panose="02020603050405020304" pitchFamily="18" charset="0"/>
                <a:ea typeface="Calibri" panose="020F0502020204030204" pitchFamily="34" charset="0"/>
              </a:rPr>
              <a:t>Education</a:t>
            </a:r>
            <a:r>
              <a:rPr lang="en-US" sz="1200" spc="-10" dirty="0">
                <a:effectLst/>
                <a:latin typeface="Times New Roman" panose="02020603050405020304" pitchFamily="18" charset="0"/>
                <a:ea typeface="Calibri" panose="020F0502020204030204" pitchFamily="34" charset="0"/>
              </a:rPr>
              <a:t>,</a:t>
            </a:r>
            <a:r>
              <a:rPr lang="en-US" sz="1200" dirty="0">
                <a:effectLst/>
                <a:latin typeface="Times New Roman" panose="02020603050405020304" pitchFamily="18" charset="0"/>
                <a:ea typeface="Calibri" panose="020F0502020204030204" pitchFamily="34" charset="0"/>
              </a:rPr>
              <a:t>	</a:t>
            </a:r>
            <a:r>
              <a:rPr lang="en-US" sz="1200" i="1" spc="-10" dirty="0">
                <a:effectLst/>
                <a:latin typeface="Times New Roman" panose="02020603050405020304" pitchFamily="18" charset="0"/>
                <a:ea typeface="Calibri" panose="020F0502020204030204" pitchFamily="34" charset="0"/>
              </a:rPr>
              <a:t>50</a:t>
            </a:r>
            <a:r>
              <a:rPr lang="en-US" sz="1200" spc="-10" dirty="0">
                <a:effectLst/>
                <a:latin typeface="Times New Roman" panose="02020603050405020304" pitchFamily="18" charset="0"/>
                <a:ea typeface="Calibri" panose="020F0502020204030204" pitchFamily="34" charset="0"/>
              </a:rPr>
              <a:t>(1), 23-</a:t>
            </a:r>
            <a:r>
              <a:rPr lang="en-US" sz="1200" spc="-25" dirty="0">
                <a:effectLst/>
                <a:latin typeface="Times New Roman" panose="02020603050405020304" pitchFamily="18" charset="0"/>
                <a:ea typeface="Calibri" panose="020F0502020204030204" pitchFamily="34" charset="0"/>
              </a:rPr>
              <a:t>36.</a:t>
            </a:r>
            <a:r>
              <a:rPr lang="en-US" sz="1200" dirty="0">
                <a:effectLst/>
                <a:latin typeface="Calibri" panose="020F0502020204030204" pitchFamily="34" charset="0"/>
                <a:ea typeface="Calibri" panose="020F0502020204030204" pitchFamily="34" charset="0"/>
              </a:rPr>
              <a:t> </a:t>
            </a:r>
            <a:endParaRPr lang="el-GR" sz="1200" dirty="0">
              <a:effectLst/>
              <a:latin typeface="Calibri" panose="020F0502020204030204" pitchFamily="34" charset="0"/>
              <a:ea typeface="Calibri" panose="020F0502020204030204" pitchFamily="34" charset="0"/>
            </a:endParaRPr>
          </a:p>
          <a:p>
            <a:pPr marL="180340" marR="76200" indent="-180340">
              <a:spcBef>
                <a:spcPts val="500"/>
              </a:spcBef>
              <a:spcAft>
                <a:spcPts val="500"/>
              </a:spcAft>
            </a:pPr>
            <a:r>
              <a:rPr lang="en-US" sz="1200" dirty="0" err="1">
                <a:solidFill>
                  <a:srgbClr val="000000"/>
                </a:solidFill>
                <a:effectLst/>
                <a:latin typeface="Times New Roman" panose="02020603050405020304" pitchFamily="18" charset="0"/>
                <a:ea typeface="Times New Roman" panose="02020603050405020304" pitchFamily="18" charset="0"/>
              </a:rPr>
              <a:t>Michalos</a:t>
            </a:r>
            <a:r>
              <a:rPr lang="en-US" sz="1200" dirty="0">
                <a:solidFill>
                  <a:srgbClr val="000000"/>
                </a:solidFill>
                <a:effectLst/>
                <a:latin typeface="Times New Roman" panose="02020603050405020304" pitchFamily="18" charset="0"/>
                <a:ea typeface="Times New Roman" panose="02020603050405020304" pitchFamily="18" charset="0"/>
              </a:rPr>
              <a:t>, A. C., Creech</a:t>
            </a:r>
            <a:r>
              <a:rPr lang="en-US" sz="1200" dirty="0">
                <a:solidFill>
                  <a:srgbClr val="000000"/>
                </a:solidFill>
                <a:latin typeface="Times New Roman" panose="02020603050405020304" pitchFamily="18" charset="0"/>
              </a:rPr>
              <a:t>, H., </a:t>
            </a:r>
            <a:r>
              <a:rPr lang="en-US" sz="1200" dirty="0">
                <a:solidFill>
                  <a:srgbClr val="000000"/>
                </a:solidFill>
                <a:latin typeface="Times New Roman" panose="02020603050405020304" pitchFamily="18" charset="0"/>
                <a:hlinkClick r:id="rId5">
                  <a:extLst>
                    <a:ext uri="{A12FA001-AC4F-418D-AE19-62706E023703}">
                      <ahyp:hlinkClr xmlns:ahyp="http://schemas.microsoft.com/office/drawing/2018/hyperlinkcolor" val="tx"/>
                    </a:ext>
                  </a:extLst>
                </a:hlinkClick>
              </a:rPr>
              <a:t>Swayze</a:t>
            </a:r>
            <a:r>
              <a:rPr lang="en-US" sz="1200" dirty="0">
                <a:solidFill>
                  <a:srgbClr val="000000"/>
                </a:solidFill>
                <a:latin typeface="Times New Roman" panose="02020603050405020304" pitchFamily="18" charset="0"/>
              </a:rPr>
              <a:t>, N., </a:t>
            </a:r>
            <a:r>
              <a:rPr lang="en-US" sz="1200" dirty="0" err="1">
                <a:solidFill>
                  <a:srgbClr val="000000"/>
                </a:solidFill>
                <a:latin typeface="Times New Roman" panose="02020603050405020304" pitchFamily="18" charset="0"/>
              </a:rPr>
              <a:t>Kahlke</a:t>
            </a:r>
            <a:r>
              <a:rPr lang="en-US" sz="1200" dirty="0">
                <a:solidFill>
                  <a:srgbClr val="000000"/>
                </a:solidFill>
                <a:latin typeface="Times New Roman" panose="02020603050405020304" pitchFamily="18" charset="0"/>
              </a:rPr>
              <a:t>, P. M., </a:t>
            </a:r>
            <a:r>
              <a:rPr lang="en-US" sz="1200" dirty="0">
                <a:solidFill>
                  <a:srgbClr val="000000"/>
                </a:solidFill>
                <a:latin typeface="Times New Roman" panose="02020603050405020304" pitchFamily="18" charset="0"/>
                <a:hlinkClick r:id="rId6">
                  <a:extLst>
                    <a:ext uri="{A12FA001-AC4F-418D-AE19-62706E023703}">
                      <ahyp:hlinkClr xmlns:ahyp="http://schemas.microsoft.com/office/drawing/2018/hyperlinkcolor" val="tx"/>
                    </a:ext>
                  </a:extLst>
                </a:hlinkClick>
              </a:rPr>
              <a:t>Buckler</a:t>
            </a:r>
            <a:r>
              <a:rPr lang="en-US" sz="1200" dirty="0">
                <a:solidFill>
                  <a:srgbClr val="000000"/>
                </a:solidFill>
                <a:latin typeface="Times New Roman" panose="02020603050405020304" pitchFamily="18" charset="0"/>
              </a:rPr>
              <a:t>, C., &amp; </a:t>
            </a:r>
            <a:r>
              <a:rPr lang="en-US" sz="1200" dirty="0">
                <a:solidFill>
                  <a:srgbClr val="000000"/>
                </a:solidFill>
                <a:latin typeface="Times New Roman" panose="02020603050405020304" pitchFamily="18" charset="0"/>
                <a:hlinkClick r:id="rId7">
                  <a:extLst>
                    <a:ext uri="{A12FA001-AC4F-418D-AE19-62706E023703}">
                      <ahyp:hlinkClr xmlns:ahyp="http://schemas.microsoft.com/office/drawing/2018/hyperlinkcolor" val="tx"/>
                    </a:ext>
                  </a:extLst>
                </a:hlinkClick>
              </a:rPr>
              <a:t>Rempel</a:t>
            </a:r>
            <a:r>
              <a:rPr lang="en-US" sz="1200" dirty="0">
                <a:solidFill>
                  <a:srgbClr val="000000"/>
                </a:solidFill>
                <a:effectLst/>
                <a:latin typeface="Times New Roman" panose="02020603050405020304" pitchFamily="18" charset="0"/>
                <a:ea typeface="Calibri" panose="020F0502020204030204" pitchFamily="34" charset="0"/>
              </a:rPr>
              <a:t>, K.</a:t>
            </a:r>
            <a:r>
              <a:rPr lang="en-US" sz="1200" dirty="0">
                <a:solidFill>
                  <a:srgbClr val="222222"/>
                </a:solidFill>
                <a:effectLst/>
                <a:latin typeface="Merriweather Sans" pitchFamily="2" charset="0"/>
                <a:ea typeface="Times New Roman" panose="02020603050405020304" pitchFamily="18" charset="0"/>
              </a:rPr>
              <a:t> </a:t>
            </a:r>
            <a:r>
              <a:rPr lang="en-US" sz="1200" dirty="0">
                <a:solidFill>
                  <a:srgbClr val="000000"/>
                </a:solidFill>
                <a:effectLst/>
                <a:latin typeface="Times New Roman" panose="02020603050405020304" pitchFamily="18" charset="0"/>
                <a:ea typeface="Times New Roman" panose="02020603050405020304" pitchFamily="18" charset="0"/>
              </a:rPr>
              <a:t> (2012). Measuring knowledge, attitudes and behaviors concerning sustainable development among tenth grade students in Manitoba. </a:t>
            </a:r>
            <a:r>
              <a:rPr lang="en-US" sz="1200" i="1" dirty="0">
                <a:solidFill>
                  <a:srgbClr val="000000"/>
                </a:solidFill>
                <a:effectLst/>
                <a:latin typeface="Times New Roman" panose="02020603050405020304" pitchFamily="18" charset="0"/>
                <a:ea typeface="Times New Roman" panose="02020603050405020304" pitchFamily="18" charset="0"/>
              </a:rPr>
              <a:t>Social Indicators Research</a:t>
            </a:r>
            <a:r>
              <a:rPr lang="en-US" sz="1200" dirty="0">
                <a:solidFill>
                  <a:srgbClr val="000000"/>
                </a:solidFill>
                <a:effectLst/>
                <a:latin typeface="Times New Roman" panose="02020603050405020304" pitchFamily="18" charset="0"/>
                <a:ea typeface="Times New Roman" panose="02020603050405020304" pitchFamily="18" charset="0"/>
              </a:rPr>
              <a:t>, </a:t>
            </a:r>
            <a:r>
              <a:rPr lang="en-US" sz="1200" i="1" dirty="0">
                <a:solidFill>
                  <a:srgbClr val="000000"/>
                </a:solidFill>
                <a:effectLst/>
                <a:latin typeface="Times New Roman" panose="02020603050405020304" pitchFamily="18" charset="0"/>
                <a:ea typeface="Times New Roman" panose="02020603050405020304" pitchFamily="18" charset="0"/>
              </a:rPr>
              <a:t>106</a:t>
            </a:r>
            <a:r>
              <a:rPr lang="en-US" sz="1200" dirty="0">
                <a:solidFill>
                  <a:srgbClr val="000000"/>
                </a:solidFill>
                <a:effectLst/>
                <a:latin typeface="Times New Roman" panose="02020603050405020304" pitchFamily="18" charset="0"/>
                <a:ea typeface="Times New Roman" panose="02020603050405020304" pitchFamily="18" charset="0"/>
              </a:rPr>
              <a:t>, 213-238. </a:t>
            </a:r>
            <a:r>
              <a:rPr lang="en-US" sz="1200" u="sng" dirty="0">
                <a:solidFill>
                  <a:srgbClr val="000000"/>
                </a:solidFill>
                <a:effectLst/>
                <a:latin typeface="Times New Roman" panose="02020603050405020304" pitchFamily="18" charset="0"/>
                <a:ea typeface="Calibri" panose="020F0502020204030204" pitchFamily="34" charset="0"/>
                <a:hlinkClick r:id="rId8"/>
              </a:rPr>
              <a:t>https://doi.org/10.1007/s11205-011-9809-6</a:t>
            </a:r>
            <a:endParaRPr lang="el-GR" sz="1200" dirty="0">
              <a:effectLst/>
              <a:latin typeface="Times New Roman" panose="02020603050405020304" pitchFamily="18" charset="0"/>
              <a:ea typeface="Times New Roman" panose="02020603050405020304" pitchFamily="18" charset="0"/>
            </a:endParaRPr>
          </a:p>
          <a:p>
            <a:pPr marL="180340" indent="-180340">
              <a:spcBef>
                <a:spcPts val="5"/>
              </a:spcBef>
              <a:spcAft>
                <a:spcPts val="0"/>
              </a:spcAft>
            </a:pPr>
            <a:r>
              <a:rPr lang="en-US" sz="1200" dirty="0" err="1">
                <a:effectLst/>
                <a:latin typeface="Times New Roman" panose="02020603050405020304" pitchFamily="18" charset="0"/>
                <a:ea typeface="Calibri" panose="020F0502020204030204" pitchFamily="34" charset="0"/>
              </a:rPr>
              <a:t>Mogren</a:t>
            </a:r>
            <a:r>
              <a:rPr lang="en-US" sz="1200" dirty="0">
                <a:effectLst/>
                <a:latin typeface="Times New Roman" panose="02020603050405020304" pitchFamily="18" charset="0"/>
                <a:ea typeface="Calibri" panose="020F0502020204030204" pitchFamily="34" charset="0"/>
              </a:rPr>
              <a:t>, A., Gericke, N., &amp; </a:t>
            </a:r>
            <a:r>
              <a:rPr lang="en-US" sz="1200" dirty="0" err="1">
                <a:effectLst/>
                <a:latin typeface="Times New Roman" panose="02020603050405020304" pitchFamily="18" charset="0"/>
                <a:ea typeface="Calibri" panose="020F0502020204030204" pitchFamily="34" charset="0"/>
              </a:rPr>
              <a:t>Scherp</a:t>
            </a:r>
            <a:r>
              <a:rPr lang="en-US" sz="1200" dirty="0">
                <a:effectLst/>
                <a:latin typeface="Times New Roman" panose="02020603050405020304" pitchFamily="18" charset="0"/>
                <a:ea typeface="Calibri" panose="020F0502020204030204" pitchFamily="34" charset="0"/>
              </a:rPr>
              <a:t>, H.-Å. (2019). Whole school approaches to education for sustainable development: a model that links to school improvement. </a:t>
            </a:r>
            <a:r>
              <a:rPr lang="en-US" sz="1200" i="1" dirty="0">
                <a:effectLst/>
                <a:latin typeface="Times New Roman" panose="02020603050405020304" pitchFamily="18" charset="0"/>
                <a:ea typeface="Calibri" panose="020F0502020204030204" pitchFamily="34" charset="0"/>
              </a:rPr>
              <a:t>Environmental Education Research, 25</a:t>
            </a:r>
            <a:r>
              <a:rPr lang="en-US" sz="1200" dirty="0">
                <a:effectLst/>
                <a:latin typeface="Times New Roman" panose="02020603050405020304" pitchFamily="18" charset="0"/>
                <a:ea typeface="Calibri" panose="020F0502020204030204" pitchFamily="34" charset="0"/>
              </a:rPr>
              <a:t>(4), 508-531. </a:t>
            </a:r>
            <a:endParaRPr lang="el-GR" sz="1200" dirty="0">
              <a:effectLst/>
              <a:latin typeface="Calibri" panose="020F0502020204030204" pitchFamily="34" charset="0"/>
              <a:ea typeface="Calibri" panose="020F0502020204030204" pitchFamily="34" charset="0"/>
            </a:endParaRPr>
          </a:p>
          <a:p>
            <a:pPr marL="92075">
              <a:spcBef>
                <a:spcPts val="5"/>
              </a:spcBef>
              <a:spcAft>
                <a:spcPts val="0"/>
              </a:spcAft>
            </a:pPr>
            <a:r>
              <a:rPr lang="en-US" sz="1200" dirty="0">
                <a:effectLst/>
                <a:latin typeface="Calibri" panose="020F0502020204030204" pitchFamily="34" charset="0"/>
                <a:ea typeface="Calibri" panose="020F0502020204030204" pitchFamily="34" charset="0"/>
              </a:rPr>
              <a:t> </a:t>
            </a:r>
            <a:endParaRPr lang="el-GR" sz="1200" dirty="0">
              <a:effectLst/>
              <a:latin typeface="Calibri" panose="020F0502020204030204" pitchFamily="34" charset="0"/>
              <a:ea typeface="Calibri" panose="020F0502020204030204" pitchFamily="34" charset="0"/>
            </a:endParaRPr>
          </a:p>
          <a:p>
            <a:pPr marL="180340" marR="88900" indent="-180340">
              <a:lnSpc>
                <a:spcPct val="107000"/>
              </a:lnSpc>
              <a:spcBef>
                <a:spcPts val="10"/>
              </a:spcBef>
              <a:spcAft>
                <a:spcPts val="8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UNESCO (2017).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Education for sustainable development goals: Learning objectives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UNESCO</a:t>
            </a:r>
            <a:r>
              <a:rPr lang="en-US" sz="1200" spc="-1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5"/>
              </a:spcBef>
              <a:spcAft>
                <a:spcPts val="800"/>
              </a:spcAf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UNESCO (2020). </a:t>
            </a:r>
            <a:r>
              <a:rPr lang="en-US" sz="1200" i="1" dirty="0">
                <a:effectLst/>
                <a:latin typeface="Times New Roman" panose="02020603050405020304" pitchFamily="18" charset="0"/>
                <a:ea typeface="Calibri" panose="020F0502020204030204" pitchFamily="34" charset="0"/>
                <a:cs typeface="Times New Roman" panose="02020603050405020304" pitchFamily="18" charset="0"/>
              </a:rPr>
              <a:t>Education for sustainable development: A roadmap</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UNESCO.</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87117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descr="Περιβάλλον και Αειφόρος Ανάπτυξη 2007-2013 - EnergyIn">
            <a:extLst>
              <a:ext uri="{FF2B5EF4-FFF2-40B4-BE49-F238E27FC236}">
                <a16:creationId xmlns:a16="http://schemas.microsoft.com/office/drawing/2014/main" id="{2BE912A3-E5D8-4161-AFB0-8B36C43C435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4637" y="404734"/>
            <a:ext cx="11242622" cy="6011056"/>
          </a:xfrm>
          <a:prstGeom prst="rect">
            <a:avLst/>
          </a:prstGeom>
          <a:noFill/>
          <a:ln>
            <a:noFill/>
          </a:ln>
        </p:spPr>
      </p:pic>
      <p:sp>
        <p:nvSpPr>
          <p:cNvPr id="4" name="TextBox 3">
            <a:extLst>
              <a:ext uri="{FF2B5EF4-FFF2-40B4-BE49-F238E27FC236}">
                <a16:creationId xmlns:a16="http://schemas.microsoft.com/office/drawing/2014/main" id="{25E26479-22FD-4828-AD98-AF67C0F2FCE9}"/>
              </a:ext>
            </a:extLst>
          </p:cNvPr>
          <p:cNvSpPr txBox="1"/>
          <p:nvPr/>
        </p:nvSpPr>
        <p:spPr>
          <a:xfrm>
            <a:off x="554637" y="592111"/>
            <a:ext cx="5432685" cy="1138773"/>
          </a:xfrm>
          <a:prstGeom prst="rect">
            <a:avLst/>
          </a:prstGeom>
          <a:noFill/>
        </p:spPr>
        <p:txBody>
          <a:bodyPr wrap="square">
            <a:spAutoFit/>
          </a:bodyPr>
          <a:lstStyle/>
          <a:p>
            <a:pPr algn="ctr"/>
            <a:r>
              <a:rPr lang="en-US" sz="3200" b="1" cap="none" spc="0" dirty="0">
                <a:ln w="22225">
                  <a:solidFill>
                    <a:schemeClr val="accent2"/>
                  </a:solidFill>
                  <a:prstDash val="solid"/>
                </a:ln>
                <a:solidFill>
                  <a:srgbClr val="00B050"/>
                </a:solidFill>
                <a:effectLst/>
                <a:latin typeface="Times New Roman" panose="02020603050405020304" pitchFamily="18" charset="0"/>
                <a:cs typeface="Times New Roman" panose="02020603050405020304" pitchFamily="18" charset="0"/>
              </a:rPr>
              <a:t>THANK YOU FOR YOUR </a:t>
            </a:r>
            <a:r>
              <a:rPr lang="en-US" sz="3600" b="1" cap="none" spc="0" dirty="0">
                <a:ln w="22225">
                  <a:solidFill>
                    <a:schemeClr val="accent2"/>
                  </a:solidFill>
                  <a:prstDash val="solid"/>
                </a:ln>
                <a:solidFill>
                  <a:srgbClr val="00B050"/>
                </a:solidFill>
                <a:effectLst/>
                <a:latin typeface="Times New Roman" panose="02020603050405020304" pitchFamily="18" charset="0"/>
                <a:cs typeface="Times New Roman" panose="02020603050405020304" pitchFamily="18" charset="0"/>
              </a:rPr>
              <a:t>TIME</a:t>
            </a:r>
            <a:endParaRPr lang="el-GR" sz="3600" b="1" cap="none" spc="0" dirty="0">
              <a:ln w="22225">
                <a:solidFill>
                  <a:schemeClr val="accent2"/>
                </a:solidFill>
                <a:prstDash val="solid"/>
              </a:ln>
              <a:solidFill>
                <a:srgbClr val="00B05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8121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F532A5-CF71-47B6-8EE2-C8D6860137A7}"/>
              </a:ext>
            </a:extLst>
          </p:cNvPr>
          <p:cNvSpPr txBox="1"/>
          <p:nvPr/>
        </p:nvSpPr>
        <p:spPr>
          <a:xfrm>
            <a:off x="798341" y="977023"/>
            <a:ext cx="6098344" cy="4428200"/>
          </a:xfrm>
          <a:prstGeom prst="rect">
            <a:avLst/>
          </a:prstGeom>
          <a:noFill/>
        </p:spPr>
        <p:txBody>
          <a:bodyPr wrap="square">
            <a:spAutoFit/>
          </a:bodyPr>
          <a:lstStyle/>
          <a:p>
            <a:pPr algn="just">
              <a:lnSpc>
                <a:spcPct val="107000"/>
              </a:lnSpc>
              <a:spcAft>
                <a:spcPts val="800"/>
              </a:spcAft>
            </a:pP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Abstract</a:t>
            </a: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This paper, which is a literature review, examines sustainability education and sustainability consciousness. Sustainability education is related to the integration of the principles of sustainable development into teaching, and the cultivation of sustainability consciousness, a concept consisting of values, attitudes, behaviors and actions, which is a basic condition to successfully integrate the goals of sustainable development into the educational process. At the same time, the decisive role of teachers as agents of social change is highlighted and the difficulties and challenges presented in practice are highlighted. </a:t>
            </a:r>
            <a:r>
              <a:rPr lang="en-US" sz="1800" dirty="0">
                <a:effectLst/>
                <a:latin typeface="Times New Roman" panose="02020603050405020304" pitchFamily="18" charset="0"/>
                <a:ea typeface="Calibri" panose="020F0502020204030204" pitchFamily="34" charset="0"/>
              </a:rPr>
              <a:t>Suggestions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are also made to strengthen sustainability education, which contributes to promoting a more responsible lifestyle towards the environment and society.</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Εικόνα 3" descr="Περιβάλλον, Βιωσιμότητα και Αειφόρος Ανάπτυξη: Εφαρμογές ...">
            <a:extLst>
              <a:ext uri="{FF2B5EF4-FFF2-40B4-BE49-F238E27FC236}">
                <a16:creationId xmlns:a16="http://schemas.microsoft.com/office/drawing/2014/main" id="{92D27E6E-54F5-42B1-8A4F-BE98758A1AF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005711" y="977023"/>
            <a:ext cx="4836404" cy="4678189"/>
          </a:xfrm>
          <a:prstGeom prst="rect">
            <a:avLst/>
          </a:prstGeom>
          <a:noFill/>
          <a:ln>
            <a:noFill/>
          </a:ln>
        </p:spPr>
      </p:pic>
    </p:spTree>
    <p:extLst>
      <p:ext uri="{BB962C8B-B14F-4D97-AF65-F5344CB8AC3E}">
        <p14:creationId xmlns:p14="http://schemas.microsoft.com/office/powerpoint/2010/main" val="2170201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A6AD013-A967-4054-B275-CDC25304CA24}"/>
              </a:ext>
            </a:extLst>
          </p:cNvPr>
          <p:cNvSpPr txBox="1"/>
          <p:nvPr/>
        </p:nvSpPr>
        <p:spPr>
          <a:xfrm>
            <a:off x="770206" y="917281"/>
            <a:ext cx="6098344" cy="5354030"/>
          </a:xfrm>
          <a:prstGeom prst="rect">
            <a:avLst/>
          </a:prstGeom>
          <a:noFill/>
        </p:spPr>
        <p:txBody>
          <a:bodyPr wrap="square">
            <a:spAutoFit/>
          </a:bodyPr>
          <a:lstStyle/>
          <a:p>
            <a:pPr algn="just">
              <a:lnSpc>
                <a:spcPct val="107000"/>
              </a:lnSpc>
              <a:spcAft>
                <a:spcPts val="80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Introduction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environmental crisis is one of the most important challenges emerging in our time. To protect the planet (from warming, loss of biodiversity, air pollution, reckless consumption of natural resources), to eradicate poverty and for the well-being of all, the United Nations (UN) developed a global plan of action, the goals of sustainable development, addressing education and society, well-being and infrastructure, environment and climate.</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terms of education, the UN speaks of quality education and especially equal education that ensures and promotes lifelong learning opportunities for all. Through educational experiences individuals systematically come into contact with learning, socialization and thus form values, attitudes and behaviors that contribute to the cultivation of sustainability consciousness in education (UNESCO, 2017) and hence urge society towards a better future.</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Εικόνα 3" descr="Βιωσιμότητα: Η Νέα «Μόδα» Ήρθε για να Μείνει στην Αγορά">
            <a:extLst>
              <a:ext uri="{FF2B5EF4-FFF2-40B4-BE49-F238E27FC236}">
                <a16:creationId xmlns:a16="http://schemas.microsoft.com/office/drawing/2014/main" id="{7E1C2496-2B9B-4714-BE1C-57DA2B7D77D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000250" y="494675"/>
            <a:ext cx="4667250" cy="5776636"/>
          </a:xfrm>
          <a:prstGeom prst="rect">
            <a:avLst/>
          </a:prstGeom>
          <a:noFill/>
          <a:ln>
            <a:noFill/>
          </a:ln>
        </p:spPr>
      </p:pic>
    </p:spTree>
    <p:extLst>
      <p:ext uri="{BB962C8B-B14F-4D97-AF65-F5344CB8AC3E}">
        <p14:creationId xmlns:p14="http://schemas.microsoft.com/office/powerpoint/2010/main" val="2280129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8041FD0-4E7E-4D29-A7C4-E5C37E97F6F3}"/>
              </a:ext>
            </a:extLst>
          </p:cNvPr>
          <p:cNvSpPr txBox="1"/>
          <p:nvPr/>
        </p:nvSpPr>
        <p:spPr>
          <a:xfrm>
            <a:off x="389743" y="599606"/>
            <a:ext cx="6625653" cy="5913798"/>
          </a:xfrm>
          <a:prstGeom prst="rect">
            <a:avLst/>
          </a:prstGeom>
          <a:noFill/>
        </p:spPr>
        <p:txBody>
          <a:bodyPr wrap="square">
            <a:spAutoFit/>
          </a:bodyPr>
          <a:lstStyle/>
          <a:p>
            <a:pPr algn="just">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Sustainability education is about integrating the principles of sustainable development into teaching, so that teachers and students cultivate the knowledge, skills and attitudes needed to address emerging environmental and social challenges and achieve a more sustainable future.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Also, sustainability education is not limited to imparting information about nature or the risks involved. It focuses on creating a deeper relationship with the environment and society and instilling in individuals a sense of being part of a wider ecosystem, where any positive action gains prestige and value.</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Cultivating sustainability consciousness, which is considered a complex concept consisting of related values, attitudes, behaviors and actions, is a basic condition to successfully integrate the goals of sustainable development into the educational process, which emphasize cognitive, social and emotional learning.</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In this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paper</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the decisive role of teachers as agents of social change and the difficulties and challenges presented in practice are highlighted. At the same time, proposals are made to strengthen sustainability education in a way that contributes to and promotes a more responsible lifestyle towards the environment and society.</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Εικόνα 3" descr="MedINA: Η αειφόρος ανάπτυξη κλειδί για τη διατήρηση της πολιτιστικής...">
            <a:extLst>
              <a:ext uri="{FF2B5EF4-FFF2-40B4-BE49-F238E27FC236}">
                <a16:creationId xmlns:a16="http://schemas.microsoft.com/office/drawing/2014/main" id="{FCCEF645-2285-4EC3-B4D2-F53224E5068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015396" y="344596"/>
            <a:ext cx="4786861" cy="6026224"/>
          </a:xfrm>
          <a:prstGeom prst="rect">
            <a:avLst/>
          </a:prstGeom>
          <a:noFill/>
          <a:ln>
            <a:noFill/>
          </a:ln>
        </p:spPr>
      </p:pic>
    </p:spTree>
    <p:extLst>
      <p:ext uri="{BB962C8B-B14F-4D97-AF65-F5344CB8AC3E}">
        <p14:creationId xmlns:p14="http://schemas.microsoft.com/office/powerpoint/2010/main" val="3953155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58AA953-D9FC-47A6-BDC7-2FC03E355E8D}"/>
              </a:ext>
            </a:extLst>
          </p:cNvPr>
          <p:cNvSpPr txBox="1"/>
          <p:nvPr/>
        </p:nvSpPr>
        <p:spPr>
          <a:xfrm>
            <a:off x="618345" y="532152"/>
            <a:ext cx="2919334" cy="1785104"/>
          </a:xfrm>
          <a:prstGeom prst="rect">
            <a:avLst/>
          </a:prstGeom>
          <a:noFill/>
        </p:spPr>
        <p:txBody>
          <a:bodyPr wrap="square">
            <a:spAutoFit/>
          </a:bodyPr>
          <a:lstStyle/>
          <a:p>
            <a:pPr marL="92075">
              <a:spcBef>
                <a:spcPts val="605"/>
              </a:spcBef>
              <a:spcAft>
                <a:spcPts val="0"/>
              </a:spcAft>
            </a:pPr>
            <a:r>
              <a:rPr lang="en-US" sz="2000" b="1" dirty="0">
                <a:effectLst/>
                <a:latin typeface="Times New Roman" panose="02020603050405020304" pitchFamily="18" charset="0"/>
                <a:ea typeface="Calibri" panose="020F0502020204030204" pitchFamily="34" charset="0"/>
              </a:rPr>
              <a:t>Objective: </a:t>
            </a:r>
            <a:r>
              <a:rPr lang="en-US" sz="1800" dirty="0">
                <a:effectLst/>
                <a:latin typeface="Times New Roman" panose="02020603050405020304" pitchFamily="18" charset="0"/>
                <a:ea typeface="Calibri" panose="020F0502020204030204" pitchFamily="34" charset="0"/>
              </a:rPr>
              <a:t>The objective of this paper is to highlight the importance of sustainability education and the cultivation of sustainability consciousness.</a:t>
            </a:r>
            <a:endParaRPr lang="el-GR" sz="1800" dirty="0">
              <a:effectLst/>
              <a:latin typeface="Calibri" panose="020F0502020204030204" pitchFamily="34" charset="0"/>
              <a:ea typeface="Calibri" panose="020F0502020204030204" pitchFamily="34" charset="0"/>
            </a:endParaRPr>
          </a:p>
        </p:txBody>
      </p:sp>
      <p:sp>
        <p:nvSpPr>
          <p:cNvPr id="5" name="TextBox 4">
            <a:extLst>
              <a:ext uri="{FF2B5EF4-FFF2-40B4-BE49-F238E27FC236}">
                <a16:creationId xmlns:a16="http://schemas.microsoft.com/office/drawing/2014/main" id="{4854D32F-2D27-401E-B5A2-477195BD49C4}"/>
              </a:ext>
            </a:extLst>
          </p:cNvPr>
          <p:cNvSpPr txBox="1"/>
          <p:nvPr/>
        </p:nvSpPr>
        <p:spPr>
          <a:xfrm>
            <a:off x="4412104" y="800075"/>
            <a:ext cx="7161551" cy="5257850"/>
          </a:xfrm>
          <a:prstGeom prst="rect">
            <a:avLst/>
          </a:prstGeom>
          <a:noFill/>
        </p:spPr>
        <p:txBody>
          <a:bodyPr wrap="square">
            <a:spAutoFit/>
          </a:bodyPr>
          <a:lstStyle/>
          <a:p>
            <a:pPr marL="92075" marR="53340" algn="just">
              <a:spcBef>
                <a:spcPts val="1275"/>
              </a:spcBef>
              <a:spcAft>
                <a:spcPts val="0"/>
              </a:spcAft>
            </a:pPr>
            <a:r>
              <a:rPr lang="en-US" sz="2000" b="1" dirty="0">
                <a:effectLst/>
                <a:latin typeface="Times New Roman" panose="02020603050405020304" pitchFamily="18" charset="0"/>
                <a:ea typeface="Calibri" panose="020F0502020204030204" pitchFamily="34" charset="0"/>
              </a:rPr>
              <a:t>Sustainability education</a:t>
            </a:r>
            <a:r>
              <a:rPr lang="en-US" sz="2000" dirty="0">
                <a:effectLst/>
                <a:latin typeface="Times New Roman" panose="02020603050405020304" pitchFamily="18" charset="0"/>
                <a:ea typeface="Calibri" panose="020F0502020204030204" pitchFamily="34" charset="0"/>
              </a:rPr>
              <a:t> </a:t>
            </a:r>
            <a:endParaRPr lang="el-GR" sz="2000" dirty="0">
              <a:effectLst/>
              <a:latin typeface="Calibri" panose="020F0502020204030204" pitchFamily="34" charset="0"/>
              <a:ea typeface="Calibri" panose="020F0502020204030204" pitchFamily="34" charset="0"/>
            </a:endParaRPr>
          </a:p>
          <a:p>
            <a:pPr marL="92075" marR="53340" algn="just">
              <a:spcBef>
                <a:spcPts val="1275"/>
              </a:spcBef>
              <a:spcAft>
                <a:spcPts val="0"/>
              </a:spcAft>
            </a:pPr>
            <a:r>
              <a:rPr lang="en-US" sz="1800" dirty="0">
                <a:effectLst/>
                <a:latin typeface="Times New Roman" panose="02020603050405020304" pitchFamily="18" charset="0"/>
                <a:ea typeface="Calibri" panose="020F0502020204030204" pitchFamily="34" charset="0"/>
              </a:rPr>
              <a:t>Sustainability education relates to the development of knowledge, attitudes and behaviors consistent with the integration of sustainable development principles into educational practice and aims to prepare individuals for a more sustainable life. This kind of education is not limited to imparting knowledge, but focuses on shaping ways to understand, evaluate and act against complex social, environmental and economic challenges (pillars of sustainable development) (UNESCO, 2017). It also tends to contribute to the emotional and social cultivation of students and highlight the importance of learning as a process that shapes values ​​and responsible choices (Gericke et al., 2019; UNESCO, 2020).</a:t>
            </a:r>
            <a:endParaRPr lang="el-GR" sz="1800" dirty="0">
              <a:effectLst/>
              <a:latin typeface="Calibri" panose="020F0502020204030204" pitchFamily="34" charset="0"/>
              <a:ea typeface="Calibri" panose="020F0502020204030204" pitchFamily="34" charset="0"/>
            </a:endParaRPr>
          </a:p>
          <a:p>
            <a:pPr marL="92075" algn="just">
              <a:spcBef>
                <a:spcPts val="130"/>
              </a:spcBef>
              <a:spcAft>
                <a:spcPts val="0"/>
              </a:spcAft>
            </a:pPr>
            <a:r>
              <a:rPr lang="en-US" sz="1800" dirty="0">
                <a:effectLst/>
                <a:latin typeface="Times New Roman" panose="02020603050405020304" pitchFamily="18" charset="0"/>
                <a:ea typeface="Times New Roman" panose="02020603050405020304" pitchFamily="18" charset="0"/>
              </a:rPr>
              <a:t>Sustainability education creates a strong foundation for a responsible attitude towards nature, develops students' social skills and values, such as respect, responsibility and solidarity, and contributes to their socialization. Through the development of knowledge and the development of emotion and active participation, this education tends to strengthen the general development of students, so that they develop into persons with responsibility and respect for the environment and society.</a:t>
            </a:r>
            <a:endParaRPr lang="el-GR" sz="1800" dirty="0">
              <a:effectLst/>
              <a:latin typeface="Calibri" panose="020F0502020204030204" pitchFamily="34" charset="0"/>
              <a:ea typeface="Calibri" panose="020F0502020204030204" pitchFamily="34" charset="0"/>
            </a:endParaRPr>
          </a:p>
        </p:txBody>
      </p:sp>
      <p:pic>
        <p:nvPicPr>
          <p:cNvPr id="6" name="Εικόνα 5" descr="Fortune Sustainability All Stars: Οι δέκα εταιρείες με τις καλύτερες επιδόσεις στην προστασία του περιβάλλοντος | Fortunegreece.com">
            <a:extLst>
              <a:ext uri="{FF2B5EF4-FFF2-40B4-BE49-F238E27FC236}">
                <a16:creationId xmlns:a16="http://schemas.microsoft.com/office/drawing/2014/main" id="{FF73BC56-7968-4780-9A82-30E4EAC40C1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09666" y="2563319"/>
            <a:ext cx="3777521" cy="3494606"/>
          </a:xfrm>
          <a:prstGeom prst="rect">
            <a:avLst/>
          </a:prstGeom>
          <a:noFill/>
          <a:ln>
            <a:noFill/>
          </a:ln>
        </p:spPr>
      </p:pic>
    </p:spTree>
    <p:extLst>
      <p:ext uri="{BB962C8B-B14F-4D97-AF65-F5344CB8AC3E}">
        <p14:creationId xmlns:p14="http://schemas.microsoft.com/office/powerpoint/2010/main" val="2226958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C8783F-FC2E-4270-B389-DF3B7842E395}"/>
              </a:ext>
            </a:extLst>
          </p:cNvPr>
          <p:cNvSpPr txBox="1"/>
          <p:nvPr/>
        </p:nvSpPr>
        <p:spPr>
          <a:xfrm>
            <a:off x="569627" y="497428"/>
            <a:ext cx="8255831" cy="5863144"/>
          </a:xfrm>
          <a:prstGeom prst="rect">
            <a:avLst/>
          </a:prstGeom>
          <a:noFill/>
        </p:spPr>
        <p:txBody>
          <a:bodyPr wrap="square">
            <a:spAutoFit/>
          </a:bodyPr>
          <a:lstStyle/>
          <a:p>
            <a:pPr marL="337185" indent="-245110">
              <a:tabLst>
                <a:tab pos="337185" algn="l"/>
              </a:tabLst>
            </a:pPr>
            <a:r>
              <a:rPr lang="en-US" sz="2000" b="1" dirty="0">
                <a:effectLst/>
                <a:latin typeface="Times New Roman" panose="02020603050405020304" pitchFamily="18" charset="0"/>
                <a:ea typeface="Calibri" panose="020F0502020204030204" pitchFamily="34" charset="0"/>
              </a:rPr>
              <a:t>Sustainability consciousness as a concept</a:t>
            </a:r>
            <a:endParaRPr lang="el-GR" sz="2000" b="1" dirty="0">
              <a:effectLst/>
              <a:latin typeface="Calibri" panose="020F0502020204030204" pitchFamily="34" charset="0"/>
              <a:ea typeface="Calibri" panose="020F0502020204030204" pitchFamily="34" charset="0"/>
            </a:endParaRPr>
          </a:p>
          <a:p>
            <a:pPr marL="337185" indent="-245110">
              <a:tabLst>
                <a:tab pos="337185" algn="l"/>
              </a:tabLst>
            </a:pPr>
            <a:r>
              <a:rPr lang="en-US" sz="1800" b="1" dirty="0">
                <a:effectLst/>
                <a:latin typeface="Times New Roman" panose="02020603050405020304" pitchFamily="18" charset="0"/>
                <a:ea typeface="Calibri" panose="020F0502020204030204" pitchFamily="34" charset="0"/>
              </a:rPr>
              <a:t> </a:t>
            </a:r>
            <a:endParaRPr lang="el-GR" sz="1800" b="1" dirty="0">
              <a:effectLst/>
              <a:latin typeface="Calibri" panose="020F0502020204030204" pitchFamily="34" charset="0"/>
              <a:ea typeface="Calibri" panose="020F0502020204030204" pitchFamily="34" charset="0"/>
            </a:endParaRPr>
          </a:p>
          <a:p>
            <a:pPr marL="92075" algn="just">
              <a:spcBef>
                <a:spcPts val="615"/>
              </a:spcBef>
              <a:spcAft>
                <a:spcPts val="0"/>
              </a:spcAft>
            </a:pPr>
            <a:r>
              <a:rPr lang="en-US" sz="1800" dirty="0">
                <a:effectLst/>
                <a:latin typeface="Times New Roman" panose="02020603050405020304" pitchFamily="18" charset="0"/>
                <a:ea typeface="Calibri" panose="020F0502020204030204" pitchFamily="34" charset="0"/>
              </a:rPr>
              <a:t>Sustainability consciousness is internationally recognized as the concept that aims to understand how individuals relate to sustainable development, as it captures the level of knowledge, attitudes, behaviors and actions, spanning all three bases of sustainable development: the environment, society and economy (Gericke et al., 2019; </a:t>
            </a:r>
            <a:r>
              <a:rPr lang="en-US" sz="1800" dirty="0" err="1">
                <a:effectLst/>
                <a:latin typeface="Times New Roman" panose="02020603050405020304" pitchFamily="18" charset="0"/>
                <a:ea typeface="Calibri" panose="020F0502020204030204" pitchFamily="34" charset="0"/>
              </a:rPr>
              <a:t>Michalos</a:t>
            </a:r>
            <a:r>
              <a:rPr lang="en-US" sz="1800" dirty="0">
                <a:effectLst/>
                <a:latin typeface="Times New Roman" panose="02020603050405020304" pitchFamily="18" charset="0"/>
                <a:ea typeface="Calibri" panose="020F0502020204030204" pitchFamily="34" charset="0"/>
              </a:rPr>
              <a:t> et al., 2012). Also, this concept assimilates a holistic approach to learning that requires emotional involvement and the tendency to be active (</a:t>
            </a:r>
            <a:r>
              <a:rPr lang="en-US" sz="1800" dirty="0" err="1">
                <a:effectLst/>
                <a:latin typeface="Times New Roman" panose="02020603050405020304" pitchFamily="18" charset="0"/>
                <a:ea typeface="Calibri" panose="020F0502020204030204" pitchFamily="34" charset="0"/>
              </a:rPr>
              <a:t>Boeve</a:t>
            </a:r>
            <a:r>
              <a:rPr lang="en-US" sz="1800" dirty="0">
                <a:effectLst/>
                <a:latin typeface="Times New Roman" panose="02020603050405020304" pitchFamily="18" charset="0"/>
                <a:ea typeface="Calibri" panose="020F0502020204030204" pitchFamily="34" charset="0"/>
              </a:rPr>
              <a:t>-de </a:t>
            </a:r>
            <a:r>
              <a:rPr lang="en-US" sz="1800" dirty="0" err="1">
                <a:effectLst/>
                <a:latin typeface="Times New Roman" panose="02020603050405020304" pitchFamily="18" charset="0"/>
                <a:ea typeface="Calibri" panose="020F0502020204030204" pitchFamily="34" charset="0"/>
              </a:rPr>
              <a:t>Pauw</a:t>
            </a:r>
            <a:r>
              <a:rPr lang="en-US" sz="1800" dirty="0">
                <a:effectLst/>
                <a:latin typeface="Times New Roman" panose="02020603050405020304" pitchFamily="18" charset="0"/>
                <a:ea typeface="Calibri" panose="020F0502020204030204" pitchFamily="34" charset="0"/>
              </a:rPr>
              <a:t> et al., 2015; UNESCO, 2020) and it contributes to the union of knowledge with values ​​and responsible actions (</a:t>
            </a:r>
            <a:r>
              <a:rPr lang="en-US" sz="1800" dirty="0" err="1">
                <a:effectLst/>
                <a:latin typeface="Times New Roman" panose="02020603050405020304" pitchFamily="18" charset="0"/>
                <a:ea typeface="Calibri" panose="020F0502020204030204" pitchFamily="34" charset="0"/>
              </a:rPr>
              <a:t>Lezak</a:t>
            </a:r>
            <a:r>
              <a:rPr lang="en-US" sz="1800" dirty="0">
                <a:effectLst/>
                <a:latin typeface="Times New Roman" panose="02020603050405020304" pitchFamily="18" charset="0"/>
                <a:ea typeface="Calibri" panose="020F0502020204030204" pitchFamily="34" charset="0"/>
              </a:rPr>
              <a:t> &amp; Thibodeau, 2016; UNESCO, 2017). </a:t>
            </a:r>
            <a:endParaRPr lang="el-GR" sz="1800" dirty="0">
              <a:effectLst/>
              <a:latin typeface="Calibri" panose="020F0502020204030204" pitchFamily="34" charset="0"/>
              <a:ea typeface="Calibri" panose="020F0502020204030204" pitchFamily="34" charset="0"/>
            </a:endParaRPr>
          </a:p>
          <a:p>
            <a:pPr marL="92075" algn="just">
              <a:spcBef>
                <a:spcPts val="615"/>
              </a:spcBef>
              <a:spcAft>
                <a:spcPts val="0"/>
              </a:spcAft>
            </a:pPr>
            <a:r>
              <a:rPr lang="en-US" sz="1800" dirty="0">
                <a:effectLst/>
                <a:latin typeface="Times New Roman" panose="02020603050405020304" pitchFamily="18" charset="0"/>
                <a:ea typeface="Calibri" panose="020F0502020204030204" pitchFamily="34" charset="0"/>
              </a:rPr>
              <a:t>Cultivating sustainability consciousness can be seen as an important educational prerequisite for the effective implementation of education for sustainable development, as there is an immediate potential to transform theoretical knowledge into routine practices and reliable choices.</a:t>
            </a:r>
            <a:endParaRPr lang="el-GR" sz="1800" dirty="0">
              <a:effectLst/>
              <a:latin typeface="Calibri" panose="020F0502020204030204" pitchFamily="34" charset="0"/>
              <a:ea typeface="Calibri" panose="020F0502020204030204" pitchFamily="34" charset="0"/>
            </a:endParaRPr>
          </a:p>
          <a:p>
            <a:pPr marL="92075" algn="just">
              <a:spcBef>
                <a:spcPts val="605"/>
              </a:spcBef>
              <a:spcAft>
                <a:spcPts val="0"/>
              </a:spcAft>
            </a:pPr>
            <a:r>
              <a:rPr lang="en-US" sz="1800" dirty="0">
                <a:effectLst/>
                <a:latin typeface="Times New Roman" panose="02020603050405020304" pitchFamily="18" charset="0"/>
                <a:ea typeface="Calibri" panose="020F0502020204030204" pitchFamily="34" charset="0"/>
              </a:rPr>
              <a:t>Emotional and social learning emerges as the basis for enhancing sustainability consciousness, since it is the basis for developing empathy, responsibility, social awareness and sound decision-making. These skills are inextricably linked to active citizenship and help individuals not only to understand the goals of sustainable development, but to act and actively participate in realizing a better future. In this way sustainability consciousness acquires a basic pedagogical orientation (CASEL, 2020).</a:t>
            </a:r>
            <a:endParaRPr lang="el-GR" sz="1800" dirty="0">
              <a:effectLst/>
              <a:latin typeface="Calibri" panose="020F0502020204030204" pitchFamily="34" charset="0"/>
              <a:ea typeface="Calibri" panose="020F0502020204030204" pitchFamily="34" charset="0"/>
            </a:endParaRPr>
          </a:p>
        </p:txBody>
      </p:sp>
      <p:pic>
        <p:nvPicPr>
          <p:cNvPr id="4" name="Εικόνα 3" descr="ΠΕΡΙΒΑΛΛΟΝ και ΑΕΙΦΟΡΟΣ ΑΝΑΠΤΥΞΗ – SCHOOLBLENDER">
            <a:extLst>
              <a:ext uri="{FF2B5EF4-FFF2-40B4-BE49-F238E27FC236}">
                <a16:creationId xmlns:a16="http://schemas.microsoft.com/office/drawing/2014/main" id="{0C8E8516-CE31-4792-BB65-1CD442F945D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825458" y="1049312"/>
            <a:ext cx="2986790" cy="5186596"/>
          </a:xfrm>
          <a:prstGeom prst="rect">
            <a:avLst/>
          </a:prstGeom>
          <a:noFill/>
          <a:ln>
            <a:noFill/>
          </a:ln>
        </p:spPr>
      </p:pic>
    </p:spTree>
    <p:extLst>
      <p:ext uri="{BB962C8B-B14F-4D97-AF65-F5344CB8AC3E}">
        <p14:creationId xmlns:p14="http://schemas.microsoft.com/office/powerpoint/2010/main" val="1825590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530CE84-0500-4D8F-B618-51267B015EE8}"/>
              </a:ext>
            </a:extLst>
          </p:cNvPr>
          <p:cNvSpPr txBox="1"/>
          <p:nvPr/>
        </p:nvSpPr>
        <p:spPr>
          <a:xfrm>
            <a:off x="3996128" y="684658"/>
            <a:ext cx="7926048" cy="5488682"/>
          </a:xfrm>
          <a:prstGeom prst="rect">
            <a:avLst/>
          </a:prstGeom>
          <a:noFill/>
        </p:spPr>
        <p:txBody>
          <a:bodyPr wrap="square">
            <a:spAutoFit/>
          </a:bodyPr>
          <a:lstStyle/>
          <a:p>
            <a:pPr marL="337185" indent="-245110">
              <a:tabLst>
                <a:tab pos="337185" algn="l"/>
              </a:tabLst>
            </a:pPr>
            <a:r>
              <a:rPr lang="en-US" sz="2000" b="1" spc="-10" dirty="0">
                <a:effectLst/>
                <a:latin typeface="Times New Roman" panose="02020603050405020304" pitchFamily="18" charset="0"/>
                <a:ea typeface="Calibri" panose="020F0502020204030204" pitchFamily="34" charset="0"/>
              </a:rPr>
              <a:t>Didactic approaches</a:t>
            </a:r>
            <a:endParaRPr lang="el-GR" sz="2000" b="1" dirty="0">
              <a:effectLst/>
              <a:latin typeface="Calibri" panose="020F0502020204030204" pitchFamily="34" charset="0"/>
              <a:ea typeface="Calibri" panose="020F0502020204030204" pitchFamily="34" charset="0"/>
            </a:endParaRPr>
          </a:p>
          <a:p>
            <a:pPr marL="92075" marR="93980" algn="just">
              <a:spcBef>
                <a:spcPts val="1275"/>
              </a:spcBef>
              <a:spcAft>
                <a:spcPts val="0"/>
              </a:spcAft>
            </a:pPr>
            <a:r>
              <a:rPr lang="en-US" sz="1800" dirty="0">
                <a:effectLst/>
                <a:latin typeface="Times New Roman" panose="02020603050405020304" pitchFamily="18" charset="0"/>
                <a:ea typeface="Calibri" panose="020F0502020204030204" pitchFamily="34" charset="0"/>
              </a:rPr>
              <a:t>For sustainability education to move from the theoretical framework to educational practice and to be effective, systematic approaches are needed that are experiential and fit, according to UNESCO (2020), into the professional context of teachers.</a:t>
            </a:r>
            <a:endParaRPr lang="el-GR" sz="1800" dirty="0">
              <a:effectLst/>
              <a:latin typeface="Calibri" panose="020F0502020204030204" pitchFamily="34" charset="0"/>
              <a:ea typeface="Calibri" panose="020F0502020204030204" pitchFamily="34" charset="0"/>
            </a:endParaRPr>
          </a:p>
          <a:p>
            <a:pPr marL="92075" marR="93980" algn="just">
              <a:spcBef>
                <a:spcPts val="1275"/>
              </a:spcBef>
              <a:spcAft>
                <a:spcPts val="0"/>
              </a:spcAft>
            </a:pPr>
            <a:r>
              <a:rPr lang="en-US" sz="1800" dirty="0">
                <a:effectLst/>
                <a:latin typeface="Times New Roman" panose="02020603050405020304" pitchFamily="18" charset="0"/>
                <a:ea typeface="Calibri" panose="020F0502020204030204" pitchFamily="34" charset="0"/>
              </a:rPr>
              <a:t>Approaches that aim to strengthen consciousness about sustainability should be governed by planned pedagogical processes that include, according to Gericke et al. (2019), teachers' reflection, emotional involvement and active action. Following this, teachers should be trained and, through collaborative and experiential methods, be empowered and acquire the disposition for pedagogical innovation.</a:t>
            </a:r>
            <a:endParaRPr lang="el-GR" sz="1800" dirty="0">
              <a:effectLst/>
              <a:latin typeface="Calibri" panose="020F0502020204030204" pitchFamily="34" charset="0"/>
              <a:ea typeface="Calibri" panose="020F0502020204030204" pitchFamily="34" charset="0"/>
            </a:endParaRPr>
          </a:p>
          <a:p>
            <a:pPr marL="92075" marR="94615" algn="just">
              <a:spcBef>
                <a:spcPts val="610"/>
              </a:spcBef>
              <a:spcAft>
                <a:spcPts val="0"/>
              </a:spcAft>
            </a:pPr>
            <a:r>
              <a:rPr lang="en-US" sz="1800" dirty="0">
                <a:effectLst/>
                <a:latin typeface="Times New Roman" panose="02020603050405020304" pitchFamily="18" charset="0"/>
                <a:ea typeface="Calibri" panose="020F0502020204030204" pitchFamily="34" charset="0"/>
              </a:rPr>
              <a:t>Teaching approaches that combine sustainability education with emotional and social learning enhance ecologically oriented consciousness. Also, teaching approaches such as experiential learning, emotional empowerment and interdisciplinary integration should be implemented in school. Through approaches that espouse the principles of active engagement and experiential experience, individuals not only become ecologically conscious, but also adopt attitudes that make them capable citizens working for a better future.</a:t>
            </a:r>
            <a:endParaRPr lang="el-GR" sz="1800" dirty="0">
              <a:effectLst/>
              <a:latin typeface="Calibri" panose="020F0502020204030204" pitchFamily="34" charset="0"/>
              <a:ea typeface="Calibri" panose="020F0502020204030204" pitchFamily="34" charset="0"/>
            </a:endParaRPr>
          </a:p>
        </p:txBody>
      </p:sp>
      <p:pic>
        <p:nvPicPr>
          <p:cNvPr id="4" name="Εικόνα 3" descr="Πράσινη ανάπτυξη (αειφορία) και κυκλική οικονομία | Columbia Academy">
            <a:extLst>
              <a:ext uri="{FF2B5EF4-FFF2-40B4-BE49-F238E27FC236}">
                <a16:creationId xmlns:a16="http://schemas.microsoft.com/office/drawing/2014/main" id="{FE24A802-CB66-4342-82C3-99E7F56FADC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69824" y="684659"/>
            <a:ext cx="3726304" cy="5488681"/>
          </a:xfrm>
          <a:prstGeom prst="rect">
            <a:avLst/>
          </a:prstGeom>
          <a:noFill/>
          <a:ln>
            <a:noFill/>
          </a:ln>
        </p:spPr>
      </p:pic>
    </p:spTree>
    <p:extLst>
      <p:ext uri="{BB962C8B-B14F-4D97-AF65-F5344CB8AC3E}">
        <p14:creationId xmlns:p14="http://schemas.microsoft.com/office/powerpoint/2010/main" val="2573621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24211A-F8A6-4D63-B885-15EA06F60F35}"/>
              </a:ext>
            </a:extLst>
          </p:cNvPr>
          <p:cNvSpPr txBox="1"/>
          <p:nvPr/>
        </p:nvSpPr>
        <p:spPr>
          <a:xfrm>
            <a:off x="5666282" y="515088"/>
            <a:ext cx="5887386" cy="5355312"/>
          </a:xfrm>
          <a:prstGeom prst="rect">
            <a:avLst/>
          </a:prstGeom>
          <a:noFill/>
        </p:spPr>
        <p:txBody>
          <a:bodyPr wrap="square">
            <a:spAutoFit/>
          </a:bodyPr>
          <a:lstStyle/>
          <a:p>
            <a:pPr marL="92075" algn="just">
              <a:spcBef>
                <a:spcPts val="5"/>
              </a:spcBef>
            </a:pPr>
            <a:r>
              <a:rPr lang="en-US" sz="2000" b="1" spc="-10" dirty="0">
                <a:effectLst/>
                <a:latin typeface="Times New Roman" panose="02020603050405020304" pitchFamily="18" charset="0"/>
                <a:ea typeface="Calibri" panose="020F0502020204030204" pitchFamily="34" charset="0"/>
              </a:rPr>
              <a:t>The role of teachers</a:t>
            </a:r>
            <a:endParaRPr lang="el-GR" sz="2000" dirty="0">
              <a:effectLst/>
              <a:latin typeface="Calibri" panose="020F0502020204030204" pitchFamily="34" charset="0"/>
              <a:ea typeface="Calibri" panose="020F0502020204030204" pitchFamily="34" charset="0"/>
            </a:endParaRPr>
          </a:p>
          <a:p>
            <a:pPr marL="92075" algn="just">
              <a:spcBef>
                <a:spcPts val="5"/>
              </a:spcBef>
            </a:pPr>
            <a:r>
              <a:rPr lang="en-US" sz="1800" dirty="0">
                <a:effectLst/>
                <a:latin typeface="Times New Roman" panose="02020603050405020304" pitchFamily="18" charset="0"/>
                <a:ea typeface="Calibri" panose="020F0502020204030204" pitchFamily="34" charset="0"/>
              </a:rPr>
              <a:t> </a:t>
            </a:r>
            <a:endParaRPr lang="el-GR" sz="1800" dirty="0">
              <a:effectLst/>
              <a:latin typeface="Calibri" panose="020F0502020204030204" pitchFamily="34" charset="0"/>
              <a:ea typeface="Calibri" panose="020F0502020204030204" pitchFamily="34" charset="0"/>
            </a:endParaRPr>
          </a:p>
          <a:p>
            <a:pPr marL="92075" algn="just">
              <a:spcBef>
                <a:spcPts val="5"/>
              </a:spcBef>
            </a:pPr>
            <a:r>
              <a:rPr lang="en-US" sz="1800" dirty="0">
                <a:effectLst/>
                <a:latin typeface="Times New Roman" panose="02020603050405020304" pitchFamily="18" charset="0"/>
                <a:ea typeface="Calibri" panose="020F0502020204030204" pitchFamily="34" charset="0"/>
              </a:rPr>
              <a:t>Teachers, as agents of pedagogical and social transformation, play an important role in education for sustainability. Through learning experiences, attitudes and behaviors that empower reflection, critical thinking and participatory involvement, responsibility and collaboration, but also by making use of everyday life, teachers contribute to translating the goals of sustainable development into pedagogical practices (</a:t>
            </a:r>
            <a:r>
              <a:rPr lang="en-US" sz="1800" dirty="0" err="1">
                <a:effectLst/>
                <a:latin typeface="Times New Roman" panose="02020603050405020304" pitchFamily="18" charset="0"/>
                <a:ea typeface="Calibri" panose="020F0502020204030204" pitchFamily="34" charset="0"/>
              </a:rPr>
              <a:t>Mogren</a:t>
            </a:r>
            <a:r>
              <a:rPr lang="en-US" sz="1800" dirty="0">
                <a:effectLst/>
                <a:latin typeface="Times New Roman" panose="02020603050405020304" pitchFamily="18" charset="0"/>
                <a:ea typeface="Calibri" panose="020F0502020204030204" pitchFamily="34" charset="0"/>
              </a:rPr>
              <a:t> et al., 2019). Through actions governed by collective responsibility, teachers can instill in students values ​​that determine the way they perceive society and the environment, integrate ecological values ​​into daily routines and contribute to the cultivation of an active attitude towards the world (Davis, 2015). </a:t>
            </a:r>
            <a:r>
              <a:rPr lang="en-US" sz="1800" dirty="0">
                <a:effectLst/>
                <a:latin typeface="Times New Roman" panose="02020603050405020304" pitchFamily="18" charset="0"/>
                <a:ea typeface="Times New Roman" panose="02020603050405020304" pitchFamily="18" charset="0"/>
              </a:rPr>
              <a:t>Also, with their actions, teachers contribute to strengthening the experiential dimension of sustainability education and help students cultivate ecological awareness that will accompany them throughout their lives.</a:t>
            </a:r>
            <a:endParaRPr lang="el-GR" sz="1800" dirty="0">
              <a:effectLst/>
              <a:latin typeface="Calibri" panose="020F0502020204030204" pitchFamily="34" charset="0"/>
              <a:ea typeface="Calibri" panose="020F0502020204030204" pitchFamily="34" charset="0"/>
            </a:endParaRPr>
          </a:p>
        </p:txBody>
      </p:sp>
      <p:pic>
        <p:nvPicPr>
          <p:cNvPr id="5" name="Εικόνα 4">
            <a:extLst>
              <a:ext uri="{FF2B5EF4-FFF2-40B4-BE49-F238E27FC236}">
                <a16:creationId xmlns:a16="http://schemas.microsoft.com/office/drawing/2014/main" id="{1BECEE51-55BE-402F-B7DB-25414E812099}"/>
              </a:ext>
            </a:extLst>
          </p:cNvPr>
          <p:cNvPicPr/>
          <p:nvPr/>
        </p:nvPicPr>
        <p:blipFill>
          <a:blip r:embed="rId2">
            <a:extLst>
              <a:ext uri="{28A0092B-C50C-407E-A947-70E740481C1C}">
                <a14:useLocalDpi xmlns:a14="http://schemas.microsoft.com/office/drawing/2010/main" val="0"/>
              </a:ext>
            </a:extLst>
          </a:blip>
          <a:stretch>
            <a:fillRect/>
          </a:stretch>
        </p:blipFill>
        <p:spPr>
          <a:xfrm>
            <a:off x="383863" y="276224"/>
            <a:ext cx="5121275" cy="6305550"/>
          </a:xfrm>
          <a:prstGeom prst="rect">
            <a:avLst/>
          </a:prstGeom>
        </p:spPr>
      </p:pic>
    </p:spTree>
    <p:extLst>
      <p:ext uri="{BB962C8B-B14F-4D97-AF65-F5344CB8AC3E}">
        <p14:creationId xmlns:p14="http://schemas.microsoft.com/office/powerpoint/2010/main" val="2739538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529D3E-14DB-47D1-9B64-24CE715449F2}"/>
              </a:ext>
            </a:extLst>
          </p:cNvPr>
          <p:cNvSpPr txBox="1"/>
          <p:nvPr/>
        </p:nvSpPr>
        <p:spPr>
          <a:xfrm>
            <a:off x="5141626" y="182855"/>
            <a:ext cx="6765561" cy="6492290"/>
          </a:xfrm>
          <a:prstGeom prst="rect">
            <a:avLst/>
          </a:prstGeom>
          <a:noFill/>
        </p:spPr>
        <p:txBody>
          <a:bodyPr wrap="square">
            <a:spAutoFit/>
          </a:bodyPr>
          <a:lstStyle/>
          <a:p>
            <a:pPr algn="just">
              <a:lnSpc>
                <a:spcPct val="107000"/>
              </a:lnSpc>
              <a:spcBef>
                <a:spcPts val="375"/>
              </a:spcBef>
              <a:spcAft>
                <a:spcPts val="1500"/>
              </a:spcAft>
            </a:pPr>
            <a:r>
              <a:rPr lang="en-US" sz="2000" b="1" spc="-10" dirty="0">
                <a:effectLst/>
                <a:latin typeface="Times New Roman" panose="02020603050405020304" pitchFamily="18" charset="0"/>
                <a:ea typeface="Calibri" panose="020F0502020204030204" pitchFamily="34" charset="0"/>
              </a:rPr>
              <a:t>The role of teachers</a:t>
            </a:r>
            <a:endParaRPr lang="el-GR" sz="2000" dirty="0">
              <a:effectLst/>
              <a:latin typeface="Calibri" panose="020F0502020204030204" pitchFamily="34" charset="0"/>
              <a:ea typeface="Calibri" panose="020F0502020204030204" pitchFamily="34" charset="0"/>
            </a:endParaRPr>
          </a:p>
          <a:p>
            <a:pPr algn="just">
              <a:lnSpc>
                <a:spcPct val="107000"/>
              </a:lnSpc>
              <a:spcBef>
                <a:spcPts val="375"/>
              </a:spcBef>
              <a:spcAft>
                <a:spcPts val="15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Teachers also act as connecting links between their educational unit and the local community. The local community can play a key role in empowering sustainability education. Teachers in collaboration with local bodies, municipalities, environmental organizations, strengthen the synergy of those involved. This synergy gives impetus to the cultivation of sustainability values ​​and promotes the effort of the educational process for social transformation and lifestyle change to approach the natural-social environment with a long-term perspective. At the same time, it forms a connecting framework of learning and practice and offers students the possibility to participate in activities with a real impact and to experience ecological responsibility as an integral part of their lives.</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375"/>
              </a:spcBef>
              <a:spcAft>
                <a:spcPts val="15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Despite the fact that positive attitudes of teachers towards sustainability are observed and their strengthening is a key element for the essential use of education for sustainable development, several authors, like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Malandrakis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et al. (2019) and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Kefalaki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(2023), point to the existence of deficiencies in continuous training, pedagogical confidence and supportive structures for teachers to move from the theoretical framework to educational practice.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Εικόνα 7" descr="Βιώσιμη ανάπτυξη: από το χθες στο σήμερα - ΟΜΙΛΟΣ ΔΙΕΘΝΩΝ &amp; ΕΥΡΩΠΑΪΚΩΝ ΘΕΜΑΤΩΝ">
            <a:extLst>
              <a:ext uri="{FF2B5EF4-FFF2-40B4-BE49-F238E27FC236}">
                <a16:creationId xmlns:a16="http://schemas.microsoft.com/office/drawing/2014/main" id="{541AB37E-0740-40E8-A2DB-081DE5606EB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84813" y="434715"/>
            <a:ext cx="4856813" cy="6026046"/>
          </a:xfrm>
          <a:prstGeom prst="rect">
            <a:avLst/>
          </a:prstGeom>
          <a:noFill/>
          <a:ln>
            <a:noFill/>
          </a:ln>
        </p:spPr>
      </p:pic>
    </p:spTree>
    <p:extLst>
      <p:ext uri="{BB962C8B-B14F-4D97-AF65-F5344CB8AC3E}">
        <p14:creationId xmlns:p14="http://schemas.microsoft.com/office/powerpoint/2010/main" val="4008352726"/>
      </p:ext>
    </p:extLst>
  </p:cSld>
  <p:clrMapOvr>
    <a:masterClrMapping/>
  </p:clrMapOvr>
</p:sld>
</file>

<file path=ppt/theme/theme1.xml><?xml version="1.0" encoding="utf-8"?>
<a:theme xmlns:a="http://schemas.openxmlformats.org/drawingml/2006/main" name="Βάση">
  <a:themeElements>
    <a:clrScheme name="Βάση">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Βάση">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Βάση">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Βάση</Template>
  <TotalTime>102</TotalTime>
  <Words>2713</Words>
  <Application>Microsoft Office PowerPoint</Application>
  <PresentationFormat>Ευρεία οθόνη</PresentationFormat>
  <Paragraphs>65</Paragraphs>
  <Slides>15</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15</vt:i4>
      </vt:variant>
    </vt:vector>
  </HeadingPairs>
  <TitlesOfParts>
    <vt:vector size="20" baseType="lpstr">
      <vt:lpstr>Calibri</vt:lpstr>
      <vt:lpstr>Corbel</vt:lpstr>
      <vt:lpstr>Merriweather Sans</vt:lpstr>
      <vt:lpstr>Times New Roman</vt:lpstr>
      <vt:lpstr>Βάση</vt:lpstr>
      <vt:lpstr>Sustainability Education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Sustainability Education</dc:title>
  <dc:creator>Katerina</dc:creator>
  <cp:lastModifiedBy>Katerina</cp:lastModifiedBy>
  <cp:revision>33</cp:revision>
  <dcterms:created xsi:type="dcterms:W3CDTF">2026-06-25T10:55:08Z</dcterms:created>
  <dcterms:modified xsi:type="dcterms:W3CDTF">2026-06-26T09:16:22Z</dcterms:modified>
</cp:coreProperties>
</file>