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71" r:id="rId6"/>
    <p:sldId id="272" r:id="rId7"/>
    <p:sldId id="273" r:id="rId8"/>
    <p:sldId id="274" r:id="rId9"/>
    <p:sldId id="276" r:id="rId10"/>
    <p:sldId id="277" r:id="rId11"/>
    <p:sldId id="278" r:id="rId12"/>
    <p:sldId id="279" r:id="rId13"/>
    <p:sldId id="280" r:id="rId14"/>
    <p:sldId id="275" r:id="rId15"/>
    <p:sldId id="28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latin typeface="+mn-lt"/>
              </a:rPr>
              <a:t>Students’ Perspectives on Distance Education During the COVID-19 Pandemic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dirty="0"/>
              <a:t>Evaluation of the Tele-Education Experience in Secondary Education</a:t>
            </a:r>
          </a:p>
          <a:p>
            <a:endParaRPr dirty="0"/>
          </a:p>
          <a:p>
            <a:r>
              <a:rPr sz="2400" dirty="0" err="1">
                <a:solidFill>
                  <a:schemeClr val="tx2">
                    <a:lumMod val="75000"/>
                  </a:schemeClr>
                </a:solidFill>
              </a:rPr>
              <a:t>Oikonomou</a:t>
            </a:r>
            <a:r>
              <a:rPr sz="2400" dirty="0">
                <a:solidFill>
                  <a:schemeClr val="tx2">
                    <a:lumMod val="75000"/>
                  </a:schemeClr>
                </a:solidFill>
              </a:rPr>
              <a:t> Elli</a:t>
            </a:r>
          </a:p>
          <a:p>
            <a:r>
              <a:rPr sz="2400" dirty="0">
                <a:solidFill>
                  <a:schemeClr val="tx2">
                    <a:lumMod val="75000"/>
                  </a:schemeClr>
                </a:solidFill>
              </a:rPr>
              <a:t>PhD Candidate</a:t>
            </a:r>
          </a:p>
          <a:p>
            <a:r>
              <a:rPr sz="2400" dirty="0">
                <a:solidFill>
                  <a:schemeClr val="tx2">
                    <a:lumMod val="75000"/>
                  </a:schemeClr>
                </a:solidFill>
              </a:rPr>
              <a:t>University of Alicante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 Students Missed Most</a:t>
            </a:r>
          </a:p>
          <a:p>
            <a:r>
              <a:rPr lang="en-US" dirty="0" smtClean="0"/>
              <a:t>Face-to-face communication </a:t>
            </a:r>
          </a:p>
          <a:p>
            <a:r>
              <a:rPr lang="en-US" dirty="0" smtClean="0"/>
              <a:t>Interaction with classmates </a:t>
            </a:r>
          </a:p>
          <a:p>
            <a:r>
              <a:rPr lang="en-US" dirty="0" smtClean="0"/>
              <a:t>Collaborative learning activities </a:t>
            </a:r>
          </a:p>
          <a:p>
            <a:r>
              <a:rPr lang="en-US" dirty="0" smtClean="0"/>
              <a:t>School events and extracurricular activities </a:t>
            </a:r>
          </a:p>
          <a:p>
            <a:r>
              <a:rPr lang="en-US" dirty="0" smtClean="0"/>
              <a:t>Daily school routines </a:t>
            </a:r>
          </a:p>
          <a:p>
            <a:r>
              <a:rPr lang="en-US" b="1" dirty="0" smtClean="0"/>
              <a:t>Key Observation</a:t>
            </a:r>
          </a:p>
          <a:p>
            <a:r>
              <a:rPr lang="en-US" dirty="0" smtClean="0"/>
              <a:t>Students viewed school as both an educational and social environment.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Interaction and School Life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b="1" dirty="0" smtClean="0"/>
          </a:p>
          <a:p>
            <a:r>
              <a:rPr lang="en-US" b="1" dirty="0" smtClean="0"/>
              <a:t>Emotional Effects</a:t>
            </a:r>
          </a:p>
          <a:p>
            <a:r>
              <a:rPr lang="en-US" dirty="0" smtClean="0"/>
              <a:t>Increased stress </a:t>
            </a:r>
          </a:p>
          <a:p>
            <a:r>
              <a:rPr lang="en-US" dirty="0" smtClean="0"/>
              <a:t>Anxiety </a:t>
            </a:r>
          </a:p>
          <a:p>
            <a:r>
              <a:rPr lang="en-US" dirty="0" smtClean="0"/>
              <a:t>Feelings of isolation </a:t>
            </a:r>
          </a:p>
          <a:p>
            <a:r>
              <a:rPr lang="en-US" dirty="0" smtClean="0"/>
              <a:t>Emotional exhaustion </a:t>
            </a:r>
          </a:p>
          <a:p>
            <a:r>
              <a:rPr lang="en-US" b="1" dirty="0" err="1" smtClean="0"/>
              <a:t>Behavioural</a:t>
            </a:r>
            <a:r>
              <a:rPr lang="en-US" b="1" dirty="0" smtClean="0"/>
              <a:t> Effects</a:t>
            </a:r>
          </a:p>
          <a:p>
            <a:r>
              <a:rPr lang="en-US" dirty="0" smtClean="0"/>
              <a:t>Increased screen time </a:t>
            </a:r>
          </a:p>
          <a:p>
            <a:r>
              <a:rPr lang="en-US" dirty="0" smtClean="0"/>
              <a:t>Reduced physical activity </a:t>
            </a:r>
          </a:p>
          <a:p>
            <a:r>
              <a:rPr lang="en-US" dirty="0" smtClean="0"/>
              <a:t>Sleep disturbances </a:t>
            </a:r>
          </a:p>
          <a:p>
            <a:r>
              <a:rPr lang="en-US" dirty="0" smtClean="0"/>
              <a:t>Lower school engagement 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Impact on Mental Health and Well-Being</a:t>
            </a:r>
            <a:br>
              <a:rPr lang="en-US" sz="3200" dirty="0" smtClean="0"/>
            </a:br>
            <a:r>
              <a:rPr lang="en-US" sz="3200" dirty="0" smtClean="0"/>
              <a:t>Research consistently identified: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b="1" dirty="0" smtClean="0"/>
          </a:p>
          <a:p>
            <a:r>
              <a:rPr lang="en-US" b="1" dirty="0" smtClean="0"/>
              <a:t>Academic Issues</a:t>
            </a:r>
          </a:p>
          <a:p>
            <a:r>
              <a:rPr lang="en-US" dirty="0" smtClean="0"/>
              <a:t>Learning effectiveness </a:t>
            </a:r>
          </a:p>
          <a:p>
            <a:r>
              <a:rPr lang="en-US" dirty="0" smtClean="0"/>
              <a:t>Assessment fairness </a:t>
            </a:r>
          </a:p>
          <a:p>
            <a:r>
              <a:rPr lang="en-US" dirty="0" smtClean="0"/>
              <a:t>Examination preparation </a:t>
            </a:r>
          </a:p>
          <a:p>
            <a:r>
              <a:rPr lang="en-US" b="1" dirty="0" smtClean="0"/>
              <a:t>Social Issues</a:t>
            </a:r>
          </a:p>
          <a:p>
            <a:r>
              <a:rPr lang="en-US" dirty="0" smtClean="0"/>
              <a:t>Isolation from peers </a:t>
            </a:r>
          </a:p>
          <a:p>
            <a:r>
              <a:rPr lang="en-US" dirty="0" smtClean="0"/>
              <a:t>Lack of classroom atmosphere </a:t>
            </a:r>
          </a:p>
          <a:p>
            <a:r>
              <a:rPr lang="en-US" b="1" dirty="0" smtClean="0"/>
              <a:t>Psychological Issues</a:t>
            </a:r>
          </a:p>
          <a:p>
            <a:r>
              <a:rPr lang="en-US" dirty="0" smtClean="0"/>
              <a:t>Motivation </a:t>
            </a:r>
          </a:p>
          <a:p>
            <a:r>
              <a:rPr lang="en-US" dirty="0" smtClean="0"/>
              <a:t>Emotional well-being </a:t>
            </a:r>
          </a:p>
          <a:p>
            <a:r>
              <a:rPr lang="en-US" dirty="0" smtClean="0"/>
              <a:t>Future uncertainty 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dirty="0" smtClean="0"/>
              <a:t/>
            </a:r>
            <a:br>
              <a:rPr lang="el-GR" sz="3100" dirty="0" smtClean="0"/>
            </a:br>
            <a:r>
              <a:rPr lang="en-US" sz="3100" dirty="0" smtClean="0"/>
              <a:t>Students’ Voices: Main Concerns</a:t>
            </a:r>
            <a:br>
              <a:rPr lang="en-US" sz="3100" dirty="0" smtClean="0"/>
            </a:br>
            <a:r>
              <a:rPr lang="en-US" sz="3100" dirty="0" smtClean="0"/>
              <a:t>Students frequently expressed concerns regarding: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Technological Improvements</a:t>
            </a:r>
          </a:p>
          <a:p>
            <a:r>
              <a:rPr lang="en-US" dirty="0" smtClean="0"/>
              <a:t>Better internet access </a:t>
            </a:r>
          </a:p>
          <a:p>
            <a:r>
              <a:rPr lang="en-US" dirty="0" smtClean="0"/>
              <a:t>Modern digital infrastructure </a:t>
            </a:r>
          </a:p>
          <a:p>
            <a:r>
              <a:rPr lang="en-US" dirty="0" smtClean="0"/>
              <a:t>Equal access to devices </a:t>
            </a:r>
          </a:p>
          <a:p>
            <a:r>
              <a:rPr lang="en-US" b="1" dirty="0" smtClean="0"/>
              <a:t>Pedagogical Improvements</a:t>
            </a:r>
          </a:p>
          <a:p>
            <a:r>
              <a:rPr lang="en-US" dirty="0" smtClean="0"/>
              <a:t>More interactive teaching methods </a:t>
            </a:r>
          </a:p>
          <a:p>
            <a:r>
              <a:rPr lang="en-US" dirty="0" smtClean="0"/>
              <a:t>Collaborative activities </a:t>
            </a:r>
          </a:p>
          <a:p>
            <a:r>
              <a:rPr lang="en-US" dirty="0" smtClean="0"/>
              <a:t>Greater student participation </a:t>
            </a:r>
          </a:p>
          <a:p>
            <a:r>
              <a:rPr lang="en-US" b="1" dirty="0" smtClean="0"/>
              <a:t>Support Measures</a:t>
            </a:r>
          </a:p>
          <a:p>
            <a:r>
              <a:rPr lang="en-US" dirty="0" smtClean="0"/>
              <a:t>Psychological support </a:t>
            </a:r>
          </a:p>
          <a:p>
            <a:r>
              <a:rPr lang="en-US" dirty="0" smtClean="0"/>
              <a:t>Academic </a:t>
            </a:r>
            <a:r>
              <a:rPr lang="en-US" dirty="0" err="1" smtClean="0"/>
              <a:t>counselling</a:t>
            </a:r>
            <a:r>
              <a:rPr lang="en-US" dirty="0" smtClean="0"/>
              <a:t> </a:t>
            </a:r>
          </a:p>
          <a:p>
            <a:r>
              <a:rPr lang="en-US" dirty="0" smtClean="0"/>
              <a:t>Digital literacy training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Students’ Recommendations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Main Findings</a:t>
            </a:r>
          </a:p>
          <a:p>
            <a:r>
              <a:rPr lang="en-US" dirty="0" smtClean="0"/>
              <a:t>✓ Distance education ensured educational continuity.</a:t>
            </a:r>
          </a:p>
          <a:p>
            <a:r>
              <a:rPr lang="en-US" dirty="0" smtClean="0"/>
              <a:t>✓ Students recognized flexibility and accessibility benefits.</a:t>
            </a:r>
          </a:p>
          <a:p>
            <a:r>
              <a:rPr lang="en-US" dirty="0" smtClean="0"/>
              <a:t>✓ Significant academic, technological and psychosocial challenges emerged.</a:t>
            </a:r>
          </a:p>
          <a:p>
            <a:r>
              <a:rPr lang="en-US" dirty="0" smtClean="0"/>
              <a:t>✓ Social interaction remained a critical component of effective learning.</a:t>
            </a:r>
          </a:p>
          <a:p>
            <a:r>
              <a:rPr lang="en-US" dirty="0" smtClean="0"/>
              <a:t>✓ Face-to-face education continues to be students’ preferred learning environment.</a:t>
            </a:r>
          </a:p>
          <a:p>
            <a:r>
              <a:rPr lang="en-US" b="1" dirty="0" smtClean="0"/>
              <a:t>Future Implications</a:t>
            </a:r>
          </a:p>
          <a:p>
            <a:r>
              <a:rPr lang="en-US" dirty="0" smtClean="0"/>
              <a:t>A blended learning approach may combine the strengths of both traditional and online education.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and Conclusions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3800" dirty="0" err="1" smtClean="0"/>
              <a:t>Angelaki</a:t>
            </a:r>
            <a:r>
              <a:rPr lang="en-US" sz="3800" dirty="0" smtClean="0"/>
              <a:t>, M. E., </a:t>
            </a:r>
            <a:r>
              <a:rPr lang="en-US" sz="3800" dirty="0" err="1" smtClean="0"/>
              <a:t>Karvounidis</a:t>
            </a:r>
            <a:r>
              <a:rPr lang="en-US" sz="3800" dirty="0" smtClean="0"/>
              <a:t>, T., &amp; </a:t>
            </a:r>
            <a:r>
              <a:rPr lang="en-US" sz="3800" dirty="0" err="1" smtClean="0"/>
              <a:t>Douligeris</a:t>
            </a:r>
            <a:r>
              <a:rPr lang="en-US" sz="3800" dirty="0" smtClean="0"/>
              <a:t>, C. (2021). </a:t>
            </a:r>
            <a:r>
              <a:rPr lang="en-US" sz="3800" i="1" dirty="0" smtClean="0"/>
              <a:t>Pupils’ Perceptions and Suggestions for the Improvement of Distance Education in Greece.</a:t>
            </a:r>
            <a:endParaRPr lang="en-US" sz="3800" dirty="0" smtClean="0"/>
          </a:p>
          <a:p>
            <a:r>
              <a:rPr lang="en-US" sz="3800" dirty="0" err="1" smtClean="0"/>
              <a:t>Barnová</a:t>
            </a:r>
            <a:r>
              <a:rPr lang="en-US" sz="3800" dirty="0" smtClean="0"/>
              <a:t>, S., </a:t>
            </a:r>
            <a:r>
              <a:rPr lang="en-US" sz="3800" dirty="0" err="1" smtClean="0"/>
              <a:t>Krásna</a:t>
            </a:r>
            <a:r>
              <a:rPr lang="en-US" sz="3800" dirty="0" smtClean="0"/>
              <a:t>, S., &amp; </a:t>
            </a:r>
            <a:r>
              <a:rPr lang="en-US" sz="3800" dirty="0" err="1" smtClean="0"/>
              <a:t>Geršicová</a:t>
            </a:r>
            <a:r>
              <a:rPr lang="en-US" sz="3800" dirty="0" smtClean="0"/>
              <a:t>, Z. (2022). </a:t>
            </a:r>
            <a:r>
              <a:rPr lang="en-US" sz="3800" i="1" dirty="0" smtClean="0"/>
              <a:t>Secondary School Students’ Experience with Online Lessons during the COVID-19 Pandemic.</a:t>
            </a:r>
            <a:endParaRPr lang="en-US" sz="3800" dirty="0" smtClean="0"/>
          </a:p>
          <a:p>
            <a:r>
              <a:rPr lang="en-US" sz="3800" dirty="0" smtClean="0"/>
              <a:t>Daniel, S. J. (2020). </a:t>
            </a:r>
            <a:r>
              <a:rPr lang="en-US" sz="3800" i="1" dirty="0" smtClean="0"/>
              <a:t>Education and the COVID-19 Pandemic</a:t>
            </a:r>
            <a:r>
              <a:rPr lang="en-US" sz="3800" dirty="0" smtClean="0"/>
              <a:t>. Prospects, 49, 91–96.</a:t>
            </a:r>
          </a:p>
          <a:p>
            <a:r>
              <a:rPr lang="en-US" sz="3800" dirty="0" err="1" smtClean="0"/>
              <a:t>Pokhrel</a:t>
            </a:r>
            <a:r>
              <a:rPr lang="en-US" sz="3800" dirty="0" smtClean="0"/>
              <a:t>, S., &amp; </a:t>
            </a:r>
            <a:r>
              <a:rPr lang="en-US" sz="3800" dirty="0" err="1" smtClean="0"/>
              <a:t>Chhetri</a:t>
            </a:r>
            <a:r>
              <a:rPr lang="en-US" sz="3800" dirty="0" smtClean="0"/>
              <a:t>, R. (2021). </a:t>
            </a:r>
            <a:r>
              <a:rPr lang="en-US" sz="3800" i="1" dirty="0" smtClean="0"/>
              <a:t>A Literature Review on the Impact of COVID-19 Pandemic on Teaching and Learning</a:t>
            </a:r>
            <a:r>
              <a:rPr lang="en-US" sz="3800" dirty="0" smtClean="0"/>
              <a:t>. Higher Education for the Future, 8(1), 133–141.</a:t>
            </a:r>
          </a:p>
          <a:p>
            <a:r>
              <a:rPr lang="en-US" sz="3800" dirty="0" err="1" smtClean="0"/>
              <a:t>Sofianidis</a:t>
            </a:r>
            <a:r>
              <a:rPr lang="en-US" sz="3800" dirty="0" smtClean="0"/>
              <a:t>, A., </a:t>
            </a:r>
            <a:r>
              <a:rPr lang="en-US" sz="3800" dirty="0" err="1" smtClean="0"/>
              <a:t>Meletiou-Mavrotheris</a:t>
            </a:r>
            <a:r>
              <a:rPr lang="en-US" sz="3800" dirty="0" smtClean="0"/>
              <a:t>, M., </a:t>
            </a:r>
            <a:r>
              <a:rPr lang="en-US" sz="3800" dirty="0" err="1" smtClean="0"/>
              <a:t>Konstantinou</a:t>
            </a:r>
            <a:r>
              <a:rPr lang="en-US" sz="3800" dirty="0" smtClean="0"/>
              <a:t>, P., </a:t>
            </a:r>
            <a:r>
              <a:rPr lang="en-US" sz="3800" dirty="0" err="1" smtClean="0"/>
              <a:t>Stylianidou</a:t>
            </a:r>
            <a:r>
              <a:rPr lang="en-US" sz="3800" dirty="0" smtClean="0"/>
              <a:t>, N., &amp; </a:t>
            </a:r>
            <a:r>
              <a:rPr lang="en-US" sz="3800" dirty="0" err="1" smtClean="0"/>
              <a:t>Katzis</a:t>
            </a:r>
            <a:r>
              <a:rPr lang="en-US" sz="3800" dirty="0" smtClean="0"/>
              <a:t>, K. (2021). </a:t>
            </a:r>
            <a:r>
              <a:rPr lang="en-US" sz="3800" i="1" dirty="0" smtClean="0"/>
              <a:t>Let Students Talk about Emergency Remote Teaching Experience</a:t>
            </a:r>
            <a:r>
              <a:rPr lang="en-US" sz="3800" dirty="0" smtClean="0"/>
              <a:t>. Education Sciences, 11(6), 268.</a:t>
            </a:r>
          </a:p>
          <a:p>
            <a:r>
              <a:rPr lang="en-US" sz="3800" dirty="0" smtClean="0"/>
              <a:t>UNESCO (2021). </a:t>
            </a:r>
            <a:r>
              <a:rPr lang="en-US" sz="3800" i="1" dirty="0" smtClean="0"/>
              <a:t>Education: From Disruption to Recovery.</a:t>
            </a:r>
            <a:endParaRPr lang="en-US" sz="3800" dirty="0" smtClean="0"/>
          </a:p>
          <a:p>
            <a:r>
              <a:rPr lang="en-US" sz="3800" dirty="0" smtClean="0"/>
              <a:t>OECD (2021). </a:t>
            </a:r>
            <a:r>
              <a:rPr lang="en-US" sz="3800" i="1" dirty="0" smtClean="0"/>
              <a:t>The State of School Education During COVID-19.</a:t>
            </a:r>
            <a:endParaRPr lang="en-US" sz="3800" dirty="0" smtClean="0"/>
          </a:p>
          <a:p>
            <a:r>
              <a:rPr lang="en-US" sz="3800" dirty="0" smtClean="0"/>
              <a:t>European Commission – NESET (2021). </a:t>
            </a:r>
            <a:r>
              <a:rPr lang="en-US" sz="3800" i="1" dirty="0" smtClean="0"/>
              <a:t>Distance Learning from a Student Perspective.</a:t>
            </a:r>
            <a:endParaRPr lang="en-US" sz="3800" dirty="0" smtClean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References</a:t>
            </a:r>
            <a:endParaRPr lang="el-GR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Educational Disruption During COVID-19</a:t>
            </a:r>
          </a:p>
          <a:p>
            <a:r>
              <a:rPr lang="en-US" dirty="0" smtClean="0"/>
              <a:t>The COVID-19 pandemic triggered the largest educational disruption in modern history. </a:t>
            </a:r>
          </a:p>
          <a:p>
            <a:r>
              <a:rPr lang="en-US" dirty="0" smtClean="0"/>
              <a:t>Over 1.6 billion students worldwide experienced school closures. </a:t>
            </a:r>
          </a:p>
          <a:p>
            <a:r>
              <a:rPr lang="en-US" dirty="0" smtClean="0"/>
              <a:t>Greek secondary schools shifted abruptly to online learning. </a:t>
            </a:r>
          </a:p>
          <a:p>
            <a:r>
              <a:rPr lang="en-US" dirty="0" smtClean="0"/>
              <a:t>Distance education became the primary means of educational continuity. </a:t>
            </a:r>
          </a:p>
          <a:p>
            <a:r>
              <a:rPr lang="en-US" dirty="0" smtClean="0"/>
              <a:t>The transition occurred under emergency conditions rather than through planned online education.</a:t>
            </a:r>
          </a:p>
          <a:p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</a:t>
            </a:r>
            <a:br>
              <a:rPr lang="en-US" dirty="0" smtClean="0"/>
            </a:b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Synchronous Learning</a:t>
            </a:r>
          </a:p>
          <a:p>
            <a:r>
              <a:rPr lang="en-US" dirty="0" smtClean="0"/>
              <a:t>Cisco </a:t>
            </a:r>
            <a:r>
              <a:rPr lang="en-US" dirty="0" err="1" smtClean="0"/>
              <a:t>Webex</a:t>
            </a:r>
            <a:r>
              <a:rPr lang="en-US" dirty="0" smtClean="0"/>
              <a:t> platform </a:t>
            </a:r>
          </a:p>
          <a:p>
            <a:r>
              <a:rPr lang="en-US" dirty="0" smtClean="0"/>
              <a:t>Real-time online lessons </a:t>
            </a:r>
          </a:p>
          <a:p>
            <a:r>
              <a:rPr lang="en-US" dirty="0" smtClean="0"/>
              <a:t>Teacher–student interaction </a:t>
            </a:r>
          </a:p>
          <a:p>
            <a:r>
              <a:rPr lang="en-US" b="1" dirty="0" smtClean="0"/>
              <a:t>Asynchronous Learning</a:t>
            </a:r>
          </a:p>
          <a:p>
            <a:r>
              <a:rPr lang="en-US" dirty="0" smtClean="0"/>
              <a:t>e-Class </a:t>
            </a:r>
          </a:p>
          <a:p>
            <a:r>
              <a:rPr lang="en-US" dirty="0" smtClean="0"/>
              <a:t>e-me platform </a:t>
            </a:r>
          </a:p>
          <a:p>
            <a:r>
              <a:rPr lang="en-US" dirty="0" smtClean="0"/>
              <a:t>Digital educational resources</a:t>
            </a:r>
          </a:p>
          <a:p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n-US" dirty="0" smtClean="0"/>
              <a:t>Distance Education in Greece</a:t>
            </a:r>
            <a:br>
              <a:rPr lang="en-US" dirty="0" smtClean="0"/>
            </a:br>
            <a:r>
              <a:rPr lang="en-US" dirty="0" smtClean="0"/>
              <a:t>National Educational Response</a:t>
            </a:r>
            <a:br>
              <a:rPr lang="en-US" dirty="0" smtClean="0"/>
            </a:b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Research conducted in Greece indicates that students generally viewed distance education as:</a:t>
            </a:r>
          </a:p>
          <a:p>
            <a:r>
              <a:rPr lang="en-US" b="1" dirty="0" smtClean="0"/>
              <a:t>Positive</a:t>
            </a:r>
          </a:p>
          <a:p>
            <a:r>
              <a:rPr lang="en-US" dirty="0" smtClean="0"/>
              <a:t>Necessary during the pandemic </a:t>
            </a:r>
          </a:p>
          <a:p>
            <a:r>
              <a:rPr lang="en-US" dirty="0" smtClean="0"/>
              <a:t>Effective in maintaining educational continuity </a:t>
            </a:r>
          </a:p>
          <a:p>
            <a:r>
              <a:rPr lang="en-US" dirty="0" smtClean="0"/>
              <a:t>Helpful for accessing learning materials </a:t>
            </a:r>
          </a:p>
          <a:p>
            <a:r>
              <a:rPr lang="en-US" b="1" dirty="0" smtClean="0"/>
              <a:t>Negative</a:t>
            </a:r>
          </a:p>
          <a:p>
            <a:r>
              <a:rPr lang="en-US" dirty="0" smtClean="0"/>
              <a:t>Less engaging than face-to-face learning </a:t>
            </a:r>
          </a:p>
          <a:p>
            <a:r>
              <a:rPr lang="en-US" dirty="0" smtClean="0"/>
              <a:t>Less interactive </a:t>
            </a:r>
          </a:p>
          <a:p>
            <a:r>
              <a:rPr lang="en-US" dirty="0" smtClean="0"/>
              <a:t>More demanding in terms of self-regulation </a:t>
            </a:r>
          </a:p>
          <a:p>
            <a:r>
              <a:rPr lang="en-US" b="1" dirty="0" smtClean="0"/>
              <a:t>Main Finding</a:t>
            </a:r>
          </a:p>
          <a:p>
            <a:r>
              <a:rPr lang="en-US" dirty="0" smtClean="0"/>
              <a:t>Most students preferred traditional classroom learning despite acknowledging the value of online education.</a:t>
            </a:r>
          </a:p>
          <a:p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Students’ Overall Evaluation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Educational Benefits</a:t>
            </a:r>
          </a:p>
          <a:p>
            <a:r>
              <a:rPr lang="en-US" dirty="0" smtClean="0"/>
              <a:t>Continuity of instruction during lockdowns </a:t>
            </a:r>
          </a:p>
          <a:p>
            <a:r>
              <a:rPr lang="en-US" dirty="0" smtClean="0"/>
              <a:t>Flexible learning schedules </a:t>
            </a:r>
          </a:p>
          <a:p>
            <a:r>
              <a:rPr lang="en-US" dirty="0" smtClean="0"/>
              <a:t>Reduced commuting time </a:t>
            </a:r>
          </a:p>
          <a:p>
            <a:r>
              <a:rPr lang="en-US" dirty="0" smtClean="0"/>
              <a:t>Increased access to digital educational resources </a:t>
            </a:r>
          </a:p>
          <a:p>
            <a:r>
              <a:rPr lang="en-US" dirty="0" smtClean="0"/>
              <a:t>Opportunity for self-paced learning </a:t>
            </a:r>
          </a:p>
          <a:p>
            <a:r>
              <a:rPr lang="en-US" b="1" dirty="0" smtClean="0"/>
              <a:t>Student Perspective</a:t>
            </a:r>
          </a:p>
          <a:p>
            <a:r>
              <a:rPr lang="en-US" dirty="0" smtClean="0"/>
              <a:t>Many students reported appreciating the convenience and flexibility of learning from home.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Perceived Advantages of Tele-Education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sz="2400" b="1" dirty="0" smtClean="0"/>
          </a:p>
          <a:p>
            <a:r>
              <a:rPr lang="en-US" sz="2400" b="1" dirty="0" smtClean="0"/>
              <a:t>Improvements Reported</a:t>
            </a:r>
          </a:p>
          <a:p>
            <a:r>
              <a:rPr lang="en-US" sz="2400" dirty="0" smtClean="0"/>
              <a:t>ICT literacy </a:t>
            </a:r>
          </a:p>
          <a:p>
            <a:r>
              <a:rPr lang="en-US" sz="2400" dirty="0" smtClean="0"/>
              <a:t>Use of educational platforms </a:t>
            </a:r>
          </a:p>
          <a:p>
            <a:r>
              <a:rPr lang="en-US" sz="2400" dirty="0" smtClean="0"/>
              <a:t>Digital communication </a:t>
            </a:r>
          </a:p>
          <a:p>
            <a:r>
              <a:rPr lang="en-US" sz="2400" dirty="0" smtClean="0"/>
              <a:t>Information management </a:t>
            </a:r>
          </a:p>
          <a:p>
            <a:r>
              <a:rPr lang="en-US" sz="2400" dirty="0" smtClean="0"/>
              <a:t>Online collaboration </a:t>
            </a:r>
          </a:p>
          <a:p>
            <a:r>
              <a:rPr lang="en-US" sz="2400" b="1" dirty="0" smtClean="0"/>
              <a:t>Long-Term Value</a:t>
            </a:r>
          </a:p>
          <a:p>
            <a:r>
              <a:rPr lang="en-US" sz="2400" dirty="0" smtClean="0"/>
              <a:t>These competencies are considered essential for higher education and future employment.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Development of Digital Competencies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n-US" sz="2800" dirty="0" smtClean="0"/>
              <a:t>Distance learning significantly enhanced students’ digital skills.</a:t>
            </a:r>
            <a:endParaRPr lang="el-G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Learning Difficulties</a:t>
            </a:r>
          </a:p>
          <a:p>
            <a:r>
              <a:rPr lang="en-US" dirty="0" smtClean="0"/>
              <a:t>Students frequently reported:</a:t>
            </a:r>
          </a:p>
          <a:p>
            <a:r>
              <a:rPr lang="en-US" dirty="0" smtClean="0"/>
              <a:t>Reduced concentration </a:t>
            </a:r>
          </a:p>
          <a:p>
            <a:r>
              <a:rPr lang="en-US" dirty="0" smtClean="0"/>
              <a:t>Limited participation </a:t>
            </a:r>
          </a:p>
          <a:p>
            <a:r>
              <a:rPr lang="en-US" dirty="0" smtClean="0"/>
              <a:t>Lower motivation </a:t>
            </a:r>
          </a:p>
          <a:p>
            <a:r>
              <a:rPr lang="en-US" dirty="0" smtClean="0"/>
              <a:t>Difficulties understanding complex concepts </a:t>
            </a:r>
          </a:p>
          <a:p>
            <a:r>
              <a:rPr lang="en-US" dirty="0" smtClean="0"/>
              <a:t>Increased distractions in the home environment </a:t>
            </a:r>
          </a:p>
          <a:p>
            <a:r>
              <a:rPr lang="en-US" b="1" dirty="0" smtClean="0"/>
              <a:t>Learning Outcomes</a:t>
            </a:r>
          </a:p>
          <a:p>
            <a:r>
              <a:rPr lang="en-US" dirty="0" smtClean="0"/>
              <a:t>Many students perceived online learning as less effective than classroom instruction.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Challenges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Common Problems</a:t>
            </a:r>
          </a:p>
          <a:p>
            <a:r>
              <a:rPr lang="en-US" dirty="0" smtClean="0"/>
              <a:t>Unstable internet connections </a:t>
            </a:r>
          </a:p>
          <a:p>
            <a:r>
              <a:rPr lang="en-US" dirty="0" smtClean="0"/>
              <a:t>Lack of suitable devices </a:t>
            </a:r>
          </a:p>
          <a:p>
            <a:r>
              <a:rPr lang="en-US" dirty="0" smtClean="0"/>
              <a:t>Technical interruptions </a:t>
            </a:r>
          </a:p>
          <a:p>
            <a:r>
              <a:rPr lang="en-US" dirty="0" smtClean="0"/>
              <a:t>Limited digital infrastructure </a:t>
            </a:r>
          </a:p>
          <a:p>
            <a:r>
              <a:rPr lang="en-US" b="1" dirty="0" smtClean="0"/>
              <a:t>Digital Divide</a:t>
            </a:r>
          </a:p>
          <a:p>
            <a:r>
              <a:rPr lang="en-US" dirty="0" smtClean="0"/>
              <a:t>Research highlighted significant inequalities associated with:</a:t>
            </a:r>
          </a:p>
          <a:p>
            <a:r>
              <a:rPr lang="en-US" dirty="0" smtClean="0"/>
              <a:t>Family income </a:t>
            </a:r>
          </a:p>
          <a:p>
            <a:r>
              <a:rPr lang="en-US" dirty="0" smtClean="0"/>
              <a:t>Geographic location </a:t>
            </a:r>
          </a:p>
          <a:p>
            <a:r>
              <a:rPr lang="en-US" dirty="0" smtClean="0"/>
              <a:t>Access to technology </a:t>
            </a:r>
          </a:p>
          <a:p>
            <a:r>
              <a:rPr lang="en-US" dirty="0" smtClean="0"/>
              <a:t>These inequalities affected educational opportunities and participation.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Technological Challenges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Positive Experiences</a:t>
            </a:r>
          </a:p>
          <a:p>
            <a:r>
              <a:rPr lang="en-US" dirty="0" smtClean="0"/>
              <a:t>Teachers remained available and supportive. </a:t>
            </a:r>
          </a:p>
          <a:p>
            <a:r>
              <a:rPr lang="en-US" dirty="0" smtClean="0"/>
              <a:t>New communication channels were established. </a:t>
            </a:r>
          </a:p>
          <a:p>
            <a:r>
              <a:rPr lang="en-US" b="1" dirty="0" smtClean="0"/>
              <a:t>Challenges</a:t>
            </a:r>
          </a:p>
          <a:p>
            <a:r>
              <a:rPr lang="en-US" dirty="0" smtClean="0"/>
              <a:t>Reduced immediacy of feedback </a:t>
            </a:r>
          </a:p>
          <a:p>
            <a:r>
              <a:rPr lang="en-US" dirty="0" smtClean="0"/>
              <a:t>Limited opportunities for discussion </a:t>
            </a:r>
          </a:p>
          <a:p>
            <a:r>
              <a:rPr lang="en-US" dirty="0" smtClean="0"/>
              <a:t>Difficulties in monitoring student understanding </a:t>
            </a:r>
          </a:p>
          <a:p>
            <a:r>
              <a:rPr lang="en-US" dirty="0" smtClean="0"/>
              <a:t>Less personalized instruction </a:t>
            </a:r>
          </a:p>
          <a:p>
            <a:r>
              <a:rPr lang="en-US" dirty="0" smtClean="0"/>
              <a:t>Students emphasized the importance of direct communication with teachers.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Teacher–Student Interaction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</TotalTime>
  <Words>750</Words>
  <Application>Microsoft Office PowerPoint</Application>
  <PresentationFormat>Προβολή στην οθόνη (4:3)</PresentationFormat>
  <Paragraphs>150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Συγκέντρωση</vt:lpstr>
      <vt:lpstr>Students’ Perspectives on Distance Education During the COVID-19 Pandemic</vt:lpstr>
      <vt:lpstr>Introduction </vt:lpstr>
      <vt:lpstr> Distance Education in Greece National Educational Response </vt:lpstr>
      <vt:lpstr>Students’ Overall Evaluation</vt:lpstr>
      <vt:lpstr>Perceived Advantages of Tele-Education</vt:lpstr>
      <vt:lpstr>Development of Digital Competencies Distance learning significantly enhanced students’ digital skills.</vt:lpstr>
      <vt:lpstr>Academic Challenges</vt:lpstr>
      <vt:lpstr>Technological Challenges</vt:lpstr>
      <vt:lpstr>Teacher–Student Interaction</vt:lpstr>
      <vt:lpstr>Social Interaction and School Life</vt:lpstr>
      <vt:lpstr>Impact on Mental Health and Well-Being Research consistently identified:</vt:lpstr>
      <vt:lpstr> Students’ Voices: Main Concerns Students frequently expressed concerns regarding: </vt:lpstr>
      <vt:lpstr>Students’ Recommendations</vt:lpstr>
      <vt:lpstr>Discussion and Conclusions</vt:lpstr>
      <vt:lpstr>References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Students’ Perspectives on Distance Education During the COVID-19 Pandemic</dc:title>
  <dc:creator>Tasos Tzo</dc:creator>
  <dc:description>generated using python-pptx</dc:description>
  <cp:lastModifiedBy>Tasos Tzo</cp:lastModifiedBy>
  <cp:revision>21</cp:revision>
  <dcterms:created xsi:type="dcterms:W3CDTF">2013-01-27T09:14:16Z</dcterms:created>
  <dcterms:modified xsi:type="dcterms:W3CDTF">2026-06-25T09:01:30Z</dcterms:modified>
</cp:coreProperties>
</file>