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60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B9C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-528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icon.kiobus.org/edu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C54CFCCB-2271-47F4-87FB-4795F4412D40}"/>
              </a:ext>
            </a:extLst>
          </p:cNvPr>
          <p:cNvSpPr/>
          <p:nvPr userDrawn="1"/>
        </p:nvSpPr>
        <p:spPr>
          <a:xfrm>
            <a:off x="0" y="1256232"/>
            <a:ext cx="2760292" cy="322689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38FDA9A8-BE5E-4939-B87C-5BB7F727BD69}"/>
              </a:ext>
            </a:extLst>
          </p:cNvPr>
          <p:cNvSpPr/>
          <p:nvPr userDrawn="1"/>
        </p:nvSpPr>
        <p:spPr>
          <a:xfrm>
            <a:off x="0" y="4483122"/>
            <a:ext cx="2760292" cy="2373387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2DCBB27B-AAEA-4AFD-94AE-E9580E86912B}"/>
              </a:ext>
            </a:extLst>
          </p:cNvPr>
          <p:cNvSpPr txBox="1"/>
          <p:nvPr userDrawn="1"/>
        </p:nvSpPr>
        <p:spPr>
          <a:xfrm>
            <a:off x="0" y="877315"/>
            <a:ext cx="17946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hlinkClick r:id="rId2"/>
              </a:rPr>
              <a:t>https://icon.kiobus.org/edu</a:t>
            </a:r>
            <a:r>
              <a:rPr lang="es-ES" sz="1100" dirty="0"/>
              <a:t> </a:t>
            </a:r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xmlns="" id="{22906214-0DFF-04E3-B3AC-5E32C03509B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247"/>
            <a:ext cx="5256745" cy="84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28/06/2026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28/06/2026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xmlns="" id="{B6181B61-FADD-23C8-4AD8-B914224D0A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28/06/2026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xmlns="" id="{247A88DF-7630-9D5D-B605-9AC712FCA3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Rectángulo: esquinas diagonales cortadas 9">
            <a:extLst>
              <a:ext uri="{FF2B5EF4-FFF2-40B4-BE49-F238E27FC236}">
                <a16:creationId xmlns:a16="http://schemas.microsoft.com/office/drawing/2014/main" xmlns="" id="{A8A37603-D8D7-42E4-BB99-641220671B2F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una sola esquina cortada 10">
            <a:extLst>
              <a:ext uri="{FF2B5EF4-FFF2-40B4-BE49-F238E27FC236}">
                <a16:creationId xmlns:a16="http://schemas.microsoft.com/office/drawing/2014/main" xmlns="" id="{16FCA017-9F2F-41A2-81A0-D12EC0C0D0F5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xmlns="" id="{265E172B-87C2-5A10-A698-92364EA9C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2" name="Rectángulo: esquinas diagonales cortadas 11">
            <a:extLst>
              <a:ext uri="{FF2B5EF4-FFF2-40B4-BE49-F238E27FC236}">
                <a16:creationId xmlns:a16="http://schemas.microsoft.com/office/drawing/2014/main" xmlns="" id="{EE9A01FF-1B88-4CD7-915F-989C3EE5FEF4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una sola esquina cortada 12">
            <a:extLst>
              <a:ext uri="{FF2B5EF4-FFF2-40B4-BE49-F238E27FC236}">
                <a16:creationId xmlns:a16="http://schemas.microsoft.com/office/drawing/2014/main" xmlns="" id="{1D5CDB73-3E6A-449F-B482-1DFF9512BE70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xmlns="" id="{1F302260-04CB-07C8-3E13-7C12C291CE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xmlns="" id="{E594285B-1283-48A7-B7F7-9864DA96E139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xmlns="" id="{B1628E99-EE1F-4B02-953D-2A2E5893F791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xmlns="" id="{C6BBFB92-7E71-40C4-2931-F9240778D1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072FEB14-2678-417D-9F9E-D669EB97F3EB}"/>
              </a:ext>
            </a:extLst>
          </p:cNvPr>
          <p:cNvSpPr/>
          <p:nvPr userDrawn="1"/>
        </p:nvSpPr>
        <p:spPr>
          <a:xfrm>
            <a:off x="0" y="1098"/>
            <a:ext cx="752030" cy="4932028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D250EAC4-39A1-4A4B-BAC6-CFD0302A3EA8}"/>
              </a:ext>
            </a:extLst>
          </p:cNvPr>
          <p:cNvSpPr/>
          <p:nvPr userDrawn="1"/>
        </p:nvSpPr>
        <p:spPr>
          <a:xfrm>
            <a:off x="0" y="3650152"/>
            <a:ext cx="589660" cy="3207848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xmlns="" id="{A54B1FBE-5AD7-0576-ECEB-224C51D5C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0" t="18980" r="34733" b="24598"/>
          <a:stretch/>
        </p:blipFill>
        <p:spPr>
          <a:xfrm>
            <a:off x="11210193" y="70582"/>
            <a:ext cx="900203" cy="5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xmlns="" id="{C9840A6B-9138-4F82-97FC-45C94A0A4CBA}"/>
              </a:ext>
            </a:extLst>
          </p:cNvPr>
          <p:cNvSpPr/>
          <p:nvPr userDrawn="1"/>
        </p:nvSpPr>
        <p:spPr>
          <a:xfrm>
            <a:off x="0" y="247828"/>
            <a:ext cx="12192000" cy="4235294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xmlns="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xmlns="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xmlns="" id="{EDBBB58C-5A56-5B44-F3D3-E007B5AE5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5900" y="4943925"/>
            <a:ext cx="7100199" cy="114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28/06/2026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pPr/>
              <a:t>28/06/2026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F70DC3-2493-443E-B68D-507507ACB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SCHOOL PRINCIPALS MANAGE INTRA-SCHOOL DISAGREEMENTS AND CONFLICTS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164FC90-4914-4A60-B613-567BCFEB17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1024" y="4191572"/>
            <a:ext cx="6998293" cy="1655762"/>
          </a:xfrm>
        </p:spPr>
        <p:txBody>
          <a:bodyPr/>
          <a:lstStyle/>
          <a:p>
            <a:r>
              <a:rPr lang="es-ES" dirty="0" smtClean="0"/>
              <a:t>Stavroula Nanou</a:t>
            </a:r>
          </a:p>
          <a:p>
            <a:r>
              <a:rPr lang="es-ES" dirty="0" smtClean="0"/>
              <a:t>University of Alicante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997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References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Bush, T. (2022). </a:t>
            </a:r>
            <a:r>
              <a:rPr lang="en-US" i="1" dirty="0" smtClean="0"/>
              <a:t>Theories of Educational Leadership and Management</a:t>
            </a:r>
            <a:r>
              <a:rPr lang="en-US" dirty="0" smtClean="0"/>
              <a:t> (6th ed.). Sage. </a:t>
            </a:r>
            <a:endParaRPr lang="en-US" dirty="0" smtClean="0"/>
          </a:p>
          <a:p>
            <a:r>
              <a:rPr lang="en-US" dirty="0" err="1" smtClean="0"/>
              <a:t>Fullan</a:t>
            </a:r>
            <a:r>
              <a:rPr lang="en-US" dirty="0" smtClean="0"/>
              <a:t>, M. (2021). </a:t>
            </a:r>
            <a:r>
              <a:rPr lang="en-US" i="1" dirty="0" smtClean="0"/>
              <a:t>Leading in a Culture of Change</a:t>
            </a:r>
            <a:r>
              <a:rPr lang="en-US" dirty="0" smtClean="0"/>
              <a:t> (2nd ed.). </a:t>
            </a:r>
            <a:endParaRPr lang="en-US" dirty="0" smtClean="0"/>
          </a:p>
          <a:p>
            <a:r>
              <a:rPr lang="en-US" dirty="0" err="1" smtClean="0"/>
              <a:t>Jossey</a:t>
            </a:r>
            <a:r>
              <a:rPr lang="en-US" dirty="0" smtClean="0"/>
              <a:t>-Bass</a:t>
            </a:r>
            <a:r>
              <a:rPr lang="en-US" dirty="0" smtClean="0"/>
              <a:t>. </a:t>
            </a:r>
            <a:r>
              <a:rPr lang="en-US" dirty="0" err="1" smtClean="0"/>
              <a:t>Rahim</a:t>
            </a:r>
            <a:r>
              <a:rPr lang="en-US" dirty="0" smtClean="0"/>
              <a:t>, M. A. (2020). </a:t>
            </a:r>
            <a:r>
              <a:rPr lang="en-US" i="1" dirty="0" smtClean="0"/>
              <a:t>Managing Conflict in Organizations</a:t>
            </a:r>
            <a:r>
              <a:rPr lang="en-US" dirty="0" smtClean="0"/>
              <a:t> (5th ed.). </a:t>
            </a:r>
            <a:r>
              <a:rPr lang="en-US" dirty="0" err="1" smtClean="0"/>
              <a:t>Routledge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Robbins, S. P., &amp; Judge, T. A. (2021). </a:t>
            </a:r>
            <a:r>
              <a:rPr lang="en-US" i="1" dirty="0" smtClean="0"/>
              <a:t>Organizational Behavior</a:t>
            </a:r>
            <a:r>
              <a:rPr lang="en-US" dirty="0" smtClean="0"/>
              <a:t> (18th ed.). Pearson. </a:t>
            </a:r>
            <a:endParaRPr lang="en-US" dirty="0" smtClean="0"/>
          </a:p>
          <a:p>
            <a:r>
              <a:rPr lang="en-US" dirty="0" smtClean="0"/>
              <a:t>Hargreaves</a:t>
            </a:r>
            <a:r>
              <a:rPr lang="en-US" dirty="0" smtClean="0"/>
              <a:t>, A., &amp; O'Connor, M. T. (2020). </a:t>
            </a:r>
            <a:r>
              <a:rPr lang="en-US" i="1" dirty="0" smtClean="0"/>
              <a:t>Collaborative Professionalism: When Teaching Together Means Learning for All</a:t>
            </a:r>
            <a:r>
              <a:rPr lang="en-US" dirty="0" smtClean="0"/>
              <a:t>. Corwin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Leithwood</a:t>
            </a:r>
            <a:r>
              <a:rPr lang="en-US" dirty="0" smtClean="0"/>
              <a:t>, K., &amp; </a:t>
            </a:r>
            <a:r>
              <a:rPr lang="en-US" dirty="0" err="1" smtClean="0"/>
              <a:t>Riehl</a:t>
            </a:r>
            <a:r>
              <a:rPr lang="en-US" dirty="0" smtClean="0"/>
              <a:t>, C. (2020). What We Know About Successful School Leadership. </a:t>
            </a:r>
            <a:r>
              <a:rPr lang="en-US" i="1" dirty="0" err="1" smtClean="0"/>
              <a:t>Annu</a:t>
            </a:r>
            <a:r>
              <a:rPr lang="en-US" i="1" dirty="0" smtClean="0"/>
              <a:t>. Rev. Educ.</a:t>
            </a:r>
            <a:r>
              <a:rPr lang="en-US" dirty="0" smtClean="0"/>
              <a:t>, 41, 381–408.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Continuous professional </a:t>
            </a:r>
            <a:r>
              <a:rPr lang="en-US" dirty="0" smtClean="0"/>
              <a:t>development in leadership and conflict management should therefore be considered a strategic priority for school leaders.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48076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Conflict </a:t>
            </a:r>
            <a:r>
              <a:rPr lang="en-US" dirty="0" smtClean="0"/>
              <a:t>is an unavoidable aspect of school life. Schools bring together individuals with different experiences, beliefs, expectations, and professional responsibilities, making disagreements a natural part of everyday practice. Rather than viewing conflict as a negative phenomenon, effective school leaders recognize it as an opportunity to strengthen collaboration, promote professional growth, and foster a positive school climate. The way principals respond to conflict plays a key role in maintaining healthy relationships and supporting educational quality.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 OF THE STUDY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study aims to explore:</a:t>
            </a:r>
          </a:p>
          <a:p>
            <a:r>
              <a:rPr lang="en-US" dirty="0" smtClean="0"/>
              <a:t>the most common causes of intra-school conflicts, </a:t>
            </a:r>
          </a:p>
          <a:p>
            <a:r>
              <a:rPr lang="en-US" dirty="0" smtClean="0"/>
              <a:t>the strategies principals use to manage them, </a:t>
            </a:r>
          </a:p>
          <a:p>
            <a:r>
              <a:rPr lang="en-US" dirty="0" smtClean="0"/>
              <a:t>the factors that influence effective conflict management.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Methodology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Type of research: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Literature review</a:t>
            </a:r>
          </a:p>
          <a:p>
            <a:r>
              <a:rPr lang="en-US" b="1" dirty="0" smtClean="0"/>
              <a:t>Databases:</a:t>
            </a:r>
            <a:endParaRPr lang="en-US" dirty="0" smtClean="0"/>
          </a:p>
          <a:p>
            <a:r>
              <a:rPr lang="en-US" dirty="0" smtClean="0"/>
              <a:t>Scopus </a:t>
            </a:r>
          </a:p>
          <a:p>
            <a:r>
              <a:rPr lang="en-US" dirty="0" smtClean="0"/>
              <a:t>ERIC </a:t>
            </a:r>
          </a:p>
          <a:p>
            <a:r>
              <a:rPr lang="en-US" dirty="0" smtClean="0"/>
              <a:t>Google Scholar </a:t>
            </a:r>
          </a:p>
          <a:p>
            <a:r>
              <a:rPr lang="en-US" dirty="0" smtClean="0"/>
              <a:t>Web of Science </a:t>
            </a:r>
          </a:p>
          <a:p>
            <a:r>
              <a:rPr lang="en-US" b="1" dirty="0" smtClean="0"/>
              <a:t>Keywords:</a:t>
            </a:r>
            <a:endParaRPr lang="en-US" dirty="0" smtClean="0"/>
          </a:p>
          <a:p>
            <a:r>
              <a:rPr lang="en-US" dirty="0" smtClean="0"/>
              <a:t>School conflict </a:t>
            </a:r>
          </a:p>
          <a:p>
            <a:r>
              <a:rPr lang="en-US" dirty="0" smtClean="0"/>
              <a:t>Conflict management </a:t>
            </a:r>
          </a:p>
          <a:p>
            <a:r>
              <a:rPr lang="en-US" dirty="0" smtClean="0"/>
              <a:t>School leadership </a:t>
            </a:r>
          </a:p>
          <a:p>
            <a:r>
              <a:rPr lang="en-US" dirty="0" smtClean="0"/>
              <a:t>Principal leadership </a:t>
            </a:r>
          </a:p>
          <a:p>
            <a:r>
              <a:rPr lang="en-US" dirty="0" smtClean="0"/>
              <a:t>Educational administration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"Conflict is inevitable, but its management is a matter of leadership."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Main causes of conflicts</a:t>
            </a:r>
          </a:p>
          <a:p>
            <a:r>
              <a:rPr lang="en-US" dirty="0" smtClean="0"/>
              <a:t>Different educational beliefs – </a:t>
            </a:r>
            <a:r>
              <a:rPr lang="en-US" b="1" dirty="0" smtClean="0"/>
              <a:t>25%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Poor communication – </a:t>
            </a:r>
            <a:r>
              <a:rPr lang="en-US" b="1" dirty="0" smtClean="0"/>
              <a:t>20%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Role ambiguity – </a:t>
            </a:r>
            <a:r>
              <a:rPr lang="en-US" b="1" dirty="0" smtClean="0"/>
              <a:t>20%</a:t>
            </a:r>
            <a:r>
              <a:rPr lang="en-US" dirty="0" smtClean="0"/>
              <a:t> </a:t>
            </a:r>
          </a:p>
          <a:p>
            <a:r>
              <a:rPr lang="en-US" dirty="0" smtClean="0"/>
              <a:t>Limited resources – </a:t>
            </a:r>
            <a:r>
              <a:rPr lang="en-US" b="1" dirty="0" smtClean="0"/>
              <a:t>15%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Resistance to change – </a:t>
            </a:r>
            <a:r>
              <a:rPr lang="en-US" b="1" dirty="0" smtClean="0"/>
              <a:t>10%</a:t>
            </a:r>
            <a:r>
              <a:rPr lang="en-US" dirty="0" smtClean="0"/>
              <a:t> </a:t>
            </a:r>
          </a:p>
          <a:p>
            <a:r>
              <a:rPr lang="en-US" dirty="0" smtClean="0"/>
              <a:t>Other factors – </a:t>
            </a:r>
            <a:r>
              <a:rPr lang="en-US" b="1" dirty="0" smtClean="0"/>
              <a:t>10%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Conflict management strategies used by principals</a:t>
            </a:r>
          </a:p>
          <a:p>
            <a:r>
              <a:rPr lang="en-US" dirty="0" smtClean="0"/>
              <a:t>Active listening – </a:t>
            </a:r>
            <a:r>
              <a:rPr lang="en-US" b="1" dirty="0" smtClean="0"/>
              <a:t>88%</a:t>
            </a:r>
            <a:r>
              <a:rPr lang="en-US" dirty="0" smtClean="0"/>
              <a:t> </a:t>
            </a:r>
          </a:p>
          <a:p>
            <a:r>
              <a:rPr lang="en-US" dirty="0" smtClean="0"/>
              <a:t>Mediation – </a:t>
            </a:r>
            <a:r>
              <a:rPr lang="en-US" b="1" dirty="0" smtClean="0"/>
              <a:t>78%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Collaborative problem solving – </a:t>
            </a:r>
            <a:r>
              <a:rPr lang="en-US" b="1" dirty="0" smtClean="0"/>
              <a:t>75%</a:t>
            </a:r>
            <a:r>
              <a:rPr lang="en-US" dirty="0" smtClean="0"/>
              <a:t> </a:t>
            </a:r>
          </a:p>
          <a:p>
            <a:r>
              <a:rPr lang="en-US" dirty="0" smtClean="0"/>
              <a:t>Open communication – </a:t>
            </a:r>
            <a:r>
              <a:rPr lang="en-US" b="1" dirty="0" smtClean="0"/>
              <a:t>72%</a:t>
            </a:r>
            <a:r>
              <a:rPr lang="en-US" dirty="0" smtClean="0"/>
              <a:t> </a:t>
            </a:r>
          </a:p>
          <a:p>
            <a:r>
              <a:rPr lang="en-US" dirty="0" smtClean="0"/>
              <a:t>Participative decision making – </a:t>
            </a:r>
            <a:r>
              <a:rPr lang="en-US" b="1" dirty="0" smtClean="0"/>
              <a:t>63%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Prevention through positive school climate – </a:t>
            </a:r>
            <a:r>
              <a:rPr lang="en-US" b="1" dirty="0" smtClean="0"/>
              <a:t>58%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factors for successful conflict management</a:t>
            </a:r>
            <a:br>
              <a:rPr lang="en-US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Emotional </a:t>
            </a:r>
            <a:r>
              <a:rPr lang="en-US" dirty="0" smtClean="0"/>
              <a:t>intelligence </a:t>
            </a:r>
          </a:p>
          <a:p>
            <a:r>
              <a:rPr lang="en-US" dirty="0" smtClean="0"/>
              <a:t>Leadership skills </a:t>
            </a:r>
          </a:p>
          <a:p>
            <a:r>
              <a:rPr lang="en-US" dirty="0" smtClean="0"/>
              <a:t>Fairness and transparency </a:t>
            </a:r>
          </a:p>
          <a:p>
            <a:r>
              <a:rPr lang="en-US" dirty="0" smtClean="0"/>
              <a:t>Trust </a:t>
            </a:r>
          </a:p>
          <a:p>
            <a:r>
              <a:rPr lang="en-US" dirty="0" smtClean="0"/>
              <a:t>Empathy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Conflict management process</a:t>
            </a:r>
            <a:br>
              <a:rPr lang="en-US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400" b="1" dirty="0" smtClean="0"/>
              <a:t>1</a:t>
            </a:r>
            <a:r>
              <a:rPr lang="en-US" sz="4400" b="1" dirty="0" smtClean="0"/>
              <a:t>. Identify the conflict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Recognize the situation and its causes.</a:t>
            </a:r>
          </a:p>
          <a:p>
            <a:r>
              <a:rPr lang="en-US" sz="4400" b="1" dirty="0" smtClean="0"/>
              <a:t>2. Investigate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Gather information and understand all perspectives.</a:t>
            </a:r>
          </a:p>
          <a:p>
            <a:r>
              <a:rPr lang="en-US" sz="4400" b="1" dirty="0" smtClean="0"/>
              <a:t>3. Mediate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Facilitate dialogue and encourage mutual understanding.</a:t>
            </a:r>
          </a:p>
          <a:p>
            <a:r>
              <a:rPr lang="en-US" sz="4400" b="1" dirty="0" smtClean="0"/>
              <a:t>4. Resolve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Agree on solutions acceptable to all parties.</a:t>
            </a:r>
          </a:p>
          <a:p>
            <a:r>
              <a:rPr lang="en-US" sz="4400" b="1" dirty="0" smtClean="0"/>
              <a:t>5. Evaluate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Assess the outcomes and improve the process.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The </a:t>
            </a:r>
            <a:r>
              <a:rPr lang="en-US" dirty="0" smtClean="0"/>
              <a:t>literature indicates that principals who adopt transformational and participative leadership styles are more effective in managing conflicts. Timely intervention and the development of a collaborative culture reduce the intensity of disagreements and strengthen the cohesion of the school community. Emotional intelligence, fairness, and trust are critical elements in achieving sustainable conflict resolution.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Conclusions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conflict management:</a:t>
            </a:r>
          </a:p>
          <a:p>
            <a:r>
              <a:rPr lang="en-US" dirty="0" smtClean="0"/>
              <a:t>improves the school climate, </a:t>
            </a:r>
          </a:p>
          <a:p>
            <a:r>
              <a:rPr lang="en-US" dirty="0" smtClean="0"/>
              <a:t>enhances professional collaboration, </a:t>
            </a:r>
          </a:p>
          <a:p>
            <a:r>
              <a:rPr lang="en-US" dirty="0" smtClean="0"/>
              <a:t>increases trust among members, </a:t>
            </a:r>
          </a:p>
          <a:p>
            <a:r>
              <a:rPr lang="en-US" dirty="0" smtClean="0"/>
              <a:t>contributes to the quality of the educational process, </a:t>
            </a:r>
          </a:p>
          <a:p>
            <a:r>
              <a:rPr lang="en-US" dirty="0" smtClean="0"/>
              <a:t>supports the quality of educational processes, </a:t>
            </a:r>
          </a:p>
          <a:p>
            <a:r>
              <a:rPr lang="en-US" dirty="0" smtClean="0"/>
              <a:t>reduces stress and job dissatisfaction.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10370</TotalTime>
  <Words>513</Words>
  <Application>Microsoft Office PowerPoint</Application>
  <PresentationFormat>Προσαρμογή</PresentationFormat>
  <Paragraphs>69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Tema de Office</vt:lpstr>
      <vt:lpstr>HOW SCHOOL PRINCIPALS MANAGE INTRA-SCHOOL DISAGREEMENTS AND CONFLICTS</vt:lpstr>
      <vt:lpstr>Introduction</vt:lpstr>
      <vt:lpstr>AIM OF THE STUDY</vt:lpstr>
      <vt:lpstr>Methodology</vt:lpstr>
      <vt:lpstr>"Conflict is inevitable, but its management is a matter of leadership."</vt:lpstr>
      <vt:lpstr>Key factors for successful conflict management </vt:lpstr>
      <vt:lpstr>Conflict management process </vt:lpstr>
      <vt:lpstr>DISCUSSION</vt:lpstr>
      <vt:lpstr>Conclusions</vt:lpstr>
      <vt:lpstr>References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Vivian</cp:lastModifiedBy>
  <cp:revision>10</cp:revision>
  <dcterms:created xsi:type="dcterms:W3CDTF">2022-01-05T05:38:35Z</dcterms:created>
  <dcterms:modified xsi:type="dcterms:W3CDTF">2026-06-28T11:57:56Z</dcterms:modified>
</cp:coreProperties>
</file>