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>
        <p:scale>
          <a:sx n="130" d="100"/>
          <a:sy n="130" d="100"/>
        </p:scale>
        <p:origin x="-39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Practices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1" i="0" u="none" strike="noStrike">
                    <a:solidFill>
                      <a:srgbClr val="1A1F26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Substitution</c:v>
                </c:pt>
                <c:pt idx="1">
                  <c:v>Augmentation</c:v>
                </c:pt>
                <c:pt idx="2">
                  <c:v>Modification</c:v>
                </c:pt>
                <c:pt idx="3">
                  <c:v>Redefinition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22</c:v>
                </c:pt>
                <c:pt idx="1">
                  <c:v>18</c:v>
                </c:pt>
                <c:pt idx="2">
                  <c:v>11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EF-4990-BC74-E507640CA4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400" b="0" i="0" u="none" strike="noStrike">
                <a:solidFill>
                  <a:srgbClr val="36454F"/>
                </a:solidFill>
                <a:latin typeface="Calibri"/>
              </a:defRPr>
            </a:pPr>
            <a:endParaRPr lang="el-GR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5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AE86E-7396-4A95-A3F3-12F5C47721EB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31595-EDE1-41EC-9E38-B1B6D25EA3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0078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FE7B16-C46C-ED29-7DAE-CDFF5A1DD3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9D8C841-5418-5BAE-CB5A-9888186980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03C48C-AAC2-DF1D-ED72-AB330B8E6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C3914E4-B1D4-324A-3C4A-1A9B77286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51F1BCA-7D3C-2E06-9439-58F42239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72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48598B-BB35-882A-97A5-CA76DF9DE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15815FB-334D-9E52-AED6-4927336C3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B84705C-1704-3852-1454-5059B7D35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E411D8D-7913-2F82-E242-192ABF17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8761CF6-9D64-5D3D-2799-52A2E43C8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726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B72C74C-AC6E-7126-9BE2-FF61A62CA7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712A034-C40A-0081-621B-A1AF5906D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2B52B6C-2358-88B5-A667-25861876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7059256-DE28-4710-D0B4-CC7E4F332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4F690A9-3E09-93F3-B560-322687C5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8195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165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6E0445-B454-2D24-6C31-A37F443B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91B1322-329E-731E-EEE6-3A9CB6B52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639D8C9-C927-C6EA-52D3-25292BECB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22EAF15-AA77-1676-C734-7C15728C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30CB8E6-B179-2EC8-C1C3-A61DB958E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005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186AFA-1706-6255-F3E6-F20AC1D7C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97EF497-C008-50FC-3186-129290F43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7AAD981-3E9C-A5BC-C728-E60179794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B909FF3-DA79-93D0-3558-A9FBA4EF9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C6DB5EF-FCFE-E342-6F24-73C8BD671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211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3D2DFA-85F8-567A-B458-E5FB0ADF3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9F010C-B231-0613-326B-6C29802B11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DC50E7D-C6ED-3B92-12FA-C45923E7DB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4B41EA4-2F55-FDC1-2C54-81586E520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7B98047-1923-B904-9D23-72F6AC7BB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60E06AE-93A4-0215-BD88-96AE4C94A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425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CF427E-C5D7-C1CF-6D5F-7FC956A53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4547815-FC6D-E134-42A8-93E20D37F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86AC3FA-872B-3FE8-537E-705A90F35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4A0369C9-F69E-CE34-470A-08380EB630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7D68D8C-9697-081C-5791-D0889E5BC9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9936D8E-F913-F45A-BD7E-C70FE59C3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3F4C0419-4241-DBF6-F091-AF3C35E0D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72941DC-6935-4D85-E81F-7D388CD0B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190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106E80-721C-5EC9-FED0-392047B11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83D62A2-A514-B06D-3F31-9B671D99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0D655AB-7E67-4E5F-984E-D2C1F423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51A7B18-95F7-51D5-34CE-6B22DC989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868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32248CA-67C1-ABD6-7C33-910F4467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250ADD5-4ECF-1E17-3207-4F8C6A72B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46AACA9-785C-4C04-8F9B-5359948A3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5557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A1BDDC-1062-7D80-C03B-92B1E54F7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C0CC018-BACD-D53F-E117-C8665C5AC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22BB6B8-B912-D181-10B7-9486088BB5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7289F1D-4431-32A5-1A5B-4A6002CF6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565AC57-0D5A-793D-6165-A0ECEDBF5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782E197-D177-4453-AB65-73DEA482C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4495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846D739-E32F-B74F-A612-45C0F533D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0B680A13-D9A0-DE15-99B7-2321223246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4294474-7738-12A1-5243-909FFF84E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54B0593-76C2-D217-23CE-89C110292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C24DDE9-9290-0A85-2F36-74B986B93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4EE4D3C-F90E-4BED-23E2-934E085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2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09C95390-C951-7E26-D1C5-300A5C1AB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75C08A7-21F1-E1A6-CA44-89B444005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1AFE79E-7693-5634-CE69-6F8CD3B1F4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8B07F4-5D7B-4E73-899B-A1C7F90175E1}" type="datetimeFigureOut">
              <a:rPr lang="el-GR" smtClean="0"/>
              <a:t>29/6/2026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8DB1372-39B2-25ED-BE15-6C066EE38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0108FC3-AAAE-967E-410A-4D695FD1BF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6AA9FA-99ED-4762-85E5-B5384F5436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3161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8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chart" Target="../charts/chart1.xml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524000" y="0"/>
            <a:ext cx="9144000" cy="990600"/>
          </a:xfrm>
          <a:prstGeom prst="rect">
            <a:avLst/>
          </a:prstGeom>
          <a:solidFill>
            <a:srgbClr val="1A1F26"/>
          </a:solidFill>
          <a:ln/>
        </p:spPr>
        <p:txBody>
          <a:bodyPr/>
          <a:lstStyle/>
          <a:p>
            <a:endParaRPr lang="el-GR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285750"/>
            <a:ext cx="285750" cy="28575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295275"/>
            <a:ext cx="266700" cy="2667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2590800" y="190500"/>
            <a:ext cx="72390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166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Planning the Future of the School</a:t>
            </a:r>
            <a:endParaRPr lang="en-US" sz="1166" dirty="0"/>
          </a:p>
        </p:txBody>
      </p:sp>
      <p:sp>
        <p:nvSpPr>
          <p:cNvPr id="6" name="Text 2"/>
          <p:cNvSpPr/>
          <p:nvPr/>
        </p:nvSpPr>
        <p:spPr>
          <a:xfrm>
            <a:off x="2590800" y="561975"/>
            <a:ext cx="7810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79" i="1" dirty="0">
                <a:solidFill>
                  <a:srgbClr val="AEBA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Roadmap for Innovative Practices and Technology Integration — Grounded in Teachers' Views and Knowledge</a:t>
            </a:r>
            <a:endParaRPr lang="en-US" sz="479" dirty="0"/>
          </a:p>
        </p:txBody>
      </p:sp>
      <p:sp>
        <p:nvSpPr>
          <p:cNvPr id="7" name="Shape 3"/>
          <p:cNvSpPr/>
          <p:nvPr/>
        </p:nvSpPr>
        <p:spPr>
          <a:xfrm>
            <a:off x="1524000" y="990600"/>
            <a:ext cx="9144000" cy="28575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8" name="Text 4"/>
          <p:cNvSpPr/>
          <p:nvPr/>
        </p:nvSpPr>
        <p:spPr>
          <a:xfrm>
            <a:off x="1905000" y="990600"/>
            <a:ext cx="8382000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1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Papagiannis </a:t>
            </a:r>
            <a:r>
              <a:rPr lang="en-US" sz="417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Chrysovalantis</a:t>
            </a:r>
            <a:r>
              <a:rPr lang="en-US" sz="417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University of Alicante</a:t>
            </a:r>
            <a:endParaRPr lang="en-US" sz="417" dirty="0"/>
          </a:p>
        </p:txBody>
      </p:sp>
      <p:sp>
        <p:nvSpPr>
          <p:cNvPr id="9" name="Shape 5"/>
          <p:cNvSpPr/>
          <p:nvPr/>
        </p:nvSpPr>
        <p:spPr>
          <a:xfrm>
            <a:off x="1790700" y="1466850"/>
            <a:ext cx="2009775" cy="5124450"/>
          </a:xfrm>
          <a:prstGeom prst="roundRect">
            <a:avLst>
              <a:gd name="adj" fmla="val 1706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1778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6"/>
          <p:cNvSpPr/>
          <p:nvPr/>
        </p:nvSpPr>
        <p:spPr>
          <a:xfrm>
            <a:off x="1895475" y="1562100"/>
            <a:ext cx="219075" cy="219075"/>
          </a:xfrm>
          <a:prstGeom prst="ellipse">
            <a:avLst/>
          </a:prstGeom>
          <a:solidFill>
            <a:srgbClr val="F4F6F8"/>
          </a:solidFill>
          <a:ln w="19050">
            <a:solidFill>
              <a:srgbClr val="1C7293"/>
            </a:solidFill>
            <a:prstDash val="solid"/>
          </a:ln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8815" y="1615440"/>
            <a:ext cx="114300" cy="1143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162175" y="1562100"/>
            <a:ext cx="155257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500" b="1" kern="0" spc="2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CHALLENGE</a:t>
            </a:r>
            <a:endParaRPr lang="en-US" sz="500" dirty="0"/>
          </a:p>
        </p:txBody>
      </p:sp>
      <p:sp>
        <p:nvSpPr>
          <p:cNvPr id="13" name="Text 8"/>
          <p:cNvSpPr/>
          <p:nvPr/>
        </p:nvSpPr>
        <p:spPr>
          <a:xfrm>
            <a:off x="1962150" y="1905000"/>
            <a:ext cx="1666875" cy="76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542"/>
              </a:lnSpc>
            </a:pPr>
            <a:r>
              <a:rPr lang="en-US" sz="375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Greek schools have absorbed waves of devices and reforms, yet hardware alone changes little. </a:t>
            </a:r>
            <a:r>
              <a:rPr lang="en-US" sz="375" b="1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the future of the school must begin with teachers' views, knowledge and readiness.</a:t>
            </a:r>
            <a:endParaRPr lang="en-US" sz="375" dirty="0"/>
          </a:p>
        </p:txBody>
      </p:sp>
      <p:sp>
        <p:nvSpPr>
          <p:cNvPr id="14" name="Text 9"/>
          <p:cNvSpPr/>
          <p:nvPr/>
        </p:nvSpPr>
        <p:spPr>
          <a:xfrm>
            <a:off x="1962150" y="2857500"/>
            <a:ext cx="1666875" cy="1047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12" b="1" kern="0" spc="42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312" dirty="0"/>
          </a:p>
        </p:txBody>
      </p:sp>
      <p:sp>
        <p:nvSpPr>
          <p:cNvPr id="15" name="Text 10"/>
          <p:cNvSpPr/>
          <p:nvPr/>
        </p:nvSpPr>
        <p:spPr>
          <a:xfrm>
            <a:off x="1962150" y="3019425"/>
            <a:ext cx="1666875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542"/>
              </a:lnSpc>
            </a:pPr>
            <a:r>
              <a:rPr lang="en-US" sz="375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belief and competence — not devices — determine whether technology is ever meaningfully used. </a:t>
            </a:r>
            <a:r>
              <a:rPr lang="en-US" sz="375" b="1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integration stalls at substitution</a:t>
            </a:r>
            <a:r>
              <a:rPr lang="en-US" sz="375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far below its transformative potential.</a:t>
            </a:r>
            <a:endParaRPr lang="en-US" sz="375" dirty="0"/>
          </a:p>
        </p:txBody>
      </p:sp>
      <p:sp>
        <p:nvSpPr>
          <p:cNvPr id="16" name="Shape 11"/>
          <p:cNvSpPr/>
          <p:nvPr/>
        </p:nvSpPr>
        <p:spPr>
          <a:xfrm>
            <a:off x="1962150" y="4086225"/>
            <a:ext cx="1666875" cy="2333625"/>
          </a:xfrm>
          <a:prstGeom prst="roundRect">
            <a:avLst>
              <a:gd name="adj" fmla="val 1371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8350" y="4200525"/>
            <a:ext cx="152400" cy="1524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2238375" y="4191000"/>
            <a:ext cx="140017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17" b="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Gaps to close</a:t>
            </a:r>
            <a:endParaRPr lang="en-US" sz="417" dirty="0"/>
          </a:p>
        </p:txBody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57400" y="4467225"/>
            <a:ext cx="133350" cy="13335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2247900" y="4448175"/>
            <a:ext cx="136207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75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behind access</a:t>
            </a:r>
            <a:endParaRPr lang="en-US" sz="375" dirty="0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57400" y="4945856"/>
            <a:ext cx="133350" cy="13335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2247900" y="4926806"/>
            <a:ext cx="136207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75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behind provision</a:t>
            </a:r>
            <a:endParaRPr lang="en-US" sz="375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57400" y="5424488"/>
            <a:ext cx="133350" cy="133350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2247900" y="5405438"/>
            <a:ext cx="136207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75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Substitution over redesign</a:t>
            </a:r>
            <a:endParaRPr lang="en-US" sz="375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57400" y="5903119"/>
            <a:ext cx="133350" cy="133350"/>
          </a:xfrm>
          <a:prstGeom prst="rect">
            <a:avLst/>
          </a:prstGeom>
        </p:spPr>
      </p:pic>
      <p:sp>
        <p:nvSpPr>
          <p:cNvPr id="26" name="Text 16"/>
          <p:cNvSpPr/>
          <p:nvPr/>
        </p:nvSpPr>
        <p:spPr>
          <a:xfrm>
            <a:off x="2247900" y="5884069"/>
            <a:ext cx="1362075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75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Isolated, not shared practice</a:t>
            </a:r>
            <a:endParaRPr lang="en-US" sz="375" dirty="0"/>
          </a:p>
        </p:txBody>
      </p:sp>
      <p:sp>
        <p:nvSpPr>
          <p:cNvPr id="27" name="Shape 17"/>
          <p:cNvSpPr/>
          <p:nvPr/>
        </p:nvSpPr>
        <p:spPr>
          <a:xfrm>
            <a:off x="3990975" y="1466850"/>
            <a:ext cx="2009775" cy="5124450"/>
          </a:xfrm>
          <a:prstGeom prst="roundRect">
            <a:avLst>
              <a:gd name="adj" fmla="val 1706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1778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8" name="Shape 18"/>
          <p:cNvSpPr/>
          <p:nvPr/>
        </p:nvSpPr>
        <p:spPr>
          <a:xfrm>
            <a:off x="4095750" y="1562100"/>
            <a:ext cx="219075" cy="219075"/>
          </a:xfrm>
          <a:prstGeom prst="ellipse">
            <a:avLst/>
          </a:prstGeom>
          <a:solidFill>
            <a:srgbClr val="F4F6F8"/>
          </a:solidFill>
          <a:ln w="19050">
            <a:solidFill>
              <a:srgbClr val="1C7293"/>
            </a:solidFill>
            <a:prstDash val="solid"/>
          </a:ln>
        </p:spPr>
      </p:sp>
      <p:pic>
        <p:nvPicPr>
          <p:cNvPr id="29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149090" y="1615440"/>
            <a:ext cx="114300" cy="114300"/>
          </a:xfrm>
          <a:prstGeom prst="rect">
            <a:avLst/>
          </a:prstGeom>
        </p:spPr>
      </p:pic>
      <p:sp>
        <p:nvSpPr>
          <p:cNvPr id="30" name="Text 19"/>
          <p:cNvSpPr/>
          <p:nvPr/>
        </p:nvSpPr>
        <p:spPr>
          <a:xfrm>
            <a:off x="4362450" y="1562100"/>
            <a:ext cx="155257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500" b="1" kern="0" spc="2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AIM &amp; FRAMEWORK</a:t>
            </a:r>
            <a:endParaRPr lang="en-US" sz="500" dirty="0"/>
          </a:p>
        </p:txBody>
      </p:sp>
      <p:sp>
        <p:nvSpPr>
          <p:cNvPr id="31" name="Shape 20"/>
          <p:cNvSpPr/>
          <p:nvPr/>
        </p:nvSpPr>
        <p:spPr>
          <a:xfrm>
            <a:off x="4162425" y="1905000"/>
            <a:ext cx="1666875" cy="571500"/>
          </a:xfrm>
          <a:prstGeom prst="roundRect">
            <a:avLst>
              <a:gd name="adj" fmla="val 4000"/>
            </a:avLst>
          </a:prstGeom>
          <a:solidFill>
            <a:srgbClr val="1A1F26"/>
          </a:solidFill>
          <a:ln/>
        </p:spPr>
      </p:sp>
      <p:sp>
        <p:nvSpPr>
          <p:cNvPr id="32" name="Text 21"/>
          <p:cNvSpPr/>
          <p:nvPr/>
        </p:nvSpPr>
        <p:spPr>
          <a:xfrm>
            <a:off x="4248150" y="1981200"/>
            <a:ext cx="153352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12" b="1" kern="0" spc="42" dirty="0">
                <a:solidFill>
                  <a:srgbClr val="7FB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</a:t>
            </a:r>
            <a:endParaRPr lang="en-US" sz="312" dirty="0"/>
          </a:p>
        </p:txBody>
      </p:sp>
      <p:sp>
        <p:nvSpPr>
          <p:cNvPr id="33" name="Text 22"/>
          <p:cNvSpPr/>
          <p:nvPr/>
        </p:nvSpPr>
        <p:spPr>
          <a:xfrm>
            <a:off x="4248150" y="2105025"/>
            <a:ext cx="15335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500"/>
              </a:lnSpc>
            </a:pPr>
            <a:r>
              <a:rPr lang="en-US" sz="375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map teachers' readiness and innovative practice as the basis for a school-level digital roadmap.</a:t>
            </a:r>
            <a:endParaRPr lang="en-US" sz="375" dirty="0"/>
          </a:p>
        </p:txBody>
      </p:sp>
      <p:sp>
        <p:nvSpPr>
          <p:cNvPr id="34" name="Text 23"/>
          <p:cNvSpPr/>
          <p:nvPr/>
        </p:nvSpPr>
        <p:spPr>
          <a:xfrm>
            <a:off x="4162425" y="2590800"/>
            <a:ext cx="166687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12" b="1" kern="0" spc="3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QUESTIONS</a:t>
            </a:r>
            <a:endParaRPr lang="en-US" sz="312" dirty="0"/>
          </a:p>
        </p:txBody>
      </p:sp>
      <p:sp>
        <p:nvSpPr>
          <p:cNvPr id="35" name="Shape 24"/>
          <p:cNvSpPr/>
          <p:nvPr/>
        </p:nvSpPr>
        <p:spPr>
          <a:xfrm>
            <a:off x="4162425" y="2752725"/>
            <a:ext cx="209550" cy="20955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36" name="Text 25"/>
          <p:cNvSpPr/>
          <p:nvPr/>
        </p:nvSpPr>
        <p:spPr>
          <a:xfrm>
            <a:off x="4162425" y="2752725"/>
            <a:ext cx="20955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92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RQ1</a:t>
            </a:r>
            <a:endParaRPr lang="en-US" sz="292" dirty="0"/>
          </a:p>
        </p:txBody>
      </p:sp>
      <p:sp>
        <p:nvSpPr>
          <p:cNvPr id="37" name="Text 26"/>
          <p:cNvSpPr/>
          <p:nvPr/>
        </p:nvSpPr>
        <p:spPr>
          <a:xfrm>
            <a:off x="4410075" y="2733675"/>
            <a:ext cx="1419225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8"/>
              </a:lnSpc>
            </a:pPr>
            <a:r>
              <a:rPr lang="en-US" sz="354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teachers view the value of new technologies in education?</a:t>
            </a:r>
            <a:endParaRPr lang="en-US" sz="354" dirty="0"/>
          </a:p>
        </p:txBody>
      </p:sp>
      <p:sp>
        <p:nvSpPr>
          <p:cNvPr id="38" name="Shape 27"/>
          <p:cNvSpPr/>
          <p:nvPr/>
        </p:nvSpPr>
        <p:spPr>
          <a:xfrm>
            <a:off x="4162425" y="3181350"/>
            <a:ext cx="209550" cy="20955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39" name="Text 28"/>
          <p:cNvSpPr/>
          <p:nvPr/>
        </p:nvSpPr>
        <p:spPr>
          <a:xfrm>
            <a:off x="4162425" y="3181350"/>
            <a:ext cx="20955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92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RQ2</a:t>
            </a:r>
            <a:endParaRPr lang="en-US" sz="292" dirty="0"/>
          </a:p>
        </p:txBody>
      </p:sp>
      <p:sp>
        <p:nvSpPr>
          <p:cNvPr id="40" name="Text 29"/>
          <p:cNvSpPr/>
          <p:nvPr/>
        </p:nvSpPr>
        <p:spPr>
          <a:xfrm>
            <a:off x="4410075" y="3162300"/>
            <a:ext cx="1419225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8"/>
              </a:lnSpc>
            </a:pPr>
            <a:r>
              <a:rPr lang="en-US" sz="354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they assess their own knowledge and competence?</a:t>
            </a:r>
            <a:endParaRPr lang="en-US" sz="354" dirty="0"/>
          </a:p>
        </p:txBody>
      </p:sp>
      <p:sp>
        <p:nvSpPr>
          <p:cNvPr id="41" name="Shape 30"/>
          <p:cNvSpPr/>
          <p:nvPr/>
        </p:nvSpPr>
        <p:spPr>
          <a:xfrm>
            <a:off x="4162425" y="3609975"/>
            <a:ext cx="209550" cy="20955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42" name="Text 31"/>
          <p:cNvSpPr/>
          <p:nvPr/>
        </p:nvSpPr>
        <p:spPr>
          <a:xfrm>
            <a:off x="4162425" y="3609975"/>
            <a:ext cx="209550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92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RQ3</a:t>
            </a:r>
            <a:endParaRPr lang="en-US" sz="292" dirty="0"/>
          </a:p>
        </p:txBody>
      </p:sp>
      <p:sp>
        <p:nvSpPr>
          <p:cNvPr id="43" name="Text 32"/>
          <p:cNvSpPr/>
          <p:nvPr/>
        </p:nvSpPr>
        <p:spPr>
          <a:xfrm>
            <a:off x="4410075" y="3590925"/>
            <a:ext cx="1419225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8"/>
              </a:lnSpc>
            </a:pPr>
            <a:r>
              <a:rPr lang="en-US" sz="354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enables a shift from enhancement to transformation?</a:t>
            </a:r>
            <a:endParaRPr lang="en-US" sz="354" dirty="0"/>
          </a:p>
        </p:txBody>
      </p:sp>
      <p:sp>
        <p:nvSpPr>
          <p:cNvPr id="44" name="Text 33"/>
          <p:cNvSpPr/>
          <p:nvPr/>
        </p:nvSpPr>
        <p:spPr>
          <a:xfrm>
            <a:off x="4162425" y="4086225"/>
            <a:ext cx="166687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12" b="1" kern="0" spc="3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 · WILL–SKILL–TOOL</a:t>
            </a:r>
            <a:endParaRPr lang="en-US" sz="312" dirty="0"/>
          </a:p>
        </p:txBody>
      </p:sp>
      <p:sp>
        <p:nvSpPr>
          <p:cNvPr id="45" name="Shape 34"/>
          <p:cNvSpPr/>
          <p:nvPr/>
        </p:nvSpPr>
        <p:spPr>
          <a:xfrm>
            <a:off x="4162425" y="4257675"/>
            <a:ext cx="1666875" cy="381000"/>
          </a:xfrm>
          <a:prstGeom prst="roundRect">
            <a:avLst>
              <a:gd name="adj" fmla="val 5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46" name="Image 9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8150" y="4371975"/>
            <a:ext cx="152400" cy="152400"/>
          </a:xfrm>
          <a:prstGeom prst="rect">
            <a:avLst/>
          </a:prstGeom>
        </p:spPr>
      </p:pic>
      <p:sp>
        <p:nvSpPr>
          <p:cNvPr id="47" name="Text 35"/>
          <p:cNvSpPr/>
          <p:nvPr/>
        </p:nvSpPr>
        <p:spPr>
          <a:xfrm>
            <a:off x="4448175" y="4314825"/>
            <a:ext cx="136207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96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Will</a:t>
            </a:r>
            <a:endParaRPr lang="en-US" sz="396" dirty="0"/>
          </a:p>
        </p:txBody>
      </p:sp>
      <p:sp>
        <p:nvSpPr>
          <p:cNvPr id="48" name="Text 36"/>
          <p:cNvSpPr/>
          <p:nvPr/>
        </p:nvSpPr>
        <p:spPr>
          <a:xfrm>
            <a:off x="4448175" y="4438650"/>
            <a:ext cx="1362075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75"/>
              </a:lnSpc>
            </a:pPr>
            <a:r>
              <a:rPr lang="en-US" sz="312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Attitudes, beliefs and motivation to adopt.</a:t>
            </a:r>
            <a:endParaRPr lang="en-US" sz="312" dirty="0"/>
          </a:p>
        </p:txBody>
      </p:sp>
      <p:sp>
        <p:nvSpPr>
          <p:cNvPr id="49" name="Shape 37"/>
          <p:cNvSpPr/>
          <p:nvPr/>
        </p:nvSpPr>
        <p:spPr>
          <a:xfrm>
            <a:off x="4162425" y="5186363"/>
            <a:ext cx="1666875" cy="381000"/>
          </a:xfrm>
          <a:prstGeom prst="roundRect">
            <a:avLst>
              <a:gd name="adj" fmla="val 5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50" name="Image 10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8150" y="5300663"/>
            <a:ext cx="152400" cy="152400"/>
          </a:xfrm>
          <a:prstGeom prst="rect">
            <a:avLst/>
          </a:prstGeom>
        </p:spPr>
      </p:pic>
      <p:sp>
        <p:nvSpPr>
          <p:cNvPr id="51" name="Text 38"/>
          <p:cNvSpPr/>
          <p:nvPr/>
        </p:nvSpPr>
        <p:spPr>
          <a:xfrm>
            <a:off x="4448175" y="5243513"/>
            <a:ext cx="136207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96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Skill</a:t>
            </a:r>
            <a:endParaRPr lang="en-US" sz="396" dirty="0"/>
          </a:p>
        </p:txBody>
      </p:sp>
      <p:sp>
        <p:nvSpPr>
          <p:cNvPr id="52" name="Text 39"/>
          <p:cNvSpPr/>
          <p:nvPr/>
        </p:nvSpPr>
        <p:spPr>
          <a:xfrm>
            <a:off x="4448175" y="5367338"/>
            <a:ext cx="1362075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75"/>
              </a:lnSpc>
            </a:pPr>
            <a:r>
              <a:rPr lang="en-US" sz="312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and competence (TPACK / SAMR).</a:t>
            </a:r>
            <a:endParaRPr lang="en-US" sz="312" dirty="0"/>
          </a:p>
        </p:txBody>
      </p:sp>
      <p:sp>
        <p:nvSpPr>
          <p:cNvPr id="53" name="Shape 40"/>
          <p:cNvSpPr/>
          <p:nvPr/>
        </p:nvSpPr>
        <p:spPr>
          <a:xfrm>
            <a:off x="4162425" y="6115050"/>
            <a:ext cx="1666875" cy="381000"/>
          </a:xfrm>
          <a:prstGeom prst="roundRect">
            <a:avLst>
              <a:gd name="adj" fmla="val 5000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54" name="Image 1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248150" y="6229350"/>
            <a:ext cx="152400" cy="152400"/>
          </a:xfrm>
          <a:prstGeom prst="rect">
            <a:avLst/>
          </a:prstGeom>
        </p:spPr>
      </p:pic>
      <p:sp>
        <p:nvSpPr>
          <p:cNvPr id="55" name="Text 41"/>
          <p:cNvSpPr/>
          <p:nvPr/>
        </p:nvSpPr>
        <p:spPr>
          <a:xfrm>
            <a:off x="4448175" y="6172200"/>
            <a:ext cx="136207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96" b="1" dirty="0">
                <a:solidFill>
                  <a:srgbClr val="0F4C5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Tool</a:t>
            </a:r>
            <a:endParaRPr lang="en-US" sz="396" dirty="0"/>
          </a:p>
        </p:txBody>
      </p:sp>
      <p:sp>
        <p:nvSpPr>
          <p:cNvPr id="56" name="Text 42"/>
          <p:cNvSpPr/>
          <p:nvPr/>
        </p:nvSpPr>
        <p:spPr>
          <a:xfrm>
            <a:off x="4448175" y="6296025"/>
            <a:ext cx="1362075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75"/>
              </a:lnSpc>
            </a:pPr>
            <a:r>
              <a:rPr lang="en-US" sz="312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 access, time and institutional support.</a:t>
            </a:r>
            <a:endParaRPr lang="en-US" sz="312" dirty="0"/>
          </a:p>
        </p:txBody>
      </p:sp>
      <p:sp>
        <p:nvSpPr>
          <p:cNvPr id="57" name="Shape 43"/>
          <p:cNvSpPr/>
          <p:nvPr/>
        </p:nvSpPr>
        <p:spPr>
          <a:xfrm>
            <a:off x="6191250" y="1466850"/>
            <a:ext cx="2009775" cy="5124450"/>
          </a:xfrm>
          <a:prstGeom prst="roundRect">
            <a:avLst>
              <a:gd name="adj" fmla="val 1706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1778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8" name="Shape 44"/>
          <p:cNvSpPr/>
          <p:nvPr/>
        </p:nvSpPr>
        <p:spPr>
          <a:xfrm>
            <a:off x="6296025" y="1562100"/>
            <a:ext cx="219075" cy="219075"/>
          </a:xfrm>
          <a:prstGeom prst="ellipse">
            <a:avLst/>
          </a:prstGeom>
          <a:solidFill>
            <a:srgbClr val="F4F6F8"/>
          </a:solidFill>
          <a:ln w="19050">
            <a:solidFill>
              <a:srgbClr val="1C7293"/>
            </a:solidFill>
            <a:prstDash val="solid"/>
          </a:ln>
        </p:spPr>
      </p:sp>
      <p:pic>
        <p:nvPicPr>
          <p:cNvPr id="59" name="Image 12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349365" y="1615440"/>
            <a:ext cx="114300" cy="114300"/>
          </a:xfrm>
          <a:prstGeom prst="rect">
            <a:avLst/>
          </a:prstGeom>
        </p:spPr>
      </p:pic>
      <p:sp>
        <p:nvSpPr>
          <p:cNvPr id="60" name="Text 45"/>
          <p:cNvSpPr/>
          <p:nvPr/>
        </p:nvSpPr>
        <p:spPr>
          <a:xfrm>
            <a:off x="6562725" y="1562100"/>
            <a:ext cx="155257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500" b="1" kern="0" spc="2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METHOD &amp; FINDINGS</a:t>
            </a:r>
            <a:endParaRPr lang="en-US" sz="500" dirty="0"/>
          </a:p>
        </p:txBody>
      </p:sp>
      <p:pic>
        <p:nvPicPr>
          <p:cNvPr id="61" name="Image 13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381750" y="1924050"/>
            <a:ext cx="152400" cy="152400"/>
          </a:xfrm>
          <a:prstGeom prst="rect">
            <a:avLst/>
          </a:prstGeom>
        </p:spPr>
      </p:pic>
      <p:sp>
        <p:nvSpPr>
          <p:cNvPr id="62" name="Text 46"/>
          <p:cNvSpPr/>
          <p:nvPr/>
        </p:nvSpPr>
        <p:spPr>
          <a:xfrm>
            <a:off x="6591300" y="1905000"/>
            <a:ext cx="143827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17"/>
              </a:lnSpc>
            </a:pPr>
            <a:r>
              <a:rPr lang="en-US" sz="344" b="1" dirty="0">
                <a:solidFill>
                  <a:srgbClr val="1A1F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  </a:t>
            </a:r>
            <a:r>
              <a:rPr lang="en-US" sz="344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Purposive sample of Greek teachers across levels.</a:t>
            </a:r>
            <a:endParaRPr lang="en-US" sz="344" dirty="0"/>
          </a:p>
        </p:txBody>
      </p:sp>
      <p:pic>
        <p:nvPicPr>
          <p:cNvPr id="63" name="Image 14" descr="preencoded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81750" y="2257425"/>
            <a:ext cx="152400" cy="152400"/>
          </a:xfrm>
          <a:prstGeom prst="rect">
            <a:avLst/>
          </a:prstGeom>
        </p:spPr>
      </p:pic>
      <p:sp>
        <p:nvSpPr>
          <p:cNvPr id="64" name="Text 47"/>
          <p:cNvSpPr/>
          <p:nvPr/>
        </p:nvSpPr>
        <p:spPr>
          <a:xfrm>
            <a:off x="6591300" y="2238375"/>
            <a:ext cx="143827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17"/>
              </a:lnSpc>
            </a:pPr>
            <a:r>
              <a:rPr lang="en-US" sz="344" b="1" dirty="0">
                <a:solidFill>
                  <a:srgbClr val="1A1F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 </a:t>
            </a:r>
            <a:r>
              <a:rPr lang="en-US" sz="344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Semi-structured interviews and practice vignettes.</a:t>
            </a:r>
            <a:endParaRPr lang="en-US" sz="344" dirty="0"/>
          </a:p>
        </p:txBody>
      </p:sp>
      <p:pic>
        <p:nvPicPr>
          <p:cNvPr id="65" name="Image 15" descr="preencoded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81750" y="2590800"/>
            <a:ext cx="152400" cy="152400"/>
          </a:xfrm>
          <a:prstGeom prst="rect">
            <a:avLst/>
          </a:prstGeom>
        </p:spPr>
      </p:pic>
      <p:sp>
        <p:nvSpPr>
          <p:cNvPr id="66" name="Text 48"/>
          <p:cNvSpPr/>
          <p:nvPr/>
        </p:nvSpPr>
        <p:spPr>
          <a:xfrm>
            <a:off x="6591300" y="2571750"/>
            <a:ext cx="143827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17"/>
              </a:lnSpc>
            </a:pPr>
            <a:r>
              <a:rPr lang="en-US" sz="344" b="1" dirty="0">
                <a:solidFill>
                  <a:srgbClr val="1A1F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Analysis  </a:t>
            </a:r>
            <a:r>
              <a:rPr lang="en-US" sz="344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Reflexive thematic analysis (Braun &amp; Clarke, 2019).</a:t>
            </a:r>
            <a:endParaRPr lang="en-US" sz="344" dirty="0"/>
          </a:p>
        </p:txBody>
      </p:sp>
      <p:pic>
        <p:nvPicPr>
          <p:cNvPr id="67" name="Image 16" descr="preencoded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381750" y="2924175"/>
            <a:ext cx="152400" cy="152400"/>
          </a:xfrm>
          <a:prstGeom prst="rect">
            <a:avLst/>
          </a:prstGeom>
        </p:spPr>
      </p:pic>
      <p:sp>
        <p:nvSpPr>
          <p:cNvPr id="68" name="Text 49"/>
          <p:cNvSpPr/>
          <p:nvPr/>
        </p:nvSpPr>
        <p:spPr>
          <a:xfrm>
            <a:off x="6591300" y="2905125"/>
            <a:ext cx="143827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17"/>
              </a:lnSpc>
            </a:pPr>
            <a:r>
              <a:rPr lang="en-US" sz="344" b="1" dirty="0">
                <a:solidFill>
                  <a:srgbClr val="1A1F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Rigour  </a:t>
            </a:r>
            <a:r>
              <a:rPr lang="en-US" sz="344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checking, audit trail, reflexive journaling.</a:t>
            </a:r>
            <a:endParaRPr lang="en-US" sz="344" dirty="0"/>
          </a:p>
        </p:txBody>
      </p:sp>
      <p:sp>
        <p:nvSpPr>
          <p:cNvPr id="69" name="Shape 50"/>
          <p:cNvSpPr/>
          <p:nvPr/>
        </p:nvSpPr>
        <p:spPr>
          <a:xfrm>
            <a:off x="6362700" y="3314700"/>
            <a:ext cx="1666875" cy="0"/>
          </a:xfrm>
          <a:prstGeom prst="line">
            <a:avLst/>
          </a:prstGeom>
          <a:noFill/>
          <a:ln w="12700">
            <a:solidFill>
              <a:srgbClr val="DDE3E8"/>
            </a:solidFill>
            <a:prstDash val="solid"/>
          </a:ln>
        </p:spPr>
      </p:sp>
      <p:sp>
        <p:nvSpPr>
          <p:cNvPr id="70" name="Text 51"/>
          <p:cNvSpPr/>
          <p:nvPr/>
        </p:nvSpPr>
        <p:spPr>
          <a:xfrm>
            <a:off x="6362700" y="3409950"/>
            <a:ext cx="166687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12" b="1" kern="0" spc="3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DEPTH OF INTEGRATION (SAMR)</a:t>
            </a:r>
            <a:endParaRPr lang="en-US" sz="312" dirty="0"/>
          </a:p>
        </p:txBody>
      </p:sp>
      <p:sp>
        <p:nvSpPr>
          <p:cNvPr id="71" name="Text 52"/>
          <p:cNvSpPr/>
          <p:nvPr/>
        </p:nvSpPr>
        <p:spPr>
          <a:xfrm>
            <a:off x="6362700" y="3562350"/>
            <a:ext cx="16668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375"/>
              </a:lnSpc>
            </a:pPr>
            <a:r>
              <a:rPr lang="en-US" sz="312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reported practice sits at lower, enhancement levels (illustrative coding counts).</a:t>
            </a:r>
            <a:endParaRPr lang="en-US" sz="312" dirty="0"/>
          </a:p>
        </p:txBody>
      </p:sp>
      <p:graphicFrame>
        <p:nvGraphicFramePr>
          <p:cNvPr id="72" name="Chart 0"/>
          <p:cNvGraphicFramePr/>
          <p:nvPr/>
        </p:nvGraphicFramePr>
        <p:xfrm>
          <a:off x="6324600" y="3829050"/>
          <a:ext cx="1743075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sp>
        <p:nvSpPr>
          <p:cNvPr id="73" name="Shape 53"/>
          <p:cNvSpPr/>
          <p:nvPr/>
        </p:nvSpPr>
        <p:spPr>
          <a:xfrm>
            <a:off x="8391525" y="1466850"/>
            <a:ext cx="2009775" cy="5124450"/>
          </a:xfrm>
          <a:prstGeom prst="roundRect">
            <a:avLst>
              <a:gd name="adj" fmla="val 1706"/>
            </a:avLst>
          </a:prstGeom>
          <a:solidFill>
            <a:srgbClr val="FFFFFF"/>
          </a:solidFill>
          <a:ln w="12700">
            <a:solidFill>
              <a:srgbClr val="DDE3E8"/>
            </a:solidFill>
            <a:prstDash val="solid"/>
          </a:ln>
          <a:effectLst>
            <a:outerShdw blurRad="177800" dist="63500" dir="54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4" name="Shape 54"/>
          <p:cNvSpPr/>
          <p:nvPr/>
        </p:nvSpPr>
        <p:spPr>
          <a:xfrm>
            <a:off x="8496300" y="1562100"/>
            <a:ext cx="219075" cy="219075"/>
          </a:xfrm>
          <a:prstGeom prst="ellipse">
            <a:avLst/>
          </a:prstGeom>
          <a:solidFill>
            <a:srgbClr val="F4F6F8"/>
          </a:solidFill>
          <a:ln w="19050">
            <a:solidFill>
              <a:srgbClr val="1C7293"/>
            </a:solidFill>
            <a:prstDash val="solid"/>
          </a:ln>
        </p:spPr>
      </p:sp>
      <p:pic>
        <p:nvPicPr>
          <p:cNvPr id="75" name="Image 17" descr="preencoded.pn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549640" y="1615440"/>
            <a:ext cx="114300" cy="114300"/>
          </a:xfrm>
          <a:prstGeom prst="rect">
            <a:avLst/>
          </a:prstGeom>
        </p:spPr>
      </p:pic>
      <p:sp>
        <p:nvSpPr>
          <p:cNvPr id="76" name="Text 55"/>
          <p:cNvSpPr/>
          <p:nvPr/>
        </p:nvSpPr>
        <p:spPr>
          <a:xfrm>
            <a:off x="8763000" y="1562100"/>
            <a:ext cx="155257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500" b="1" kern="0" spc="21" dirty="0">
                <a:solidFill>
                  <a:srgbClr val="1A1F2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ROADMAP</a:t>
            </a:r>
            <a:endParaRPr lang="en-US" sz="500" dirty="0"/>
          </a:p>
        </p:txBody>
      </p:sp>
      <p:sp>
        <p:nvSpPr>
          <p:cNvPr id="77" name="Shape 56"/>
          <p:cNvSpPr/>
          <p:nvPr/>
        </p:nvSpPr>
        <p:spPr>
          <a:xfrm>
            <a:off x="8562975" y="1905000"/>
            <a:ext cx="1666875" cy="895350"/>
          </a:xfrm>
          <a:prstGeom prst="roundRect">
            <a:avLst>
              <a:gd name="adj" fmla="val 2553"/>
            </a:avLst>
          </a:prstGeom>
          <a:solidFill>
            <a:srgbClr val="F4F6F8"/>
          </a:solidFill>
          <a:ln w="12700">
            <a:solidFill>
              <a:srgbClr val="DDE3E8"/>
            </a:solidFill>
            <a:prstDash val="solid"/>
          </a:ln>
        </p:spPr>
      </p:sp>
      <p:pic>
        <p:nvPicPr>
          <p:cNvPr id="78" name="Image 18" descr="preencoded.pn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639175" y="2000250"/>
            <a:ext cx="209550" cy="209550"/>
          </a:xfrm>
          <a:prstGeom prst="rect">
            <a:avLst/>
          </a:prstGeom>
        </p:spPr>
      </p:pic>
      <p:sp>
        <p:nvSpPr>
          <p:cNvPr id="79" name="Text 57"/>
          <p:cNvSpPr/>
          <p:nvPr/>
        </p:nvSpPr>
        <p:spPr>
          <a:xfrm>
            <a:off x="8639175" y="2247900"/>
            <a:ext cx="1438275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521"/>
              </a:lnSpc>
            </a:pPr>
            <a:r>
              <a:rPr lang="en-US" sz="396" i="1" dirty="0">
                <a:solidFill>
                  <a:srgbClr val="3645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“The future school is not the one with the most devices, but the one where teachers feel ready to redesign learning around them.”</a:t>
            </a:r>
            <a:endParaRPr lang="en-US" sz="396" dirty="0"/>
          </a:p>
        </p:txBody>
      </p:sp>
      <p:sp>
        <p:nvSpPr>
          <p:cNvPr id="80" name="Text 58"/>
          <p:cNvSpPr/>
          <p:nvPr/>
        </p:nvSpPr>
        <p:spPr>
          <a:xfrm>
            <a:off x="8639175" y="2667000"/>
            <a:ext cx="143827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12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Synthesis of teacher accounts</a:t>
            </a:r>
            <a:endParaRPr lang="en-US" sz="312" dirty="0"/>
          </a:p>
        </p:txBody>
      </p:sp>
      <p:sp>
        <p:nvSpPr>
          <p:cNvPr id="81" name="Text 59"/>
          <p:cNvSpPr/>
          <p:nvPr/>
        </p:nvSpPr>
        <p:spPr>
          <a:xfrm>
            <a:off x="8562975" y="2933700"/>
            <a:ext cx="166687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12" b="1" kern="0" spc="3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STRATEGIC PRIORITIES</a:t>
            </a:r>
            <a:endParaRPr lang="en-US" sz="312" dirty="0"/>
          </a:p>
        </p:txBody>
      </p:sp>
      <p:sp>
        <p:nvSpPr>
          <p:cNvPr id="82" name="Shape 60"/>
          <p:cNvSpPr/>
          <p:nvPr/>
        </p:nvSpPr>
        <p:spPr>
          <a:xfrm>
            <a:off x="8572500" y="3105150"/>
            <a:ext cx="190500" cy="19050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83" name="Text 61"/>
          <p:cNvSpPr/>
          <p:nvPr/>
        </p:nvSpPr>
        <p:spPr>
          <a:xfrm>
            <a:off x="8572500" y="3105150"/>
            <a:ext cx="190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75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75" dirty="0"/>
          </a:p>
        </p:txBody>
      </p:sp>
      <p:sp>
        <p:nvSpPr>
          <p:cNvPr id="84" name="Text 62"/>
          <p:cNvSpPr/>
          <p:nvPr/>
        </p:nvSpPr>
        <p:spPr>
          <a:xfrm>
            <a:off x="8810625" y="3095625"/>
            <a:ext cx="141922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396"/>
              </a:lnSpc>
            </a:pPr>
            <a:r>
              <a:rPr lang="en-US" sz="344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 in ongoing, pedagogy-led training</a:t>
            </a:r>
            <a:endParaRPr lang="en-US" sz="344" dirty="0"/>
          </a:p>
        </p:txBody>
      </p:sp>
      <p:sp>
        <p:nvSpPr>
          <p:cNvPr id="85" name="Shape 63"/>
          <p:cNvSpPr/>
          <p:nvPr/>
        </p:nvSpPr>
        <p:spPr>
          <a:xfrm>
            <a:off x="8572500" y="3381375"/>
            <a:ext cx="190500" cy="19050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86" name="Text 64"/>
          <p:cNvSpPr/>
          <p:nvPr/>
        </p:nvSpPr>
        <p:spPr>
          <a:xfrm>
            <a:off x="8572500" y="3381375"/>
            <a:ext cx="190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75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75" dirty="0"/>
          </a:p>
        </p:txBody>
      </p:sp>
      <p:sp>
        <p:nvSpPr>
          <p:cNvPr id="87" name="Text 65"/>
          <p:cNvSpPr/>
          <p:nvPr/>
        </p:nvSpPr>
        <p:spPr>
          <a:xfrm>
            <a:off x="8810625" y="3371850"/>
            <a:ext cx="141922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396"/>
              </a:lnSpc>
            </a:pPr>
            <a:r>
              <a:rPr lang="en-US" sz="344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reliable access, time and support</a:t>
            </a:r>
            <a:endParaRPr lang="en-US" sz="344" dirty="0"/>
          </a:p>
        </p:txBody>
      </p:sp>
      <p:sp>
        <p:nvSpPr>
          <p:cNvPr id="88" name="Shape 66"/>
          <p:cNvSpPr/>
          <p:nvPr/>
        </p:nvSpPr>
        <p:spPr>
          <a:xfrm>
            <a:off x="8572500" y="3657600"/>
            <a:ext cx="190500" cy="19050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89" name="Text 67"/>
          <p:cNvSpPr/>
          <p:nvPr/>
        </p:nvSpPr>
        <p:spPr>
          <a:xfrm>
            <a:off x="8572500" y="3657600"/>
            <a:ext cx="190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75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75" dirty="0"/>
          </a:p>
        </p:txBody>
      </p:sp>
      <p:sp>
        <p:nvSpPr>
          <p:cNvPr id="90" name="Text 68"/>
          <p:cNvSpPr/>
          <p:nvPr/>
        </p:nvSpPr>
        <p:spPr>
          <a:xfrm>
            <a:off x="8810625" y="3648075"/>
            <a:ext cx="141922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396"/>
              </a:lnSpc>
            </a:pPr>
            <a:r>
              <a:rPr lang="en-US" sz="344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Promote redesign, not just digitised tasks</a:t>
            </a:r>
            <a:endParaRPr lang="en-US" sz="344" dirty="0"/>
          </a:p>
        </p:txBody>
      </p:sp>
      <p:sp>
        <p:nvSpPr>
          <p:cNvPr id="91" name="Shape 69"/>
          <p:cNvSpPr/>
          <p:nvPr/>
        </p:nvSpPr>
        <p:spPr>
          <a:xfrm>
            <a:off x="8572500" y="3933825"/>
            <a:ext cx="190500" cy="190500"/>
          </a:xfrm>
          <a:prstGeom prst="ellipse">
            <a:avLst/>
          </a:prstGeom>
          <a:solidFill>
            <a:srgbClr val="0F4C5C"/>
          </a:solidFill>
          <a:ln/>
        </p:spPr>
      </p:sp>
      <p:sp>
        <p:nvSpPr>
          <p:cNvPr id="92" name="Text 70"/>
          <p:cNvSpPr/>
          <p:nvPr/>
        </p:nvSpPr>
        <p:spPr>
          <a:xfrm>
            <a:off x="8572500" y="3933825"/>
            <a:ext cx="190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75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75" dirty="0"/>
          </a:p>
        </p:txBody>
      </p:sp>
      <p:sp>
        <p:nvSpPr>
          <p:cNvPr id="93" name="Text 71"/>
          <p:cNvSpPr/>
          <p:nvPr/>
        </p:nvSpPr>
        <p:spPr>
          <a:xfrm>
            <a:off x="8810625" y="3924300"/>
            <a:ext cx="141922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396"/>
              </a:lnSpc>
            </a:pPr>
            <a:r>
              <a:rPr lang="en-US" sz="344" dirty="0">
                <a:solidFill>
                  <a:srgbClr val="3645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shared, whole-school digital culture</a:t>
            </a:r>
            <a:endParaRPr lang="en-US" sz="344" dirty="0"/>
          </a:p>
        </p:txBody>
      </p:sp>
      <p:sp>
        <p:nvSpPr>
          <p:cNvPr id="94" name="Shape 72"/>
          <p:cNvSpPr/>
          <p:nvPr/>
        </p:nvSpPr>
        <p:spPr>
          <a:xfrm>
            <a:off x="8562975" y="4324350"/>
            <a:ext cx="1666875" cy="590550"/>
          </a:xfrm>
          <a:prstGeom prst="roundRect">
            <a:avLst>
              <a:gd name="adj" fmla="val 3871"/>
            </a:avLst>
          </a:prstGeom>
          <a:solidFill>
            <a:srgbClr val="1A1F26"/>
          </a:solidFill>
          <a:ln/>
        </p:spPr>
      </p:sp>
      <p:sp>
        <p:nvSpPr>
          <p:cNvPr id="95" name="Text 73"/>
          <p:cNvSpPr/>
          <p:nvPr/>
        </p:nvSpPr>
        <p:spPr>
          <a:xfrm>
            <a:off x="8648700" y="4391025"/>
            <a:ext cx="153352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312" b="1" kern="0" spc="42" dirty="0">
                <a:solidFill>
                  <a:srgbClr val="7FB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312" dirty="0"/>
          </a:p>
        </p:txBody>
      </p:sp>
      <p:sp>
        <p:nvSpPr>
          <p:cNvPr id="96" name="Text 74"/>
          <p:cNvSpPr/>
          <p:nvPr/>
        </p:nvSpPr>
        <p:spPr>
          <a:xfrm>
            <a:off x="8648700" y="4524375"/>
            <a:ext cx="153352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58"/>
              </a:lnSpc>
            </a:pPr>
            <a:r>
              <a:rPr lang="en-US" sz="354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from teachers outward. </a:t>
            </a:r>
            <a:r>
              <a:rPr lang="en-US" sz="354" dirty="0">
                <a:solidFill>
                  <a:srgbClr val="DCE4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Belief is strong; closing the competence and culture gap turns potential into transformation.</a:t>
            </a:r>
            <a:endParaRPr lang="en-US" sz="354" dirty="0"/>
          </a:p>
        </p:txBody>
      </p:sp>
      <p:sp>
        <p:nvSpPr>
          <p:cNvPr id="97" name="Text 75"/>
          <p:cNvSpPr/>
          <p:nvPr/>
        </p:nvSpPr>
        <p:spPr>
          <a:xfrm>
            <a:off x="8562975" y="4991100"/>
            <a:ext cx="1666875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71" b="1" kern="0" spc="3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REFERENCES</a:t>
            </a:r>
            <a:endParaRPr lang="en-US" sz="271" dirty="0"/>
          </a:p>
        </p:txBody>
      </p:sp>
      <p:sp>
        <p:nvSpPr>
          <p:cNvPr id="98" name="Text 76"/>
          <p:cNvSpPr/>
          <p:nvPr/>
        </p:nvSpPr>
        <p:spPr>
          <a:xfrm>
            <a:off x="8562975" y="5105400"/>
            <a:ext cx="1666875" cy="13906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12"/>
              </a:lnSpc>
              <a:spcAft>
                <a:spcPts val="146"/>
              </a:spcAft>
            </a:pPr>
            <a:r>
              <a:rPr lang="en-US" sz="26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Ertmer, P. A., &amp; Ottenbreit-Leftwich, A. (2010). Teacher technology change. JRTE, 42(3).</a:t>
            </a:r>
            <a:endParaRPr lang="en-US" sz="260" dirty="0"/>
          </a:p>
          <a:p>
            <a:pPr>
              <a:lnSpc>
                <a:spcPts val="312"/>
              </a:lnSpc>
              <a:spcAft>
                <a:spcPts val="146"/>
              </a:spcAft>
            </a:pPr>
            <a:r>
              <a:rPr lang="en-US" sz="26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Koehler, M. J., &amp; Mishra, P. (2009). What is TPACK? CITE Journal, 9(1).</a:t>
            </a:r>
            <a:endParaRPr lang="en-US" sz="260" dirty="0"/>
          </a:p>
          <a:p>
            <a:pPr>
              <a:lnSpc>
                <a:spcPts val="312"/>
              </a:lnSpc>
              <a:spcAft>
                <a:spcPts val="146"/>
              </a:spcAft>
            </a:pPr>
            <a:r>
              <a:rPr lang="en-US" sz="26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Puentedura, R. (2013). SAMR: A contextualized introduction. Hippasus.</a:t>
            </a:r>
            <a:endParaRPr lang="en-US" sz="260" dirty="0"/>
          </a:p>
          <a:p>
            <a:pPr>
              <a:lnSpc>
                <a:spcPts val="312"/>
              </a:lnSpc>
              <a:spcAft>
                <a:spcPts val="146"/>
              </a:spcAft>
            </a:pPr>
            <a:r>
              <a:rPr lang="en-US" sz="260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OECD (2021). Digital Education Outlook 2021. Paris: OECD Publishing.</a:t>
            </a:r>
            <a:endParaRPr lang="en-US" sz="260" dirty="0"/>
          </a:p>
        </p:txBody>
      </p:sp>
      <p:sp>
        <p:nvSpPr>
          <p:cNvPr id="99" name="Text 77"/>
          <p:cNvSpPr/>
          <p:nvPr/>
        </p:nvSpPr>
        <p:spPr>
          <a:xfrm>
            <a:off x="1790700" y="6657975"/>
            <a:ext cx="571500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92" dirty="0">
                <a:solidFill>
                  <a:srgbClr val="6B76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Doctoral Research in Educational Sciences  ·  e-Poster  ·  APA 7th ed.</a:t>
            </a:r>
            <a:endParaRPr lang="en-US" sz="292" dirty="0"/>
          </a:p>
        </p:txBody>
      </p:sp>
      <p:sp>
        <p:nvSpPr>
          <p:cNvPr id="100" name="Text 78"/>
          <p:cNvSpPr/>
          <p:nvPr/>
        </p:nvSpPr>
        <p:spPr>
          <a:xfrm>
            <a:off x="6972300" y="6657975"/>
            <a:ext cx="342900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292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Contact: author@university.edu</a:t>
            </a:r>
            <a:endParaRPr lang="en-US" sz="2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446</Words>
  <Application>Microsoft Office PowerPoint</Application>
  <PresentationFormat>Ευρεία οθόνη</PresentationFormat>
  <Paragraphs>58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Cambria</vt:lpstr>
      <vt:lpstr>Θέμα του Office</vt:lpstr>
      <vt:lpstr>Παρουσίαση του PowerPoint</vt:lpstr>
    </vt:vector>
  </TitlesOfParts>
  <Company>MOD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Valadis Pap</dc:creator>
  <cp:lastModifiedBy>Valadis Pap</cp:lastModifiedBy>
  <cp:revision>2</cp:revision>
  <dcterms:created xsi:type="dcterms:W3CDTF">2026-06-28T23:32:08Z</dcterms:created>
  <dcterms:modified xsi:type="dcterms:W3CDTF">2026-06-28T23:35:08Z</dcterms:modified>
</cp:coreProperties>
</file>