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51" d="100"/>
          <a:sy n="51" d="100"/>
        </p:scale>
        <p:origin x="8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Mentions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u="none" strike="noStrike">
                    <a:solidFill>
                      <a:srgbClr val="1A1F26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Lack of training
&amp; support</c:v>
                </c:pt>
                <c:pt idx="1">
                  <c:v>Insufficient
time</c:v>
                </c:pt>
                <c:pt idx="2">
                  <c:v>Low confidence
/ self-efficacy</c:v>
                </c:pt>
                <c:pt idx="3">
                  <c:v>Unreliable
infrastructure</c:v>
                </c:pt>
                <c:pt idx="4">
                  <c:v>Curriculum &amp;
exam pressure</c:v>
                </c:pt>
                <c:pt idx="5">
                  <c:v>Limited technical
support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</c:v>
                </c:pt>
                <c:pt idx="1">
                  <c:v>17</c:v>
                </c:pt>
                <c:pt idx="2">
                  <c:v>15</c:v>
                </c:pt>
                <c:pt idx="3">
                  <c:v>12</c:v>
                </c:pt>
                <c:pt idx="4">
                  <c:v>10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9A-4A30-A855-1F04B9AB45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50" b="0" i="0" u="none" strike="noStrike">
                <a:solidFill>
                  <a:srgbClr val="36454F"/>
                </a:solidFill>
                <a:latin typeface="Calibri"/>
              </a:defRPr>
            </a:pPr>
            <a:endParaRPr lang="el-GR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2"/>
        </c:scaling>
        <c:delete val="1"/>
        <c:axPos val="b"/>
        <c:majorGridlines>
          <c:spPr>
            <a:ln w="6350" cap="flat">
              <a:solidFill>
                <a:srgbClr val="DDE3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5D240-4AEC-4F88-BFD6-B7816943DB9E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38E10F-E10D-4757-8DD5-FAF452AA31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6725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198944-8811-CB72-E087-79328DDBA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F238A3C-8DE8-0391-6D05-8F26FEA60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10BB064-72F8-37F4-36FA-EAEE28E15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2FB868-4089-AC13-C7C0-362CF0E9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E3363E2-4842-4991-2190-4C8E04A12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636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C02382-0137-32CF-BD8F-C88DF25A8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6FD9547-DB00-AE10-A6DE-908EA4DD65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3F69469-EEF9-4DCC-879D-F8260C045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EB4E56-51CF-5AEB-47C1-A0807F862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857154E-F938-D352-0CCF-64CAE4E38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6247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47378A4-3608-049F-529C-88B2C90A1F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B2024A6-A140-A9D2-02EE-5A11C5697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B97E14-7763-A58D-97A2-957CFA0AE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DB20D0B-5D7C-D9C5-8583-9BD5DE0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523BDC-F999-8F93-7EA5-EB02CCDE6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4777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9399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D97AC6-2BE1-5797-879E-C9271AC17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EF0495-09DB-591A-3432-E4A61DA41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1689999-9612-A6CA-68B2-913CDDD0C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ADD42AA-8646-EA9B-C70D-2CF846E20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2AB448A-510F-2844-A25B-E1F15BA57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5014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DB59E0-1344-92DE-7EC8-FAEBC28DA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4CA969F-1E3B-131A-E59F-52047FB9C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F05FA14-AC97-21C6-0F83-FCEBD4D2F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D12E86C-9094-66BC-9D2C-908C2FAC8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71ED2C9-9632-D683-E549-B25E6358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396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553990-1F70-3EBD-C55B-3926C6540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0C06C0-7CF7-A8C6-08E2-82C4AB9756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5EB02B8-C7EA-7903-0B02-797C8F2CE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37C1B07-C8B8-54E3-ABBC-11D5E7A63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A654BEF-81F8-681E-8E38-EA3224CE6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9D8C8C7-F0BB-E1E2-966B-70C47742C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214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9C5361-2710-1922-B1FF-8A8CF8D3A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7087BC-E49A-6CD0-2FE5-9BE9AE2E6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4FF6A88-A77D-E67E-9432-41D16ACE73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8A5D8C4-C15D-B460-646E-6719F567B2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7CAC6E7-97A4-D373-0869-B83C8EC072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DCE5753-AB3D-9A6C-4EE8-4F2BCDC44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3CC63F7-D791-2762-1626-5D4A108C4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201201F-D808-89C2-FCE5-ECF643E1A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2548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835924-C013-DB2D-FB0C-A688570A6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03824663-5667-3ECD-785B-70B9EE747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098F19C-5730-7545-96BB-D83AE6E48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F61304F-2729-B413-B473-887AFB300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071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A77542C-804F-0559-50A8-51208D285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56BF34B-BB92-7C8B-C3A3-7C45EF80A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F45B51D-D18C-3E92-18AF-2ACF9272A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590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97230A-92B0-2E95-51A5-0875FFA8C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B32F38-5CF4-14BE-4C8F-4211B7E1C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0363DBB-DD5B-138E-B033-885B2E69BC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71617AD-1014-1379-71EF-E2BA7E5FF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BACBEC5-15CA-C018-ACD5-620FDE4C7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53A3333-212B-B055-9ECF-81141D815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202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88BC33-DDD1-35F1-3B41-02A852B5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11AD2E1-80BC-F21A-8C6D-8CC6F6E73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A445938-3C57-3C00-67BC-98E6584AB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2A3E1D3-3B8C-58B5-B3B1-9994C52B3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2C8F5C4-C487-D111-51AB-94E740CCF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425D351-F82C-5289-7689-70CE65BB9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287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FADD6AB-4D88-8C6E-79C6-14339113F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F1BD463-6021-A6F6-C8ED-2D37010E3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D1F59FC-7D2F-7400-CD15-3C0AAFAF18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BCAF4F-1F0F-4CA1-BEA8-76F811F1B4F9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839450-4DAA-762F-8A73-00C9AA87CF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725C040-0062-6A55-97EA-0AB6FFA33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EB3E9A-98C3-43BF-AD76-17516B88251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683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5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12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1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4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731520" y="1280159"/>
            <a:ext cx="10363200" cy="16429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kern="0" spc="400" dirty="0">
                <a:solidFill>
                  <a:srgbClr val="8A97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DOCTORAL RESEARCH  ·  EDUCATIONAL TECHNOLOGY</a:t>
            </a:r>
          </a:p>
          <a:p>
            <a:endParaRPr lang="en-US" sz="1600" b="1" kern="0" spc="400" dirty="0">
              <a:solidFill>
                <a:srgbClr val="8A97A3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600" dirty="0"/>
              <a:t>Papagiannis </a:t>
            </a:r>
            <a:r>
              <a:rPr lang="en-US" sz="1600" dirty="0" err="1"/>
              <a:t>Chrysovalantis</a:t>
            </a:r>
            <a:r>
              <a:rPr lang="en-US" sz="1600" dirty="0"/>
              <a:t>, University </a:t>
            </a:r>
            <a:r>
              <a:rPr lang="en-US" sz="1600"/>
              <a:t>of Alicante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2133600"/>
            <a:ext cx="10850880" cy="1950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5600"/>
              </a:lnSpc>
            </a:pPr>
            <a:r>
              <a:rPr lang="en-US" sz="5067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 Education</a:t>
            </a:r>
            <a:endParaRPr lang="en-US" sz="5067" dirty="0"/>
          </a:p>
        </p:txBody>
      </p:sp>
      <p:sp>
        <p:nvSpPr>
          <p:cNvPr id="5" name="Text 3"/>
          <p:cNvSpPr/>
          <p:nvPr/>
        </p:nvSpPr>
        <p:spPr>
          <a:xfrm>
            <a:off x="731520" y="4206240"/>
            <a:ext cx="1036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933"/>
              </a:lnSpc>
            </a:pPr>
            <a:r>
              <a:rPr lang="en-US" sz="2133" i="1" dirty="0">
                <a:solidFill>
                  <a:srgbClr val="C3C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Attitudes, Digital Competence and Readiness as Foundations for Planning the Future of the School</a:t>
            </a:r>
            <a:endParaRPr lang="en-US" sz="2133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5608320"/>
            <a:ext cx="414528" cy="41452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5608320"/>
            <a:ext cx="9753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rgbClr val="8A97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qualitative inquiry into how Greek teachers perceive and adopt new technologies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08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· BARRIERS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Holds Technology Use Back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70560" y="2048256"/>
            <a:ext cx="108508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 with which teachers named each barrier to using new technologies (illustrative, qualitative coding counts).</a:t>
            </a:r>
            <a:endParaRPr lang="en-US" sz="16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670560" y="2682240"/>
          <a:ext cx="10850880" cy="3596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4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33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09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Turning Knowledge into Use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255520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87552" y="2596896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376" y="2712720"/>
            <a:ext cx="304800" cy="3048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19072" y="2426208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Ongoing PD</a:t>
            </a: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1719072" y="2804160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Practical, classroom-based and continuous, not one-off seminars.</a:t>
            </a:r>
            <a:endParaRPr lang="en-US" sz="1373" dirty="0"/>
          </a:p>
        </p:txBody>
      </p:sp>
      <p:sp>
        <p:nvSpPr>
          <p:cNvPr id="10" name="Shape 7"/>
          <p:cNvSpPr/>
          <p:nvPr/>
        </p:nvSpPr>
        <p:spPr>
          <a:xfrm>
            <a:off x="6644640" y="2255520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961632" y="2596896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7456" y="2712720"/>
            <a:ext cx="304800" cy="3048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693152" y="2426208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Peer mentoring</a:t>
            </a:r>
            <a:endParaRPr lang="en-US" dirty="0"/>
          </a:p>
        </p:txBody>
      </p:sp>
      <p:sp>
        <p:nvSpPr>
          <p:cNvPr id="14" name="Text 10"/>
          <p:cNvSpPr/>
          <p:nvPr/>
        </p:nvSpPr>
        <p:spPr>
          <a:xfrm>
            <a:off x="7693152" y="2804160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Teachers learning with and from confident colleagues.</a:t>
            </a:r>
            <a:endParaRPr lang="en-US" sz="1373" dirty="0"/>
          </a:p>
        </p:txBody>
      </p:sp>
      <p:sp>
        <p:nvSpPr>
          <p:cNvPr id="15" name="Shape 11"/>
          <p:cNvSpPr/>
          <p:nvPr/>
        </p:nvSpPr>
        <p:spPr>
          <a:xfrm>
            <a:off x="670560" y="3694176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987552" y="4035552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3376" y="4151376"/>
            <a:ext cx="304800" cy="3048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719072" y="3864864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Reliable support</a:t>
            </a:r>
            <a:endParaRPr lang="en-US" dirty="0"/>
          </a:p>
        </p:txBody>
      </p:sp>
      <p:sp>
        <p:nvSpPr>
          <p:cNvPr id="19" name="Text 14"/>
          <p:cNvSpPr/>
          <p:nvPr/>
        </p:nvSpPr>
        <p:spPr>
          <a:xfrm>
            <a:off x="1719072" y="4242816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devices, fast help and dependable connectivity.</a:t>
            </a:r>
            <a:endParaRPr lang="en-US" sz="1373" dirty="0"/>
          </a:p>
        </p:txBody>
      </p:sp>
      <p:sp>
        <p:nvSpPr>
          <p:cNvPr id="20" name="Shape 15"/>
          <p:cNvSpPr/>
          <p:nvPr/>
        </p:nvSpPr>
        <p:spPr>
          <a:xfrm>
            <a:off x="6644640" y="3694176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6961632" y="4035552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7456" y="4151376"/>
            <a:ext cx="304800" cy="3048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693152" y="3864864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Time &amp; space</a:t>
            </a:r>
            <a:endParaRPr lang="en-US" dirty="0"/>
          </a:p>
        </p:txBody>
      </p:sp>
      <p:sp>
        <p:nvSpPr>
          <p:cNvPr id="24" name="Text 18"/>
          <p:cNvSpPr/>
          <p:nvPr/>
        </p:nvSpPr>
        <p:spPr>
          <a:xfrm>
            <a:off x="7693152" y="4242816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Protected time to plan, experiment and reflect on tools.</a:t>
            </a:r>
            <a:endParaRPr lang="en-US" sz="1373" dirty="0"/>
          </a:p>
        </p:txBody>
      </p:sp>
      <p:sp>
        <p:nvSpPr>
          <p:cNvPr id="25" name="Shape 19"/>
          <p:cNvSpPr/>
          <p:nvPr/>
        </p:nvSpPr>
        <p:spPr>
          <a:xfrm>
            <a:off x="670560" y="5132832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987552" y="5474208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3376" y="5590032"/>
            <a:ext cx="304800" cy="30480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1719072" y="5303520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Pedagogy first</a:t>
            </a:r>
            <a:endParaRPr lang="en-US" dirty="0"/>
          </a:p>
        </p:txBody>
      </p:sp>
      <p:sp>
        <p:nvSpPr>
          <p:cNvPr id="29" name="Text 22"/>
          <p:cNvSpPr/>
          <p:nvPr/>
        </p:nvSpPr>
        <p:spPr>
          <a:xfrm>
            <a:off x="1719072" y="5681472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Starting from learning goals, then choosing the technology.</a:t>
            </a:r>
            <a:endParaRPr lang="en-US" sz="1373" dirty="0"/>
          </a:p>
        </p:txBody>
      </p:sp>
      <p:sp>
        <p:nvSpPr>
          <p:cNvPr id="30" name="Shape 23"/>
          <p:cNvSpPr/>
          <p:nvPr/>
        </p:nvSpPr>
        <p:spPr>
          <a:xfrm>
            <a:off x="6644640" y="5132832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6961632" y="5474208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77456" y="5590032"/>
            <a:ext cx="304800" cy="30480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7693152" y="5303520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Leadership vision</a:t>
            </a:r>
            <a:endParaRPr lang="en-US" dirty="0"/>
          </a:p>
        </p:txBody>
      </p:sp>
      <p:sp>
        <p:nvSpPr>
          <p:cNvPr id="34" name="Text 26"/>
          <p:cNvSpPr/>
          <p:nvPr/>
        </p:nvSpPr>
        <p:spPr>
          <a:xfrm>
            <a:off x="7693152" y="5681472"/>
            <a:ext cx="432816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37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shared school strategy that legitimises trying and failing.</a:t>
            </a:r>
            <a:endParaRPr lang="en-US" sz="1373" dirty="0"/>
          </a:p>
        </p:txBody>
      </p:sp>
      <p:sp>
        <p:nvSpPr>
          <p:cNvPr id="35" name="Text 27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33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Readiness Is More Than Access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70560" y="2072640"/>
            <a:ext cx="1085088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400"/>
              </a:lnSpc>
            </a:pPr>
            <a:r>
              <a:rPr lang="en-US" sz="17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Teachers' accounts reveal that digital readiness is uneven and conditional. Three tensions shape the path from belief to practice.</a:t>
            </a:r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670560" y="3108960"/>
            <a:ext cx="3572256" cy="2926080"/>
          </a:xfrm>
          <a:prstGeom prst="roundRect">
            <a:avLst>
              <a:gd name="adj" fmla="val 291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36320" y="3499104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Belief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036320" y="4059936"/>
            <a:ext cx="28407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i="1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467" dirty="0"/>
          </a:p>
        </p:txBody>
      </p:sp>
      <p:sp>
        <p:nvSpPr>
          <p:cNvPr id="9" name="Text 7"/>
          <p:cNvSpPr/>
          <p:nvPr/>
        </p:nvSpPr>
        <p:spPr>
          <a:xfrm>
            <a:off x="1036320" y="4425696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64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Competence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036320" y="5084064"/>
            <a:ext cx="2840736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Valuing technology while feeling unprepared to use it well.</a:t>
            </a:r>
            <a:endParaRPr lang="en-US" sz="1440" dirty="0"/>
          </a:p>
        </p:txBody>
      </p:sp>
      <p:sp>
        <p:nvSpPr>
          <p:cNvPr id="11" name="Shape 9"/>
          <p:cNvSpPr/>
          <p:nvPr/>
        </p:nvSpPr>
        <p:spPr>
          <a:xfrm>
            <a:off x="4553712" y="3108960"/>
            <a:ext cx="3572256" cy="2926080"/>
          </a:xfrm>
          <a:prstGeom prst="roundRect">
            <a:avLst>
              <a:gd name="adj" fmla="val 291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919472" y="3499104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Access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4919472" y="4059936"/>
            <a:ext cx="28407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i="1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467" dirty="0"/>
          </a:p>
        </p:txBody>
      </p:sp>
      <p:sp>
        <p:nvSpPr>
          <p:cNvPr id="14" name="Text 12"/>
          <p:cNvSpPr/>
          <p:nvPr/>
        </p:nvSpPr>
        <p:spPr>
          <a:xfrm>
            <a:off x="4919472" y="4425696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64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Confidence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4919472" y="5084064"/>
            <a:ext cx="2840736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Having devices but lacking the assurance to teach with them.</a:t>
            </a:r>
            <a:endParaRPr lang="en-US" sz="1440" dirty="0"/>
          </a:p>
        </p:txBody>
      </p:sp>
      <p:sp>
        <p:nvSpPr>
          <p:cNvPr id="16" name="Shape 14"/>
          <p:cNvSpPr/>
          <p:nvPr/>
        </p:nvSpPr>
        <p:spPr>
          <a:xfrm>
            <a:off x="8436864" y="3108960"/>
            <a:ext cx="3572256" cy="2926080"/>
          </a:xfrm>
          <a:prstGeom prst="roundRect">
            <a:avLst>
              <a:gd name="adj" fmla="val 291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802624" y="3499104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Substitute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8802624" y="4059936"/>
            <a:ext cx="28407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i="1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467" dirty="0"/>
          </a:p>
        </p:txBody>
      </p:sp>
      <p:sp>
        <p:nvSpPr>
          <p:cNvPr id="19" name="Text 17"/>
          <p:cNvSpPr/>
          <p:nvPr/>
        </p:nvSpPr>
        <p:spPr>
          <a:xfrm>
            <a:off x="8802624" y="4425696"/>
            <a:ext cx="2840736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64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Transform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8802624" y="5084064"/>
            <a:ext cx="2840736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tools for old tasks versus reimagining the learning.</a:t>
            </a:r>
            <a:endParaRPr lang="en-US" sz="1440" dirty="0"/>
          </a:p>
        </p:txBody>
      </p:sp>
      <p:sp>
        <p:nvSpPr>
          <p:cNvPr id="21" name="Text 19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33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11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IMPLICATIONS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Contributions for Planning the Future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255520"/>
            <a:ext cx="5547360" cy="1767840"/>
          </a:xfrm>
          <a:prstGeom prst="roundRect">
            <a:avLst>
              <a:gd name="adj" fmla="val 4828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36320" y="2621280"/>
            <a:ext cx="731520" cy="7315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816" y="2779776"/>
            <a:ext cx="414528" cy="41452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011680" y="2596896"/>
            <a:ext cx="3962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teacher training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2011680" y="3060192"/>
            <a:ext cx="396240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4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 from tool tutorials to sustained, pedagogy-led competence.</a:t>
            </a:r>
            <a:endParaRPr lang="en-US" sz="1467" dirty="0"/>
          </a:p>
        </p:txBody>
      </p:sp>
      <p:sp>
        <p:nvSpPr>
          <p:cNvPr id="10" name="Shape 7"/>
          <p:cNvSpPr/>
          <p:nvPr/>
        </p:nvSpPr>
        <p:spPr>
          <a:xfrm>
            <a:off x="6644640" y="2255520"/>
            <a:ext cx="5547360" cy="1767840"/>
          </a:xfrm>
          <a:prstGeom prst="roundRect">
            <a:avLst>
              <a:gd name="adj" fmla="val 4828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7010400" y="2621280"/>
            <a:ext cx="731520" cy="7315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8896" y="2779776"/>
            <a:ext cx="414528" cy="41452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985760" y="2596896"/>
            <a:ext cx="3962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policy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7985760" y="3060192"/>
            <a:ext cx="396240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4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 support and time, not only devices and infrastructure.</a:t>
            </a:r>
            <a:endParaRPr lang="en-US" sz="1467" dirty="0"/>
          </a:p>
        </p:txBody>
      </p:sp>
      <p:sp>
        <p:nvSpPr>
          <p:cNvPr id="15" name="Shape 11"/>
          <p:cNvSpPr/>
          <p:nvPr/>
        </p:nvSpPr>
        <p:spPr>
          <a:xfrm>
            <a:off x="670560" y="4291584"/>
            <a:ext cx="5547360" cy="1767840"/>
          </a:xfrm>
          <a:prstGeom prst="roundRect">
            <a:avLst>
              <a:gd name="adj" fmla="val 4828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1036320" y="4657344"/>
            <a:ext cx="731520" cy="7315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4816" y="4815840"/>
            <a:ext cx="414528" cy="41452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2011680" y="4632960"/>
            <a:ext cx="3962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school leadership</a:t>
            </a:r>
            <a:endParaRPr lang="en-US" sz="2000" dirty="0"/>
          </a:p>
        </p:txBody>
      </p:sp>
      <p:sp>
        <p:nvSpPr>
          <p:cNvPr id="19" name="Text 14"/>
          <p:cNvSpPr/>
          <p:nvPr/>
        </p:nvSpPr>
        <p:spPr>
          <a:xfrm>
            <a:off x="2011680" y="5096256"/>
            <a:ext cx="396240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4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digital strategy grounded in teachers' real readiness.</a:t>
            </a:r>
            <a:endParaRPr lang="en-US" sz="1467" dirty="0"/>
          </a:p>
        </p:txBody>
      </p:sp>
      <p:sp>
        <p:nvSpPr>
          <p:cNvPr id="20" name="Shape 15"/>
          <p:cNvSpPr/>
          <p:nvPr/>
        </p:nvSpPr>
        <p:spPr>
          <a:xfrm>
            <a:off x="6644640" y="4291584"/>
            <a:ext cx="5547360" cy="1767840"/>
          </a:xfrm>
          <a:prstGeom prst="roundRect">
            <a:avLst>
              <a:gd name="adj" fmla="val 4828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7010400" y="4657344"/>
            <a:ext cx="731520" cy="7315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8896" y="4815840"/>
            <a:ext cx="414528" cy="414528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985760" y="4632960"/>
            <a:ext cx="3962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future research</a:t>
            </a:r>
            <a:endParaRPr lang="en-US" sz="2000" dirty="0"/>
          </a:p>
        </p:txBody>
      </p:sp>
      <p:sp>
        <p:nvSpPr>
          <p:cNvPr id="24" name="Text 18"/>
          <p:cNvSpPr/>
          <p:nvPr/>
        </p:nvSpPr>
        <p:spPr>
          <a:xfrm>
            <a:off x="7985760" y="5096256"/>
            <a:ext cx="3962400" cy="79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4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how readiness evolves and translates into transformed practice.</a:t>
            </a:r>
            <a:endParaRPr lang="en-US" sz="1467" dirty="0"/>
          </a:p>
        </p:txBody>
      </p:sp>
      <p:sp>
        <p:nvSpPr>
          <p:cNvPr id="25" name="Text 19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33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463040"/>
            <a:ext cx="1219200" cy="0"/>
          </a:xfrm>
          <a:prstGeom prst="line">
            <a:avLst/>
          </a:prstGeom>
          <a:noFill/>
          <a:ln w="3175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950976"/>
            <a:ext cx="48768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kern="0" spc="400" dirty="0">
                <a:solidFill>
                  <a:srgbClr val="7FB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706880"/>
            <a:ext cx="10728960" cy="975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267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Teacher Is the Platform</a:t>
            </a:r>
            <a:endParaRPr lang="en-US" sz="4267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10485120" cy="1584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200"/>
              </a:lnSpc>
            </a:pPr>
            <a:r>
              <a:rPr lang="en-US" sz="2067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the future of the school cannot start from devices. It must start from teachers' </a:t>
            </a:r>
            <a:r>
              <a:rPr lang="en-US" sz="2067" b="1" dirty="0">
                <a:solidFill>
                  <a:srgbClr val="9FC2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views, knowledge and confidence</a:t>
            </a:r>
            <a:r>
              <a:rPr lang="en-US" sz="2067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Belief is already strong; the task ahead is to close the </a:t>
            </a:r>
            <a:r>
              <a:rPr lang="en-US" sz="2067" b="1" dirty="0">
                <a:solidFill>
                  <a:srgbClr val="9FC2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competence and support gap</a:t>
            </a:r>
            <a:r>
              <a:rPr lang="en-US" sz="2067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that stands between potential and practice.</a:t>
            </a:r>
            <a:endParaRPr lang="en-US" sz="2067" dirty="0"/>
          </a:p>
        </p:txBody>
      </p:sp>
      <p:sp>
        <p:nvSpPr>
          <p:cNvPr id="6" name="Shape 4"/>
          <p:cNvSpPr/>
          <p:nvPr/>
        </p:nvSpPr>
        <p:spPr>
          <a:xfrm>
            <a:off x="731520" y="4937760"/>
            <a:ext cx="3413760" cy="1280160"/>
          </a:xfrm>
          <a:prstGeom prst="roundRect">
            <a:avLst>
              <a:gd name="adj" fmla="val 5714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" y="5205984"/>
            <a:ext cx="414528" cy="41452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36320" y="5681472"/>
            <a:ext cx="28651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33"/>
              </a:lnSpc>
            </a:pPr>
            <a:r>
              <a:rPr lang="en-US" sz="1467" b="1" dirty="0">
                <a:solidFill>
                  <a:srgbClr val="DCE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Belief is not the bottleneck</a:t>
            </a:r>
            <a:endParaRPr lang="en-US" sz="1467" dirty="0"/>
          </a:p>
        </p:txBody>
      </p:sp>
      <p:sp>
        <p:nvSpPr>
          <p:cNvPr id="9" name="Shape 6"/>
          <p:cNvSpPr/>
          <p:nvPr/>
        </p:nvSpPr>
        <p:spPr>
          <a:xfrm>
            <a:off x="4352544" y="4937760"/>
            <a:ext cx="3413760" cy="1280160"/>
          </a:xfrm>
          <a:prstGeom prst="roundRect">
            <a:avLst>
              <a:gd name="adj" fmla="val 5714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7344" y="5205984"/>
            <a:ext cx="414528" cy="41452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657344" y="5681472"/>
            <a:ext cx="28651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33"/>
              </a:lnSpc>
            </a:pPr>
            <a:r>
              <a:rPr lang="en-US" sz="1467" b="1" dirty="0">
                <a:solidFill>
                  <a:srgbClr val="DCE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Competence must catch up</a:t>
            </a:r>
            <a:endParaRPr lang="en-US" sz="1467" dirty="0"/>
          </a:p>
        </p:txBody>
      </p:sp>
      <p:sp>
        <p:nvSpPr>
          <p:cNvPr id="12" name="Shape 8"/>
          <p:cNvSpPr/>
          <p:nvPr/>
        </p:nvSpPr>
        <p:spPr>
          <a:xfrm>
            <a:off x="7973568" y="4937760"/>
            <a:ext cx="3413760" cy="1280160"/>
          </a:xfrm>
          <a:prstGeom prst="roundRect">
            <a:avLst>
              <a:gd name="adj" fmla="val 5714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8368" y="5205984"/>
            <a:ext cx="414528" cy="41452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8278368" y="5681472"/>
            <a:ext cx="286512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33"/>
              </a:lnSpc>
            </a:pPr>
            <a:r>
              <a:rPr lang="en-US" sz="1467" b="1" dirty="0">
                <a:solidFill>
                  <a:srgbClr val="DCE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sustains real use</a:t>
            </a:r>
            <a:endParaRPr lang="en-US" sz="146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Selected Bibliography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70560" y="2133600"/>
            <a:ext cx="5303520" cy="42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Braun, V., &amp; Clarke, V. (2019). Reflecting on reflexive thematic analysis. Qualitative Research in Sport, Exercise and Health, 11(4), 589–597.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Davis, F. D. (1989). Perceived usefulness, perceived ease of use, and user acceptance of information technology. MIS Quarterly, 13(3), 319–340.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Ertmer, P. A. (1999). Addressing first- and second-order barriers to change. ETR&amp;D, 47(4), 47–61.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Ertmer, P. A., &amp; Ottenbreit-Leftwich, A. (2010). Teacher technology change. Journal of Research on Technology in Education, 42(3), 255–284.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Koehler, M. J., &amp; Mishra, P. (2009). What is technological pedagogical content knowledge? CITE Journal, 9(1), 60–70.</a:t>
            </a:r>
            <a:endParaRPr lang="en-US" sz="1373" dirty="0"/>
          </a:p>
        </p:txBody>
      </p:sp>
      <p:sp>
        <p:nvSpPr>
          <p:cNvPr id="6" name="Text 4"/>
          <p:cNvSpPr/>
          <p:nvPr/>
        </p:nvSpPr>
        <p:spPr>
          <a:xfrm>
            <a:off x="6217920" y="2133600"/>
            <a:ext cx="5303520" cy="42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Mishra, P., &amp; Koehler, M. J. (2006). Technological pedagogical content knowledge. Teachers College Record, 108(6), 1017–1054.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OECD (2021). Digital Education Outlook 2021. Paris: OECD Publishing.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Puentedura, R. (2013). SAMR: A contextualized introduction. Hippasus.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Tondeur, J., et al. (2017). Understanding the relationship between teachers' pedagogical beliefs and technology use. ETR&amp;D, 65(3), 555–575.</a:t>
            </a:r>
            <a:endParaRPr lang="en-US" sz="1373" dirty="0"/>
          </a:p>
          <a:p>
            <a:pPr>
              <a:lnSpc>
                <a:spcPts val="1733"/>
              </a:lnSpc>
              <a:spcAft>
                <a:spcPts val="1467"/>
              </a:spcAft>
            </a:pPr>
            <a:r>
              <a:rPr lang="en-US" sz="137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Venkatesh, V., et al. (2003). User acceptance of information technology: Toward a unified view. MIS Quarterly, 27(3), 425–478.</a:t>
            </a:r>
            <a:endParaRPr lang="en-US" sz="1373" dirty="0"/>
          </a:p>
        </p:txBody>
      </p:sp>
      <p:sp>
        <p:nvSpPr>
          <p:cNvPr id="7" name="Text 5"/>
          <p:cNvSpPr/>
          <p:nvPr/>
        </p:nvSpPr>
        <p:spPr>
          <a:xfrm>
            <a:off x="670560" y="6315456"/>
            <a:ext cx="10850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67" i="1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Formatted in APA (7th ed.). Author–date entries listed alphabetically.</a:t>
            </a:r>
            <a:endParaRPr lang="en-US" sz="1267" dirty="0"/>
          </a:p>
        </p:txBody>
      </p:sp>
      <p:sp>
        <p:nvSpPr>
          <p:cNvPr id="8" name="Text 6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33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Structure of the Presentation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377440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75360" y="2688336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184" y="2804160"/>
            <a:ext cx="304800" cy="3048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92224" y="2548128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Problem &amp; Rationale</a:t>
            </a:r>
            <a:endParaRPr lang="en-US" sz="1933" dirty="0"/>
          </a:p>
        </p:txBody>
      </p:sp>
      <p:sp>
        <p:nvSpPr>
          <p:cNvPr id="9" name="Text 6"/>
          <p:cNvSpPr/>
          <p:nvPr/>
        </p:nvSpPr>
        <p:spPr>
          <a:xfrm>
            <a:off x="1792224" y="2950464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teacher perception drives technology adoption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6644640" y="2377440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949440" y="2688336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5264" y="2804160"/>
            <a:ext cx="304800" cy="3048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66304" y="2548128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Conceptual Framework</a:t>
            </a:r>
            <a:endParaRPr lang="en-US" sz="1933" dirty="0"/>
          </a:p>
        </p:txBody>
      </p:sp>
      <p:sp>
        <p:nvSpPr>
          <p:cNvPr id="14" name="Text 10"/>
          <p:cNvSpPr/>
          <p:nvPr/>
        </p:nvSpPr>
        <p:spPr>
          <a:xfrm>
            <a:off x="7766304" y="2950464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Attitudes, competence and the TPACK lens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670560" y="3877056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975360" y="4187952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1184" y="4303776"/>
            <a:ext cx="304800" cy="3048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792224" y="4047744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Research Design</a:t>
            </a:r>
            <a:endParaRPr lang="en-US" sz="1933" dirty="0"/>
          </a:p>
        </p:txBody>
      </p:sp>
      <p:sp>
        <p:nvSpPr>
          <p:cNvPr id="19" name="Text 14"/>
          <p:cNvSpPr/>
          <p:nvPr/>
        </p:nvSpPr>
        <p:spPr>
          <a:xfrm>
            <a:off x="1792224" y="4450080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Aims, questions and qualitative methodology</a:t>
            </a:r>
            <a:endParaRPr lang="en-US" sz="1400" dirty="0"/>
          </a:p>
        </p:txBody>
      </p:sp>
      <p:sp>
        <p:nvSpPr>
          <p:cNvPr id="20" name="Shape 15"/>
          <p:cNvSpPr/>
          <p:nvPr/>
        </p:nvSpPr>
        <p:spPr>
          <a:xfrm>
            <a:off x="6644640" y="3877056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6949440" y="4187952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5264" y="4303776"/>
            <a:ext cx="304800" cy="3048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766304" y="4047744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Findings</a:t>
            </a:r>
            <a:endParaRPr lang="en-US" sz="1933" dirty="0"/>
          </a:p>
        </p:txBody>
      </p:sp>
      <p:sp>
        <p:nvSpPr>
          <p:cNvPr id="24" name="Text 18"/>
          <p:cNvSpPr/>
          <p:nvPr/>
        </p:nvSpPr>
        <p:spPr>
          <a:xfrm>
            <a:off x="7766304" y="4450080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Views, knowledge levels and barriers to use</a:t>
            </a:r>
            <a:endParaRPr lang="en-US" sz="1400" dirty="0"/>
          </a:p>
        </p:txBody>
      </p:sp>
      <p:sp>
        <p:nvSpPr>
          <p:cNvPr id="25" name="Shape 19"/>
          <p:cNvSpPr/>
          <p:nvPr/>
        </p:nvSpPr>
        <p:spPr>
          <a:xfrm>
            <a:off x="670560" y="5376672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975360" y="5687568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1184" y="5803392"/>
            <a:ext cx="304800" cy="30480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1792224" y="5547360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Practice</a:t>
            </a:r>
            <a:endParaRPr lang="en-US" sz="1933" dirty="0"/>
          </a:p>
        </p:txBody>
      </p:sp>
      <p:sp>
        <p:nvSpPr>
          <p:cNvPr id="29" name="Text 22"/>
          <p:cNvSpPr/>
          <p:nvPr/>
        </p:nvSpPr>
        <p:spPr>
          <a:xfrm>
            <a:off x="1792224" y="5949696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Conditions that turn knowledge into use</a:t>
            </a:r>
            <a:endParaRPr lang="en-US" sz="1400" dirty="0"/>
          </a:p>
        </p:txBody>
      </p:sp>
      <p:sp>
        <p:nvSpPr>
          <p:cNvPr id="30" name="Shape 23"/>
          <p:cNvSpPr/>
          <p:nvPr/>
        </p:nvSpPr>
        <p:spPr>
          <a:xfrm>
            <a:off x="6644640" y="5376672"/>
            <a:ext cx="5547360" cy="1158240"/>
          </a:xfrm>
          <a:prstGeom prst="roundRect">
            <a:avLst>
              <a:gd name="adj" fmla="val 6316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6949440" y="5687568"/>
            <a:ext cx="536448" cy="53644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65264" y="5803392"/>
            <a:ext cx="304800" cy="30480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7766304" y="5547360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33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Implications</a:t>
            </a:r>
            <a:endParaRPr lang="en-US" sz="1933" dirty="0"/>
          </a:p>
        </p:txBody>
      </p:sp>
      <p:sp>
        <p:nvSpPr>
          <p:cNvPr id="34" name="Text 26"/>
          <p:cNvSpPr/>
          <p:nvPr/>
        </p:nvSpPr>
        <p:spPr>
          <a:xfrm>
            <a:off x="7766304" y="5949696"/>
            <a:ext cx="4267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00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Contributions for training, policy and planning</a:t>
            </a:r>
            <a:endParaRPr lang="en-US" sz="1400" dirty="0"/>
          </a:p>
        </p:txBody>
      </p:sp>
      <p:sp>
        <p:nvSpPr>
          <p:cNvPr id="35" name="Text 27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3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Technology Arrives Faster Than Belief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70560" y="2133600"/>
            <a:ext cx="53035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33"/>
              </a:lnSpc>
            </a:pPr>
            <a:r>
              <a:rPr lang="en-US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Greek schools have absorbed waves of devices, platforms and reforms — interactive boards, tablets, learning management systems. Yet hardware alone changes little. </a:t>
            </a:r>
            <a:r>
              <a:rPr lang="en-US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teacher believes and knows about technology determines whether it is ever meaningfully used.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70560" y="50596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1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Gaps between provision and practice:</a:t>
            </a:r>
            <a:endParaRPr lang="en-US" sz="1467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5510784"/>
            <a:ext cx="268224" cy="2682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58240" y="5486400"/>
            <a:ext cx="487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Devices present but underused</a:t>
            </a:r>
            <a:endParaRPr lang="en-US" sz="1533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5998464"/>
            <a:ext cx="268224" cy="26822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158240" y="5974080"/>
            <a:ext cx="487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lagging behind access</a:t>
            </a:r>
            <a:endParaRPr lang="en-US" sz="1533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6486144"/>
            <a:ext cx="268224" cy="268224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158240" y="6461760"/>
            <a:ext cx="487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as substitution, not transformation</a:t>
            </a:r>
            <a:endParaRPr lang="en-US" sz="1533" dirty="0"/>
          </a:p>
        </p:txBody>
      </p:sp>
      <p:sp>
        <p:nvSpPr>
          <p:cNvPr id="13" name="Shape 8"/>
          <p:cNvSpPr/>
          <p:nvPr/>
        </p:nvSpPr>
        <p:spPr>
          <a:xfrm>
            <a:off x="6400800" y="2133600"/>
            <a:ext cx="5120640" cy="4084320"/>
          </a:xfrm>
          <a:prstGeom prst="roundRect">
            <a:avLst>
              <a:gd name="adj" fmla="val 2388"/>
            </a:avLst>
          </a:prstGeom>
          <a:solidFill>
            <a:srgbClr val="1A1F26"/>
          </a:solidFill>
          <a:ln/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27520" y="2560320"/>
            <a:ext cx="487680" cy="48768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7498080" y="2584704"/>
            <a:ext cx="3657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133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adoption gap</a:t>
            </a:r>
            <a:endParaRPr lang="en-US" sz="2133" dirty="0"/>
          </a:p>
        </p:txBody>
      </p:sp>
      <p:sp>
        <p:nvSpPr>
          <p:cNvPr id="16" name="Text 10"/>
          <p:cNvSpPr/>
          <p:nvPr/>
        </p:nvSpPr>
        <p:spPr>
          <a:xfrm>
            <a:off x="6827520" y="3291840"/>
            <a:ext cx="4328160" cy="2804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33"/>
              </a:lnSpc>
            </a:pPr>
            <a:r>
              <a:rPr lang="en-US" sz="1733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in infrastructure outpaces investment in </a:t>
            </a:r>
            <a:r>
              <a:rPr lang="en-US" sz="17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belief, knowledge and confidence</a:t>
            </a:r>
            <a:r>
              <a:rPr lang="en-US" sz="1733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To plan the future of the school, we must first understand how teachers </a:t>
            </a:r>
            <a:r>
              <a:rPr lang="en-US" sz="1733" i="1" dirty="0">
                <a:solidFill>
                  <a:srgbClr val="9FC2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</a:t>
            </a:r>
            <a:r>
              <a:rPr lang="en-US" sz="1733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</a:t>
            </a:r>
            <a:r>
              <a:rPr lang="en-US" sz="1733" i="1" dirty="0">
                <a:solidFill>
                  <a:srgbClr val="9FC2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</a:t>
            </a:r>
            <a:r>
              <a:rPr lang="en-US" sz="1733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technology — not just what sits in the classroom.</a:t>
            </a:r>
            <a:endParaRPr lang="en-US" sz="1733" dirty="0"/>
          </a:p>
        </p:txBody>
      </p:sp>
      <p:sp>
        <p:nvSpPr>
          <p:cNvPr id="17" name="Text 11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3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CONCEPTUAL FRAMEWORK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Shapes Technology Use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70560" y="2072640"/>
            <a:ext cx="10850880" cy="853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400"/>
              </a:lnSpc>
            </a:pPr>
            <a:r>
              <a:rPr lang="en-US" sz="17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Drawing on the TAM, TPACK and the Will–Skill–Tool model, teachers' engagement with technology rests on three interacting foundations.</a:t>
            </a:r>
            <a:endParaRPr lang="en-US" sz="1733" dirty="0"/>
          </a:p>
        </p:txBody>
      </p:sp>
      <p:sp>
        <p:nvSpPr>
          <p:cNvPr id="6" name="Shape 4"/>
          <p:cNvSpPr/>
          <p:nvPr/>
        </p:nvSpPr>
        <p:spPr>
          <a:xfrm>
            <a:off x="670560" y="3108960"/>
            <a:ext cx="3572256" cy="2987040"/>
          </a:xfrm>
          <a:prstGeom prst="roundRect">
            <a:avLst>
              <a:gd name="adj" fmla="val 285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60704" y="3499104"/>
            <a:ext cx="804672" cy="804672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584" y="3681984"/>
            <a:ext cx="438912" cy="43891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60704" y="4474464"/>
            <a:ext cx="2791968" cy="414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67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Will</a:t>
            </a:r>
            <a:endParaRPr lang="en-US" sz="2267" dirty="0"/>
          </a:p>
        </p:txBody>
      </p:sp>
      <p:sp>
        <p:nvSpPr>
          <p:cNvPr id="10" name="Text 7"/>
          <p:cNvSpPr/>
          <p:nvPr/>
        </p:nvSpPr>
        <p:spPr>
          <a:xfrm>
            <a:off x="1060704" y="4888992"/>
            <a:ext cx="27919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Attitudes &amp; beliefs</a:t>
            </a:r>
            <a:endParaRPr lang="en-US" sz="1533" dirty="0"/>
          </a:p>
        </p:txBody>
      </p:sp>
      <p:sp>
        <p:nvSpPr>
          <p:cNvPr id="11" name="Text 8"/>
          <p:cNvSpPr/>
          <p:nvPr/>
        </p:nvSpPr>
        <p:spPr>
          <a:xfrm>
            <a:off x="1060704" y="5279136"/>
            <a:ext cx="28163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Perceived usefulness, openness and motivation to adopt.</a:t>
            </a:r>
            <a:endParaRPr lang="en-US" sz="1440" dirty="0"/>
          </a:p>
        </p:txBody>
      </p:sp>
      <p:sp>
        <p:nvSpPr>
          <p:cNvPr id="12" name="Shape 9"/>
          <p:cNvSpPr/>
          <p:nvPr/>
        </p:nvSpPr>
        <p:spPr>
          <a:xfrm>
            <a:off x="4553712" y="3108960"/>
            <a:ext cx="3572256" cy="2987040"/>
          </a:xfrm>
          <a:prstGeom prst="roundRect">
            <a:avLst>
              <a:gd name="adj" fmla="val 285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943856" y="3499104"/>
            <a:ext cx="804672" cy="804672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6736" y="3681984"/>
            <a:ext cx="438912" cy="43891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943856" y="4474464"/>
            <a:ext cx="2791968" cy="414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67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Skill</a:t>
            </a:r>
            <a:endParaRPr lang="en-US" sz="2267" dirty="0"/>
          </a:p>
        </p:txBody>
      </p:sp>
      <p:sp>
        <p:nvSpPr>
          <p:cNvPr id="16" name="Text 12"/>
          <p:cNvSpPr/>
          <p:nvPr/>
        </p:nvSpPr>
        <p:spPr>
          <a:xfrm>
            <a:off x="4943856" y="4888992"/>
            <a:ext cx="27919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&amp; competence</a:t>
            </a:r>
            <a:endParaRPr lang="en-US" sz="1533" dirty="0"/>
          </a:p>
        </p:txBody>
      </p:sp>
      <p:sp>
        <p:nvSpPr>
          <p:cNvPr id="17" name="Text 13"/>
          <p:cNvSpPr/>
          <p:nvPr/>
        </p:nvSpPr>
        <p:spPr>
          <a:xfrm>
            <a:off x="4943856" y="5279136"/>
            <a:ext cx="28163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Technological, pedagogical and content knowledge (TPACK).</a:t>
            </a:r>
            <a:endParaRPr lang="en-US" sz="1440" dirty="0"/>
          </a:p>
        </p:txBody>
      </p:sp>
      <p:sp>
        <p:nvSpPr>
          <p:cNvPr id="18" name="Shape 14"/>
          <p:cNvSpPr/>
          <p:nvPr/>
        </p:nvSpPr>
        <p:spPr>
          <a:xfrm>
            <a:off x="8436864" y="3108960"/>
            <a:ext cx="3572256" cy="2987040"/>
          </a:xfrm>
          <a:prstGeom prst="roundRect">
            <a:avLst>
              <a:gd name="adj" fmla="val 2857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827008" y="3499104"/>
            <a:ext cx="804672" cy="804672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09888" y="3681984"/>
            <a:ext cx="438912" cy="43891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8827008" y="4474464"/>
            <a:ext cx="2791968" cy="414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67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Tool</a:t>
            </a:r>
            <a:endParaRPr lang="en-US" sz="2267" dirty="0"/>
          </a:p>
        </p:txBody>
      </p:sp>
      <p:sp>
        <p:nvSpPr>
          <p:cNvPr id="22" name="Text 17"/>
          <p:cNvSpPr/>
          <p:nvPr/>
        </p:nvSpPr>
        <p:spPr>
          <a:xfrm>
            <a:off x="8827008" y="4888992"/>
            <a:ext cx="27919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33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&amp; support</a:t>
            </a:r>
            <a:endParaRPr lang="en-US" sz="1533" dirty="0"/>
          </a:p>
        </p:txBody>
      </p:sp>
      <p:sp>
        <p:nvSpPr>
          <p:cNvPr id="23" name="Text 18"/>
          <p:cNvSpPr/>
          <p:nvPr/>
        </p:nvSpPr>
        <p:spPr>
          <a:xfrm>
            <a:off x="8827008" y="5279136"/>
            <a:ext cx="28163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733"/>
              </a:lnSpc>
            </a:pPr>
            <a:r>
              <a:rPr lang="en-US" sz="144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Reliable infrastructure, time and institutional backing.</a:t>
            </a:r>
            <a:endParaRPr lang="en-US" sz="1440" dirty="0"/>
          </a:p>
        </p:txBody>
      </p:sp>
      <p:sp>
        <p:nvSpPr>
          <p:cNvPr id="24" name="Text 19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3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LITERATURE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Field Knows — and Does Not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133600"/>
            <a:ext cx="5303520" cy="4084320"/>
          </a:xfrm>
          <a:prstGeom prst="roundRect">
            <a:avLst>
              <a:gd name="adj" fmla="val 209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" y="2438400"/>
            <a:ext cx="390144" cy="39014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48384" y="2438400"/>
            <a:ext cx="4145280" cy="414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Well established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1097280" y="3048000"/>
            <a:ext cx="451104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Positive attitudes strongly predict actual technology integration (Ertmer, 2012).</a:t>
            </a:r>
            <a:endParaRPr lang="en-US" sz="1600" dirty="0"/>
          </a:p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TPACK frames the knowledge teachers need to teach with technology.</a:t>
            </a:r>
            <a:endParaRPr lang="en-US" sz="1600" dirty="0"/>
          </a:p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 and second-order barriers shape and constrain adoption.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6217920" y="2133600"/>
            <a:ext cx="5303520" cy="4084320"/>
          </a:xfrm>
          <a:prstGeom prst="roundRect">
            <a:avLst>
              <a:gd name="adj" fmla="val 2090"/>
            </a:avLst>
          </a:prstGeom>
          <a:solidFill>
            <a:srgbClr val="1A1F26"/>
          </a:solidFill>
          <a:ln/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3680" y="2438400"/>
            <a:ext cx="390144" cy="39014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095744" y="2438400"/>
            <a:ext cx="4145280" cy="414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research gap</a:t>
            </a:r>
            <a:endParaRPr lang="en-US" sz="2000" dirty="0"/>
          </a:p>
        </p:txBody>
      </p:sp>
      <p:sp>
        <p:nvSpPr>
          <p:cNvPr id="12" name="Text 8"/>
          <p:cNvSpPr/>
          <p:nvPr/>
        </p:nvSpPr>
        <p:spPr>
          <a:xfrm>
            <a:off x="6644640" y="3048000"/>
            <a:ext cx="451104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Greek teachers themselves describe their knowledge and confidence.</a:t>
            </a:r>
            <a:endParaRPr lang="en-US" sz="1600" dirty="0"/>
          </a:p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beliefs enable or block use in everyday classroom conditions.</a:t>
            </a:r>
            <a:endParaRPr lang="en-US" sz="1600" dirty="0"/>
          </a:p>
          <a:p>
            <a:pPr marL="457189" indent="-457189">
              <a:lnSpc>
                <a:spcPts val="2133"/>
              </a:lnSpc>
              <a:spcAft>
                <a:spcPts val="1333"/>
              </a:spcAft>
              <a:buSzPct val="100000"/>
              <a:buChar char="•"/>
            </a:pPr>
            <a:r>
              <a:rPr lang="en-US" sz="1600" dirty="0">
                <a:solidFill>
                  <a:srgbClr val="CB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readiness should inform school-level planning for the future.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3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DESIGN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Aim &amp; Research Questions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072640"/>
            <a:ext cx="10850880" cy="1158240"/>
          </a:xfrm>
          <a:prstGeom prst="roundRect">
            <a:avLst>
              <a:gd name="adj" fmla="val 7368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75360" y="2267712"/>
            <a:ext cx="121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</a:t>
            </a:r>
            <a:endParaRPr lang="en-US" sz="1467" dirty="0"/>
          </a:p>
        </p:txBody>
      </p:sp>
      <p:sp>
        <p:nvSpPr>
          <p:cNvPr id="7" name="Text 5"/>
          <p:cNvSpPr/>
          <p:nvPr/>
        </p:nvSpPr>
        <p:spPr>
          <a:xfrm>
            <a:off x="975360" y="2609088"/>
            <a:ext cx="10241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267"/>
              </a:lnSpc>
            </a:pPr>
            <a:r>
              <a:rPr lang="en-US" sz="17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examine Greek teachers' views and knowledge regarding the use of new technologies in education, and how these shape readiness for planning the future of the school.</a:t>
            </a:r>
            <a:endParaRPr lang="en-US" sz="1733" dirty="0"/>
          </a:p>
        </p:txBody>
      </p:sp>
      <p:sp>
        <p:nvSpPr>
          <p:cNvPr id="8" name="Shape 6"/>
          <p:cNvSpPr/>
          <p:nvPr/>
        </p:nvSpPr>
        <p:spPr>
          <a:xfrm>
            <a:off x="670560" y="3535680"/>
            <a:ext cx="10850880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50976" y="3694176"/>
            <a:ext cx="487680" cy="48768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10" name="Text 8"/>
          <p:cNvSpPr/>
          <p:nvPr/>
        </p:nvSpPr>
        <p:spPr>
          <a:xfrm>
            <a:off x="950976" y="3694176"/>
            <a:ext cx="4876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RQ1</a:t>
            </a:r>
            <a:endParaRPr lang="en-US" sz="1333" dirty="0"/>
          </a:p>
        </p:txBody>
      </p:sp>
      <p:sp>
        <p:nvSpPr>
          <p:cNvPr id="11" name="Text 9"/>
          <p:cNvSpPr/>
          <p:nvPr/>
        </p:nvSpPr>
        <p:spPr>
          <a:xfrm>
            <a:off x="1682496" y="3535680"/>
            <a:ext cx="96316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133"/>
              </a:lnSpc>
            </a:pPr>
            <a:r>
              <a:rPr lang="en-US" sz="17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teachers perceive the value of new technologies in education?</a:t>
            </a:r>
            <a:endParaRPr lang="en-US" sz="1733" dirty="0"/>
          </a:p>
        </p:txBody>
      </p:sp>
      <p:sp>
        <p:nvSpPr>
          <p:cNvPr id="12" name="Shape 10"/>
          <p:cNvSpPr/>
          <p:nvPr/>
        </p:nvSpPr>
        <p:spPr>
          <a:xfrm>
            <a:off x="670560" y="4486656"/>
            <a:ext cx="10850880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950976" y="4645152"/>
            <a:ext cx="487680" cy="48768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14" name="Text 12"/>
          <p:cNvSpPr/>
          <p:nvPr/>
        </p:nvSpPr>
        <p:spPr>
          <a:xfrm>
            <a:off x="950976" y="4645152"/>
            <a:ext cx="4876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RQ2</a:t>
            </a:r>
            <a:endParaRPr lang="en-US" sz="1333" dirty="0"/>
          </a:p>
        </p:txBody>
      </p:sp>
      <p:sp>
        <p:nvSpPr>
          <p:cNvPr id="15" name="Text 13"/>
          <p:cNvSpPr/>
          <p:nvPr/>
        </p:nvSpPr>
        <p:spPr>
          <a:xfrm>
            <a:off x="1682496" y="4486656"/>
            <a:ext cx="96316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133"/>
              </a:lnSpc>
            </a:pPr>
            <a:r>
              <a:rPr lang="en-US" sz="17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they assess their own knowledge and digital competence?</a:t>
            </a:r>
            <a:endParaRPr lang="en-US" sz="1733" dirty="0"/>
          </a:p>
        </p:txBody>
      </p:sp>
      <p:sp>
        <p:nvSpPr>
          <p:cNvPr id="16" name="Shape 14"/>
          <p:cNvSpPr/>
          <p:nvPr/>
        </p:nvSpPr>
        <p:spPr>
          <a:xfrm>
            <a:off x="670560" y="5437632"/>
            <a:ext cx="10850880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950976" y="5596128"/>
            <a:ext cx="487680" cy="48768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18" name="Text 16"/>
          <p:cNvSpPr/>
          <p:nvPr/>
        </p:nvSpPr>
        <p:spPr>
          <a:xfrm>
            <a:off x="950976" y="5596128"/>
            <a:ext cx="4876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33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RQ3</a:t>
            </a:r>
            <a:endParaRPr lang="en-US" sz="1333" dirty="0"/>
          </a:p>
        </p:txBody>
      </p:sp>
      <p:sp>
        <p:nvSpPr>
          <p:cNvPr id="19" name="Text 17"/>
          <p:cNvSpPr/>
          <p:nvPr/>
        </p:nvSpPr>
        <p:spPr>
          <a:xfrm>
            <a:off x="1682496" y="5437632"/>
            <a:ext cx="96316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133"/>
              </a:lnSpc>
            </a:pPr>
            <a:r>
              <a:rPr lang="en-US" sz="1733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factors enable or hinder technology use in their practice?</a:t>
            </a:r>
            <a:endParaRPr lang="en-US" sz="1733" dirty="0"/>
          </a:p>
        </p:txBody>
      </p:sp>
      <p:sp>
        <p:nvSpPr>
          <p:cNvPr id="20" name="Text 18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3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Qualitative, Interpretive Design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255520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936" y="2645664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706880" y="2438400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Paradigm</a:t>
            </a:r>
            <a:endParaRPr lang="en-US" sz="1867" dirty="0"/>
          </a:p>
        </p:txBody>
      </p:sp>
      <p:sp>
        <p:nvSpPr>
          <p:cNvPr id="8" name="Text 5"/>
          <p:cNvSpPr/>
          <p:nvPr/>
        </p:nvSpPr>
        <p:spPr>
          <a:xfrm>
            <a:off x="1706880" y="2816352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Interpretivist; meaning co-constructed through teacher accounts.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6644640" y="2255520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6016" y="2645664"/>
            <a:ext cx="438912" cy="43891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680960" y="2438400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Participants</a:t>
            </a:r>
            <a:endParaRPr lang="en-US" sz="1867" dirty="0"/>
          </a:p>
        </p:txBody>
      </p:sp>
      <p:sp>
        <p:nvSpPr>
          <p:cNvPr id="12" name="Text 8"/>
          <p:cNvSpPr/>
          <p:nvPr/>
        </p:nvSpPr>
        <p:spPr>
          <a:xfrm>
            <a:off x="7680960" y="2816352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Purposive sample of Greek primary &amp; secondary teachers.</a:t>
            </a:r>
            <a:endParaRPr lang="en-US" sz="1400" dirty="0"/>
          </a:p>
        </p:txBody>
      </p:sp>
      <p:sp>
        <p:nvSpPr>
          <p:cNvPr id="13" name="Shape 9"/>
          <p:cNvSpPr/>
          <p:nvPr/>
        </p:nvSpPr>
        <p:spPr>
          <a:xfrm>
            <a:off x="670560" y="3694176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1936" y="4084320"/>
            <a:ext cx="438912" cy="43891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706880" y="3877056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Data collection</a:t>
            </a:r>
            <a:endParaRPr lang="en-US" sz="1867" dirty="0"/>
          </a:p>
        </p:txBody>
      </p:sp>
      <p:sp>
        <p:nvSpPr>
          <p:cNvPr id="16" name="Text 11"/>
          <p:cNvSpPr/>
          <p:nvPr/>
        </p:nvSpPr>
        <p:spPr>
          <a:xfrm>
            <a:off x="1706880" y="4255008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Semi-structured interviews with reflective prompts.</a:t>
            </a:r>
            <a:endParaRPr lang="en-US" sz="1400" dirty="0"/>
          </a:p>
        </p:txBody>
      </p:sp>
      <p:sp>
        <p:nvSpPr>
          <p:cNvPr id="17" name="Shape 12"/>
          <p:cNvSpPr/>
          <p:nvPr/>
        </p:nvSpPr>
        <p:spPr>
          <a:xfrm>
            <a:off x="6644640" y="3694176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6016" y="4084320"/>
            <a:ext cx="438912" cy="438912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680960" y="3877056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Analysis</a:t>
            </a:r>
            <a:endParaRPr lang="en-US" sz="1867" dirty="0"/>
          </a:p>
        </p:txBody>
      </p:sp>
      <p:sp>
        <p:nvSpPr>
          <p:cNvPr id="20" name="Text 14"/>
          <p:cNvSpPr/>
          <p:nvPr/>
        </p:nvSpPr>
        <p:spPr>
          <a:xfrm>
            <a:off x="7680960" y="4255008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Reflexive thematic analysis (Braun &amp; Clarke, 2019).</a:t>
            </a:r>
            <a:endParaRPr lang="en-US" sz="1400" dirty="0"/>
          </a:p>
        </p:txBody>
      </p:sp>
      <p:sp>
        <p:nvSpPr>
          <p:cNvPr id="21" name="Shape 15"/>
          <p:cNvSpPr/>
          <p:nvPr/>
        </p:nvSpPr>
        <p:spPr>
          <a:xfrm>
            <a:off x="670560" y="5132832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1936" y="5522976"/>
            <a:ext cx="438912" cy="438912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706880" y="5315712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Rigour</a:t>
            </a:r>
            <a:endParaRPr lang="en-US" sz="1867" dirty="0"/>
          </a:p>
        </p:txBody>
      </p:sp>
      <p:sp>
        <p:nvSpPr>
          <p:cNvPr id="24" name="Text 17"/>
          <p:cNvSpPr/>
          <p:nvPr/>
        </p:nvSpPr>
        <p:spPr>
          <a:xfrm>
            <a:off x="1706880" y="5693664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checking, audit trail and reflexive journaling.</a:t>
            </a:r>
            <a:endParaRPr lang="en-US" sz="1400" dirty="0"/>
          </a:p>
        </p:txBody>
      </p:sp>
      <p:sp>
        <p:nvSpPr>
          <p:cNvPr id="25" name="Shape 18"/>
          <p:cNvSpPr/>
          <p:nvPr/>
        </p:nvSpPr>
        <p:spPr>
          <a:xfrm>
            <a:off x="6644640" y="5132832"/>
            <a:ext cx="5547360" cy="1219200"/>
          </a:xfrm>
          <a:prstGeom prst="roundRect">
            <a:avLst>
              <a:gd name="adj" fmla="val 6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86016" y="5522976"/>
            <a:ext cx="438912" cy="438912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7680960" y="5315712"/>
            <a:ext cx="432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6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Ethics</a:t>
            </a:r>
            <a:endParaRPr lang="en-US" sz="1867" dirty="0"/>
          </a:p>
        </p:txBody>
      </p:sp>
      <p:sp>
        <p:nvSpPr>
          <p:cNvPr id="28" name="Text 20"/>
          <p:cNvSpPr/>
          <p:nvPr/>
        </p:nvSpPr>
        <p:spPr>
          <a:xfrm>
            <a:off x="7680960" y="5693664"/>
            <a:ext cx="432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667"/>
              </a:lnSpc>
            </a:pPr>
            <a:r>
              <a:rPr lang="en-US" sz="140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Informed consent, anonymity and right to withdraw.</a:t>
            </a:r>
            <a:endParaRPr lang="en-US" sz="1400" dirty="0"/>
          </a:p>
        </p:txBody>
      </p:sp>
      <p:sp>
        <p:nvSpPr>
          <p:cNvPr id="29" name="Text 21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33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70560"/>
            <a:ext cx="48768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kern="0" spc="400" dirty="0">
                <a:solidFill>
                  <a:srgbClr val="7FB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731520" y="1158240"/>
            <a:ext cx="10728960" cy="975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Four Themes from Teacher Accounts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731520" y="2499360"/>
            <a:ext cx="5242560" cy="1767840"/>
          </a:xfrm>
          <a:prstGeom prst="roundRect">
            <a:avLst>
              <a:gd name="adj" fmla="val 4828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2865120"/>
            <a:ext cx="487680" cy="4876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937760" y="2767584"/>
            <a:ext cx="73152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3467" b="1" dirty="0">
                <a:solidFill>
                  <a:srgbClr val="3943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3467" dirty="0"/>
          </a:p>
        </p:txBody>
      </p:sp>
      <p:sp>
        <p:nvSpPr>
          <p:cNvPr id="7" name="Text 4"/>
          <p:cNvSpPr/>
          <p:nvPr/>
        </p:nvSpPr>
        <p:spPr>
          <a:xfrm>
            <a:off x="1097280" y="3450336"/>
            <a:ext cx="451104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67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Believers, not users</a:t>
            </a:r>
            <a:endParaRPr lang="en-US" sz="2067" dirty="0"/>
          </a:p>
        </p:txBody>
      </p:sp>
      <p:sp>
        <p:nvSpPr>
          <p:cNvPr id="8" name="Text 5"/>
          <p:cNvSpPr/>
          <p:nvPr/>
        </p:nvSpPr>
        <p:spPr>
          <a:xfrm>
            <a:off x="1097280" y="3828288"/>
            <a:ext cx="45720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667"/>
              </a:lnSpc>
            </a:pPr>
            <a:r>
              <a:rPr lang="en-US" sz="1440" dirty="0">
                <a:solidFill>
                  <a:srgbClr val="AEBA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belief in value coexists with limited everyday use.</a:t>
            </a:r>
            <a:endParaRPr lang="en-US" sz="1440" dirty="0"/>
          </a:p>
        </p:txBody>
      </p:sp>
      <p:sp>
        <p:nvSpPr>
          <p:cNvPr id="9" name="Shape 6"/>
          <p:cNvSpPr/>
          <p:nvPr/>
        </p:nvSpPr>
        <p:spPr>
          <a:xfrm>
            <a:off x="6339840" y="2499360"/>
            <a:ext cx="5242560" cy="1767840"/>
          </a:xfrm>
          <a:prstGeom prst="roundRect">
            <a:avLst>
              <a:gd name="adj" fmla="val 4828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600" y="2865120"/>
            <a:ext cx="487680" cy="4876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0546080" y="2767584"/>
            <a:ext cx="73152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3467" b="1" dirty="0">
                <a:solidFill>
                  <a:srgbClr val="3943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3467" dirty="0"/>
          </a:p>
        </p:txBody>
      </p:sp>
      <p:sp>
        <p:nvSpPr>
          <p:cNvPr id="12" name="Text 8"/>
          <p:cNvSpPr/>
          <p:nvPr/>
        </p:nvSpPr>
        <p:spPr>
          <a:xfrm>
            <a:off x="6705600" y="3450336"/>
            <a:ext cx="451104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67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Confidence gap</a:t>
            </a:r>
            <a:endParaRPr lang="en-US" sz="2067" dirty="0"/>
          </a:p>
        </p:txBody>
      </p:sp>
      <p:sp>
        <p:nvSpPr>
          <p:cNvPr id="13" name="Text 9"/>
          <p:cNvSpPr/>
          <p:nvPr/>
        </p:nvSpPr>
        <p:spPr>
          <a:xfrm>
            <a:off x="6705600" y="3828288"/>
            <a:ext cx="45720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667"/>
              </a:lnSpc>
            </a:pPr>
            <a:r>
              <a:rPr lang="en-US" sz="1440" dirty="0">
                <a:solidFill>
                  <a:srgbClr val="AEBA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Self-rated knowledge lags behind perceived importance.</a:t>
            </a:r>
            <a:endParaRPr lang="en-US" sz="1440" dirty="0"/>
          </a:p>
        </p:txBody>
      </p:sp>
      <p:sp>
        <p:nvSpPr>
          <p:cNvPr id="14" name="Shape 10"/>
          <p:cNvSpPr/>
          <p:nvPr/>
        </p:nvSpPr>
        <p:spPr>
          <a:xfrm>
            <a:off x="731520" y="4572000"/>
            <a:ext cx="5242560" cy="1767840"/>
          </a:xfrm>
          <a:prstGeom prst="roundRect">
            <a:avLst>
              <a:gd name="adj" fmla="val 4828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280" y="4937760"/>
            <a:ext cx="487680" cy="48768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937760" y="4840224"/>
            <a:ext cx="73152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3467" b="1" dirty="0">
                <a:solidFill>
                  <a:srgbClr val="3943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3467" dirty="0"/>
          </a:p>
        </p:txBody>
      </p:sp>
      <p:sp>
        <p:nvSpPr>
          <p:cNvPr id="17" name="Text 12"/>
          <p:cNvSpPr/>
          <p:nvPr/>
        </p:nvSpPr>
        <p:spPr>
          <a:xfrm>
            <a:off x="1097280" y="5522976"/>
            <a:ext cx="451104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67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Substitution default</a:t>
            </a:r>
            <a:endParaRPr lang="en-US" sz="2067" dirty="0"/>
          </a:p>
        </p:txBody>
      </p:sp>
      <p:sp>
        <p:nvSpPr>
          <p:cNvPr id="18" name="Text 13"/>
          <p:cNvSpPr/>
          <p:nvPr/>
        </p:nvSpPr>
        <p:spPr>
          <a:xfrm>
            <a:off x="1097280" y="5900928"/>
            <a:ext cx="45720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667"/>
              </a:lnSpc>
            </a:pPr>
            <a:r>
              <a:rPr lang="en-US" sz="1440" dirty="0">
                <a:solidFill>
                  <a:srgbClr val="AEBA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replacing old tasks rather than transforming them.</a:t>
            </a:r>
            <a:endParaRPr lang="en-US" sz="1440" dirty="0"/>
          </a:p>
        </p:txBody>
      </p:sp>
      <p:sp>
        <p:nvSpPr>
          <p:cNvPr id="19" name="Shape 14"/>
          <p:cNvSpPr/>
          <p:nvPr/>
        </p:nvSpPr>
        <p:spPr>
          <a:xfrm>
            <a:off x="6339840" y="4572000"/>
            <a:ext cx="5242560" cy="1767840"/>
          </a:xfrm>
          <a:prstGeom prst="roundRect">
            <a:avLst>
              <a:gd name="adj" fmla="val 4828"/>
            </a:avLst>
          </a:prstGeom>
          <a:solidFill>
            <a:srgbClr val="242B34"/>
          </a:solidFill>
          <a:ln w="12700">
            <a:solidFill>
              <a:srgbClr val="323B46"/>
            </a:solidFill>
            <a:prstDash val="solid"/>
          </a:ln>
        </p:spPr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5600" y="4937760"/>
            <a:ext cx="487680" cy="48768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0546080" y="4840224"/>
            <a:ext cx="73152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3467" b="1" dirty="0">
                <a:solidFill>
                  <a:srgbClr val="3943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3467" dirty="0"/>
          </a:p>
        </p:txBody>
      </p:sp>
      <p:sp>
        <p:nvSpPr>
          <p:cNvPr id="22" name="Text 16"/>
          <p:cNvSpPr/>
          <p:nvPr/>
        </p:nvSpPr>
        <p:spPr>
          <a:xfrm>
            <a:off x="6705600" y="5522976"/>
            <a:ext cx="451104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67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Hunger for training</a:t>
            </a:r>
            <a:endParaRPr lang="en-US" sz="2067" dirty="0"/>
          </a:p>
        </p:txBody>
      </p:sp>
      <p:sp>
        <p:nvSpPr>
          <p:cNvPr id="23" name="Text 17"/>
          <p:cNvSpPr/>
          <p:nvPr/>
        </p:nvSpPr>
        <p:spPr>
          <a:xfrm>
            <a:off x="6705600" y="5900928"/>
            <a:ext cx="45720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1667"/>
              </a:lnSpc>
            </a:pPr>
            <a:r>
              <a:rPr lang="en-US" sz="1440" dirty="0">
                <a:solidFill>
                  <a:srgbClr val="AEBA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Practical, ongoing professional development is the key request.</a:t>
            </a:r>
            <a:endParaRPr lang="en-US" sz="1440" dirty="0"/>
          </a:p>
        </p:txBody>
      </p:sp>
      <p:sp>
        <p:nvSpPr>
          <p:cNvPr id="24" name="Text 18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33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70560" y="512064"/>
            <a:ext cx="6096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33" b="1" dirty="0">
                <a:solidFill>
                  <a:srgbClr val="1C729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07</a:t>
            </a:r>
            <a:endParaRPr lang="en-US" sz="1733" dirty="0"/>
          </a:p>
        </p:txBody>
      </p:sp>
      <p:sp>
        <p:nvSpPr>
          <p:cNvPr id="3" name="Text 1"/>
          <p:cNvSpPr/>
          <p:nvPr/>
        </p:nvSpPr>
        <p:spPr>
          <a:xfrm>
            <a:off x="1158240" y="512064"/>
            <a:ext cx="85344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kern="0" spc="267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· VIEWS &amp; VALUE</a:t>
            </a:r>
            <a:endParaRPr lang="en-US" sz="1467" dirty="0"/>
          </a:p>
        </p:txBody>
      </p:sp>
      <p:sp>
        <p:nvSpPr>
          <p:cNvPr id="4" name="Text 2"/>
          <p:cNvSpPr/>
          <p:nvPr/>
        </p:nvSpPr>
        <p:spPr>
          <a:xfrm>
            <a:off x="670560" y="1036320"/>
            <a:ext cx="10850880" cy="1036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33"/>
              </a:lnSpc>
            </a:pPr>
            <a:r>
              <a:rPr lang="en-US" sz="4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Teachers Believe in the Promise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670560" y="2194560"/>
            <a:ext cx="5242560" cy="3962400"/>
          </a:xfrm>
          <a:prstGeom prst="roundRect">
            <a:avLst>
              <a:gd name="adj" fmla="val 2462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  <a:effectLst>
            <a:outerShdw blurRad="88900" dist="25400" dir="5400000" algn="bl" rotWithShape="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" y="2499360"/>
            <a:ext cx="670560" cy="6705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36320" y="3352800"/>
            <a:ext cx="4511040" cy="1889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933"/>
              </a:lnSpc>
            </a:pPr>
            <a:r>
              <a:rPr lang="en-US" sz="2133" i="1" dirty="0">
                <a:solidFill>
                  <a:srgbClr val="364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“I know these tools could open the lesson up — I have seen it work. The gap is not belief, it is knowing how to do it well, every day.”</a:t>
            </a:r>
            <a:endParaRPr lang="en-US" sz="2133" dirty="0"/>
          </a:p>
        </p:txBody>
      </p:sp>
      <p:sp>
        <p:nvSpPr>
          <p:cNvPr id="8" name="Text 5"/>
          <p:cNvSpPr/>
          <p:nvPr/>
        </p:nvSpPr>
        <p:spPr>
          <a:xfrm>
            <a:off x="1036320" y="5486400"/>
            <a:ext cx="451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67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Secondary teacher, 11 years' experience</a:t>
            </a:r>
            <a:endParaRPr lang="en-US" sz="1467" dirty="0"/>
          </a:p>
        </p:txBody>
      </p:sp>
      <p:sp>
        <p:nvSpPr>
          <p:cNvPr id="9" name="Shape 6"/>
          <p:cNvSpPr/>
          <p:nvPr/>
        </p:nvSpPr>
        <p:spPr>
          <a:xfrm>
            <a:off x="6339840" y="2304288"/>
            <a:ext cx="609600" cy="60960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3952" y="2438400"/>
            <a:ext cx="341376" cy="341376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193280" y="2255520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Engagement &amp; motivation</a:t>
            </a:r>
            <a:endParaRPr lang="en-US" sz="2000" dirty="0"/>
          </a:p>
        </p:txBody>
      </p:sp>
      <p:sp>
        <p:nvSpPr>
          <p:cNvPr id="12" name="Text 8"/>
          <p:cNvSpPr/>
          <p:nvPr/>
        </p:nvSpPr>
        <p:spPr>
          <a:xfrm>
            <a:off x="7193280" y="2670048"/>
            <a:ext cx="4328160" cy="7559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5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valued for activating and sustaining student interest.</a:t>
            </a:r>
            <a:endParaRPr lang="en-US" sz="1533" dirty="0"/>
          </a:p>
        </p:txBody>
      </p:sp>
      <p:sp>
        <p:nvSpPr>
          <p:cNvPr id="13" name="Shape 9"/>
          <p:cNvSpPr/>
          <p:nvPr/>
        </p:nvSpPr>
        <p:spPr>
          <a:xfrm>
            <a:off x="6339840" y="3621024"/>
            <a:ext cx="609600" cy="60960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3952" y="3755136"/>
            <a:ext cx="341376" cy="341376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193280" y="3572256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Differentiation</a:t>
            </a:r>
            <a:endParaRPr lang="en-US" sz="2000" dirty="0"/>
          </a:p>
        </p:txBody>
      </p:sp>
      <p:sp>
        <p:nvSpPr>
          <p:cNvPr id="16" name="Text 11"/>
          <p:cNvSpPr/>
          <p:nvPr/>
        </p:nvSpPr>
        <p:spPr>
          <a:xfrm>
            <a:off x="7193280" y="3986784"/>
            <a:ext cx="4328160" cy="7559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5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Seen as a way to reach diverse learners and varied paces.</a:t>
            </a:r>
            <a:endParaRPr lang="en-US" sz="1533" dirty="0"/>
          </a:p>
        </p:txBody>
      </p:sp>
      <p:sp>
        <p:nvSpPr>
          <p:cNvPr id="17" name="Shape 12"/>
          <p:cNvSpPr/>
          <p:nvPr/>
        </p:nvSpPr>
        <p:spPr>
          <a:xfrm>
            <a:off x="6339840" y="4937760"/>
            <a:ext cx="609600" cy="60960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1C7293"/>
            </a:solidFill>
            <a:prstDash val="solid"/>
          </a:ln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3952" y="5071872"/>
            <a:ext cx="341376" cy="341376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193280" y="4888992"/>
            <a:ext cx="4267200" cy="390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Future readiness</a:t>
            </a:r>
            <a:endParaRPr lang="en-US" sz="2000" dirty="0"/>
          </a:p>
        </p:txBody>
      </p:sp>
      <p:sp>
        <p:nvSpPr>
          <p:cNvPr id="20" name="Text 14"/>
          <p:cNvSpPr/>
          <p:nvPr/>
        </p:nvSpPr>
        <p:spPr>
          <a:xfrm>
            <a:off x="7193280" y="5303520"/>
            <a:ext cx="4328160" cy="7559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67"/>
              </a:lnSpc>
            </a:pPr>
            <a:r>
              <a:rPr lang="en-US" sz="15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Framed as preparing students for a digital society and economy.</a:t>
            </a:r>
            <a:endParaRPr lang="en-US" sz="1533" dirty="0"/>
          </a:p>
        </p:txBody>
      </p:sp>
      <p:sp>
        <p:nvSpPr>
          <p:cNvPr id="21" name="Text 15"/>
          <p:cNvSpPr/>
          <p:nvPr/>
        </p:nvSpPr>
        <p:spPr>
          <a:xfrm>
            <a:off x="11338560" y="6339840"/>
            <a:ext cx="60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33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1251</Words>
  <Application>Microsoft Office PowerPoint</Application>
  <PresentationFormat>Ευρεία οθόνη</PresentationFormat>
  <Paragraphs>200</Paragraphs>
  <Slides>15</Slides>
  <Notes>15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Cambria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MOD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Valadis Pap</dc:creator>
  <cp:lastModifiedBy>Valadis Pap</cp:lastModifiedBy>
  <cp:revision>1</cp:revision>
  <dcterms:created xsi:type="dcterms:W3CDTF">2026-06-28T23:38:47Z</dcterms:created>
  <dcterms:modified xsi:type="dcterms:W3CDTF">2026-06-28T23:41:32Z</dcterms:modified>
</cp:coreProperties>
</file>