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F21CF-478C-126A-490A-0FAE031E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DB187-6D59-D8A5-DBD5-BBAAB3B27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B2D7A-D979-F8E3-137D-399346399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FFA68-58AE-A94F-E713-1C384C862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8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digital50200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07/s44163-025-00598-x" TargetMode="External"/><Relationship Id="rId4" Type="http://schemas.openxmlformats.org/officeDocument/2006/relationships/hyperlink" Target="http://udlguidelines.cas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5/EWZM953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4018/IJCINI.397824" TargetMode="External"/><Relationship Id="rId4" Type="http://schemas.openxmlformats.org/officeDocument/2006/relationships/hyperlink" Target="https://doi.org/10.1016/j.caeai.2024.1002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3/workspace/images/image-0f4f42fd3f42930a65d520a76a9f6a21.jpg"/>
          <p:cNvPicPr>
            <a:picLocks noChangeAspect="1"/>
          </p:cNvPicPr>
          <p:nvPr/>
        </p:nvPicPr>
        <p:blipFill>
          <a:blip r:embed="rId3"/>
          <a:srcRect l="20074" r="20074"/>
          <a:stretch/>
        </p:blipFill>
        <p:spPr>
          <a:xfrm>
            <a:off x="4526280" y="0"/>
            <a:ext cx="461772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709160" cy="5143500"/>
          </a:xfrm>
          <a:prstGeom prst="rect">
            <a:avLst/>
          </a:prstGeom>
          <a:solidFill>
            <a:srgbClr val="0F244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4663440" y="0"/>
            <a:ext cx="45720" cy="5143500"/>
          </a:xfrm>
          <a:prstGeom prst="rect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502920" y="868680"/>
            <a:ext cx="4023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Artificial Intelligence for Inclusive Education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502920" y="257175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50" i="1" dirty="0">
                <a:solidFill>
                  <a:srgbClr val="9FC4C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emerging framework for accessibility, personalization and educational equity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02920" y="3467819"/>
            <a:ext cx="365760" cy="1195621"/>
          </a:xfrm>
          <a:prstGeom prst="rect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914400" y="3542409"/>
            <a:ext cx="3657600" cy="1254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8FD3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Presenter: 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8FD3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Anastasia Papa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PhD Candidate, University of Murcia</a:t>
            </a:r>
            <a:endParaRPr lang="el-GR" sz="1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PhD </a:t>
            </a:r>
            <a:r>
              <a:rPr lang="en-US" sz="16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Educational Technology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Supervisor: </a:t>
            </a:r>
            <a:r>
              <a:rPr lang="el-GR" sz="16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Isabel</a:t>
            </a:r>
            <a:r>
              <a:rPr lang="el-GR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16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Gutiérrez</a:t>
            </a:r>
            <a:r>
              <a:rPr lang="el-GR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16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Porlán</a:t>
            </a:r>
            <a:endParaRPr lang="en-GB" sz="1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LANDSCAPE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Emerging Technologies Supporting Inclusion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0" y="1371600"/>
            <a:ext cx="2743200" cy="3200400"/>
          </a:xfrm>
          <a:prstGeom prst="roundRect">
            <a:avLst>
              <a:gd name="adj" fmla="val 2667"/>
            </a:avLst>
          </a:prstGeom>
          <a:solidFill>
            <a:srgbClr val="E7F3F4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6" name="Image 0" descr="/agent/turn3/workspace/images/image-44e0b89d076146012e48815f081b431f.jpg"/>
          <p:cNvPicPr>
            <a:picLocks noChangeAspect="1"/>
          </p:cNvPicPr>
          <p:nvPr/>
        </p:nvPicPr>
        <p:blipFill>
          <a:blip r:embed="rId3"/>
          <a:srcRect l="21779" r="21779"/>
          <a:stretch/>
        </p:blipFill>
        <p:spPr>
          <a:xfrm>
            <a:off x="6053328" y="1481328"/>
            <a:ext cx="2523744" cy="2980944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457200" y="1371600"/>
            <a:ext cx="5257800" cy="566928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566928" y="1472184"/>
            <a:ext cx="365760" cy="36576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078992" y="1371600"/>
            <a:ext cx="4526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   </a:t>
            </a:r>
            <a:r>
              <a:rPr lang="en-US" sz="10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Adaptive instructional systems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57200" y="2048256"/>
            <a:ext cx="5257800" cy="566928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566928" y="2148840"/>
            <a:ext cx="365760" cy="36576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078992" y="2048256"/>
            <a:ext cx="4526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Virtual Reality (VR)   </a:t>
            </a:r>
            <a:r>
              <a:rPr lang="en-US" sz="10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Immersive and experiential learning environments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57200" y="2724912"/>
            <a:ext cx="5257800" cy="566928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566928" y="2825496"/>
            <a:ext cx="365760" cy="36576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078992" y="2724912"/>
            <a:ext cx="4526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Analytics   </a:t>
            </a:r>
            <a:r>
              <a:rPr lang="en-US" sz="10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Data-driven identification of learning needs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457200" y="3401568"/>
            <a:ext cx="5257800" cy="566928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566928" y="3502152"/>
            <a:ext cx="365760" cy="36576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1078992" y="3401568"/>
            <a:ext cx="4526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Intelligent Assistive Technologies   </a:t>
            </a:r>
            <a:r>
              <a:rPr lang="en-US" sz="10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that improve accessibility and communication</a:t>
            </a:r>
            <a:endParaRPr lang="en-US" sz="1250" dirty="0"/>
          </a:p>
        </p:txBody>
      </p:sp>
      <p:sp>
        <p:nvSpPr>
          <p:cNvPr id="19" name="Shape 16"/>
          <p:cNvSpPr/>
          <p:nvPr/>
        </p:nvSpPr>
        <p:spPr>
          <a:xfrm>
            <a:off x="457200" y="4078224"/>
            <a:ext cx="5257800" cy="566928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Text 17"/>
          <p:cNvSpPr/>
          <p:nvPr/>
        </p:nvSpPr>
        <p:spPr>
          <a:xfrm>
            <a:off x="566928" y="4178808"/>
            <a:ext cx="365760" cy="36576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1078992" y="4078224"/>
            <a:ext cx="4526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  </a:t>
            </a:r>
            <a:r>
              <a:rPr lang="en-US" sz="10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Personalized support through conversational agents and assistants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References: Chalkiadakis et al. (2024); Khalil et al. (2024)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 AI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Ethical and Practical Challenges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4754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ETHICAL CONSIDERATIONS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457200" y="1591056"/>
            <a:ext cx="2331720" cy="1078992"/>
          </a:xfrm>
          <a:prstGeom prst="roundRect">
            <a:avLst>
              <a:gd name="adj" fmla="val 593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621792" y="1719072"/>
            <a:ext cx="20025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 Privacy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21792" y="2029968"/>
            <a:ext cx="20025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1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of sensitive learner information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926080" y="1591056"/>
            <a:ext cx="2331720" cy="1078992"/>
          </a:xfrm>
          <a:prstGeom prst="roundRect">
            <a:avLst>
              <a:gd name="adj" fmla="val 593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090672" y="1719072"/>
            <a:ext cx="20025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Algorithmic Bias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090672" y="2029968"/>
            <a:ext cx="20025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1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Avoiding inequitable educational outcomes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2807208"/>
            <a:ext cx="2331720" cy="1078992"/>
          </a:xfrm>
          <a:prstGeom prst="roundRect">
            <a:avLst>
              <a:gd name="adj" fmla="val 593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621792" y="2935224"/>
            <a:ext cx="20025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Transparency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21792" y="3246120"/>
            <a:ext cx="20025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1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Understanding AI decision-making processes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2926080" y="2807208"/>
            <a:ext cx="2331720" cy="1078992"/>
          </a:xfrm>
          <a:prstGeom prst="roundRect">
            <a:avLst>
              <a:gd name="adj" fmla="val 593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3090672" y="2935224"/>
            <a:ext cx="20025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Accountability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090672" y="3246120"/>
            <a:ext cx="20025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1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Maintaining human oversight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440680" y="1591056"/>
            <a:ext cx="3246120" cy="2295144"/>
          </a:xfrm>
          <a:prstGeom prst="roundRect">
            <a:avLst>
              <a:gd name="adj" fmla="val 318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5669280" y="1737360"/>
            <a:ext cx="2788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Practical Challenges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5696712" y="2121408"/>
            <a:ext cx="278892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readiness</a:t>
            </a:r>
            <a:endParaRPr lang="en-US" sz="12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infrastructure</a:t>
            </a:r>
            <a:endParaRPr lang="en-US" sz="12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Accessibility standards</a:t>
            </a:r>
            <a:endParaRPr lang="en-US" sz="12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 availability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457200" y="4069080"/>
            <a:ext cx="8229600" cy="566928"/>
          </a:xfrm>
          <a:prstGeom prst="roundRect">
            <a:avLst>
              <a:gd name="adj" fmla="val 11290"/>
            </a:avLst>
          </a:prstGeom>
          <a:solidFill>
            <a:srgbClr val="1B2A4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731520" y="4069080"/>
            <a:ext cx="7772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8FD3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PRINCIPLE   </a:t>
            </a:r>
            <a:r>
              <a:rPr lang="en-US" sz="12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 AI should augment human teaching rather than replace it.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UNESCO (Miao &amp; Holmes, 2023)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IN THE LOOP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Role of Teachers in AI-Supported Learning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57200" y="1298448"/>
            <a:ext cx="8229600" cy="603504"/>
          </a:xfrm>
          <a:prstGeom prst="roundRect">
            <a:avLst>
              <a:gd name="adj" fmla="val 10606"/>
            </a:avLst>
          </a:prstGeom>
          <a:solidFill>
            <a:srgbClr val="E7F3F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731520" y="1298448"/>
            <a:ext cx="76809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Teachers remain central.   </a:t>
            </a:r>
            <a:r>
              <a:rPr lang="en-US" sz="13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serves as a support tool rather than a substitute for educators.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2084832"/>
            <a:ext cx="4114800" cy="2487168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685800" y="2231136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Teachers Are Responsible For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713232" y="2615184"/>
            <a:ext cx="3657600" cy="1792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Instructional design</a:t>
            </a:r>
            <a:endParaRPr lang="en-US" sz="12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Inclusive practices</a:t>
            </a:r>
            <a:endParaRPr lang="en-US" sz="12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 of learner data</a:t>
            </a:r>
            <a:endParaRPr lang="en-US" sz="12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Emotional and social support</a:t>
            </a:r>
            <a:endParaRPr lang="en-US" sz="12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Ethical technology use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4754880" y="2084832"/>
            <a:ext cx="3931920" cy="2487168"/>
          </a:xfrm>
          <a:prstGeom prst="roundRect">
            <a:avLst>
              <a:gd name="adj" fmla="val 2941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4983480" y="2231136"/>
            <a:ext cx="3474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Factors Influencing Successful Adoption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5010912" y="2615184"/>
            <a:ext cx="3474720" cy="17922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competence</a:t>
            </a:r>
            <a:endParaRPr lang="en-US" sz="12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development</a:t>
            </a:r>
            <a:endParaRPr lang="en-US" sz="12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Positive beliefs about technology</a:t>
            </a:r>
            <a:endParaRPr lang="en-US" sz="12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 support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Ertmer &amp; Ottenbreit-Leftwich (2010)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OUTLOOK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Future Directions and Conclusions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57200" y="1298448"/>
            <a:ext cx="4114800" cy="2395728"/>
          </a:xfrm>
          <a:prstGeom prst="roundRect">
            <a:avLst>
              <a:gd name="adj" fmla="val 3053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685800" y="1444752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Future Research Priorities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713232" y="1828800"/>
            <a:ext cx="3657600" cy="1700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of AI effectiveness in SEN contexts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Inclusive AI design frameworks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Ethical implementation models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Longitudinal studies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Human–AI collaboration in education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54880" y="1298448"/>
            <a:ext cx="3931920" cy="2395728"/>
          </a:xfrm>
          <a:prstGeom prst="roundRect">
            <a:avLst>
              <a:gd name="adj" fmla="val 3053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4983480" y="1444752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Conclusions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4983480" y="178308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 has significant potential to: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5029200" y="2121408"/>
            <a:ext cx="347472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spcAft>
                <a:spcPts val="600"/>
              </a:spcAft>
              <a:buSzPct val="100000"/>
              <a:buChar char="✓"/>
            </a:pP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 personalized learning</a:t>
            </a:r>
            <a:endParaRPr lang="en-US" sz="1200" dirty="0"/>
          </a:p>
          <a:p>
            <a:pPr marL="203200" indent="-203200">
              <a:spcAft>
                <a:spcPts val="600"/>
              </a:spcAft>
              <a:buSzPct val="100000"/>
              <a:buChar char="✓"/>
            </a:pP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 accessibility</a:t>
            </a:r>
            <a:endParaRPr lang="en-US" sz="1200" dirty="0"/>
          </a:p>
          <a:p>
            <a:pPr marL="203200" indent="-203200">
              <a:spcAft>
                <a:spcPts val="600"/>
              </a:spcAft>
              <a:buSzPct val="100000"/>
              <a:buChar char="✓"/>
            </a:pP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inclusive educational practices</a:t>
            </a:r>
            <a:endParaRPr lang="en-US" sz="1200" dirty="0"/>
          </a:p>
          <a:p>
            <a:pPr marL="203200" indent="-203200">
              <a:spcAft>
                <a:spcPts val="600"/>
              </a:spcAft>
              <a:buSzPct val="100000"/>
              <a:buChar char="✓"/>
            </a:pP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 students with Special Educational Needs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3840480"/>
            <a:ext cx="8229600" cy="841248"/>
          </a:xfrm>
          <a:prstGeom prst="roundRect">
            <a:avLst>
              <a:gd name="adj" fmla="val 8696"/>
            </a:avLst>
          </a:prstGeom>
          <a:solidFill>
            <a:srgbClr val="0F244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457200" y="3840480"/>
            <a:ext cx="73152" cy="841248"/>
          </a:xfrm>
          <a:prstGeom prst="rect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777240" y="3840480"/>
            <a:ext cx="77724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“The future of inclusive education lies not only in technological innovation, but in the thoughtful integration of AI within pedagogically sound, accessible, and ethical learning environments.”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References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8229600" cy="3200400"/>
          </a:xfrm>
          <a:prstGeom prst="roundRect">
            <a:avLst>
              <a:gd name="adj" fmla="val 2286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777240" y="1627632"/>
            <a:ext cx="749808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Ahmed, S., Rahman, M. S., Kaiser, M. S., &amp; Hosen, A. S. M. S. (2025). Advancing personalized and inclusive education for students with disability through artificial intelligence: Perspectives, challenges, and opportunities. Digital, 5(2), 11, </a:t>
            </a:r>
            <a:r>
              <a:rPr lang="en-GB" sz="1200" dirty="0">
                <a:hlinkClick r:id="rId3"/>
              </a:rPr>
              <a:t>https://doi.org/10.3390/digital5020011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CAST. (2018). Universal design for learning guidelines version 2.2. </a:t>
            </a:r>
            <a:r>
              <a:rPr lang="en-GB" sz="1200" dirty="0">
                <a:hlinkClick r:id="rId4"/>
              </a:rPr>
              <a:t>http://udlguidelines.cast.org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Chalkiadakis, A., </a:t>
            </a:r>
            <a:r>
              <a:rPr lang="en-GB" sz="1200" dirty="0" err="1"/>
              <a:t>Seremetaki</a:t>
            </a:r>
            <a:r>
              <a:rPr lang="en-GB" sz="1200" dirty="0"/>
              <a:t>, A., </a:t>
            </a:r>
            <a:r>
              <a:rPr lang="en-GB" sz="1200" dirty="0" err="1"/>
              <a:t>Kanellou</a:t>
            </a:r>
            <a:r>
              <a:rPr lang="en-GB" sz="1200" dirty="0"/>
              <a:t>, A., </a:t>
            </a:r>
            <a:r>
              <a:rPr lang="en-GB" sz="1200" dirty="0" err="1"/>
              <a:t>Kallishi</a:t>
            </a:r>
            <a:r>
              <a:rPr lang="en-GB" sz="1200" dirty="0"/>
              <a:t>, M., </a:t>
            </a:r>
            <a:r>
              <a:rPr lang="en-GB" sz="1200" dirty="0" err="1"/>
              <a:t>Morfopoulou</a:t>
            </a:r>
            <a:r>
              <a:rPr lang="en-GB" sz="1200" dirty="0"/>
              <a:t>, A., </a:t>
            </a:r>
            <a:r>
              <a:rPr lang="en-GB" sz="1200" dirty="0" err="1"/>
              <a:t>Moraitaki</a:t>
            </a:r>
            <a:r>
              <a:rPr lang="en-GB" sz="1200" dirty="0"/>
              <a:t>, M., &amp; </a:t>
            </a:r>
            <a:r>
              <a:rPr lang="en-GB" sz="1200" dirty="0" err="1"/>
              <a:t>Mastrokoukou</a:t>
            </a:r>
            <a:r>
              <a:rPr lang="en-GB" sz="1200" dirty="0"/>
              <a:t>, S. (2024). Impact of artificial intelligence and virtual reality on educational inclusion: A systematic review of technologies supporting students with disabilities. Education Sciences, 14(11), 1223.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Ertmer, P. A., &amp; Ottenbreit-Leftwich, A. T. (2010). Teacher technology change: How knowledge, confidence, beliefs, and culture intersect. Journal of Research on Technology in Education, 42(3), 255–284.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Farhood, H., Nyden, M., Beheshti, A., &amp; Muller, S. (2025). Artificial Intelligence-based personalised learning in education: A systematic literature review. Discover Artificial Intelligence, 5(1). </a:t>
            </a:r>
            <a:r>
              <a:rPr lang="en-GB" sz="1200" dirty="0">
                <a:hlinkClick r:id="rId5"/>
              </a:rPr>
              <a:t>https://doi.org/10.1007/s44163-025-00598-x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Khalil, M., Slade, S., &amp; Prinsloo, P. (2024). Learning analytics in support of inclusiveness and disabled students: a systematic review. </a:t>
            </a:r>
            <a:r>
              <a:rPr lang="es-ES_tradnl" sz="1200" dirty="0" err="1"/>
              <a:t>Journal</a:t>
            </a:r>
            <a:r>
              <a:rPr lang="es-ES_tradnl" sz="1200" dirty="0"/>
              <a:t> </a:t>
            </a:r>
            <a:r>
              <a:rPr lang="es-ES_tradnl" sz="1200" dirty="0" err="1"/>
              <a:t>of</a:t>
            </a:r>
            <a:r>
              <a:rPr lang="es-ES_tradnl" sz="1200" dirty="0"/>
              <a:t> Computing in </a:t>
            </a:r>
            <a:r>
              <a:rPr lang="es-ES_tradnl" sz="1200" dirty="0" err="1"/>
              <a:t>Higher</a:t>
            </a:r>
            <a:r>
              <a:rPr lang="es-ES_tradnl" sz="1200" dirty="0"/>
              <a:t> </a:t>
            </a:r>
            <a:r>
              <a:rPr lang="es-ES_tradnl" sz="1200" dirty="0" err="1"/>
              <a:t>Education</a:t>
            </a:r>
            <a:r>
              <a:rPr lang="es-ES_tradnl" sz="1200" dirty="0"/>
              <a:t>, 36(1), 202-219. </a:t>
            </a:r>
            <a:endParaRPr lang="en-GB" sz="1200" dirty="0"/>
          </a:p>
          <a:p>
            <a:pPr algn="just"/>
            <a:endParaRPr lang="en-GB" sz="1200" dirty="0"/>
          </a:p>
        </p:txBody>
      </p:sp>
      <p:sp>
        <p:nvSpPr>
          <p:cNvPr id="8" name="Text 6"/>
          <p:cNvSpPr/>
          <p:nvPr/>
        </p:nvSpPr>
        <p:spPr>
          <a:xfrm>
            <a:off x="6583680" y="4773168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for Inclusive Education</a:t>
            </a:r>
            <a:r>
              <a:rPr lang="en-US" sz="9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14 / 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F762-C7B8-F6B0-273C-E7680439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7F67CF3-0743-3743-8EF0-BB7D722AD82C}"/>
              </a:ext>
            </a:extLst>
          </p:cNvPr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0785307-091A-5AC8-65AB-2ED76E848918}"/>
              </a:ext>
            </a:extLst>
          </p:cNvPr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</a:t>
            </a:r>
            <a:endParaRPr lang="en-US" sz="11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D62733E-FC76-C979-2845-4AD6A050BA87}"/>
              </a:ext>
            </a:extLst>
          </p:cNvPr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References</a:t>
            </a:r>
            <a:endParaRPr lang="en-US" sz="23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903AE7D-69D0-984A-DFA5-883B1B626E03}"/>
              </a:ext>
            </a:extLst>
          </p:cNvPr>
          <p:cNvSpPr/>
          <p:nvPr/>
        </p:nvSpPr>
        <p:spPr>
          <a:xfrm>
            <a:off x="457200" y="1371600"/>
            <a:ext cx="8229600" cy="3200400"/>
          </a:xfrm>
          <a:prstGeom prst="roundRect">
            <a:avLst>
              <a:gd name="adj" fmla="val 2286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B3D3FDC-6A56-D469-F0FD-9C24BA1C225E}"/>
              </a:ext>
            </a:extLst>
          </p:cNvPr>
          <p:cNvSpPr/>
          <p:nvPr/>
        </p:nvSpPr>
        <p:spPr>
          <a:xfrm>
            <a:off x="664234" y="1627632"/>
            <a:ext cx="7793966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Miao, F., &amp; Holmes, W. (2023). Guidance for generative AI in education and research. UNESCO. </a:t>
            </a:r>
            <a:r>
              <a:rPr lang="en-GB" sz="1200" dirty="0">
                <a:hlinkClick r:id="rId3"/>
              </a:rPr>
              <a:t>https://doi.org/10.54675/EWZM9535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err="1"/>
              <a:t>Moriña</a:t>
            </a:r>
            <a:r>
              <a:rPr lang="en-GB" sz="1200" dirty="0"/>
              <a:t>, A. (2019). Inclusive education in higher education: challenges and opportunities. Postsecondary educational opportunities for students with special education needs, 3-17.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Shireesha, M., &amp; Jeevan, J. (2024). The Role of Artificial Intelligence in Personalized Learning: A Pathway to Inclusive Education. Library of Progress-Library Science, Information Technology &amp; Computer, 44(3).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Song, Y., Weisberg, L. R., Zhang, S., Tian, X., Boyer, K. E., &amp; Israel, M. (2024). A framework for inclusive AI learning design for diverse learners. Computers and Education: Artificial Intelligence, 6, 100212. </a:t>
            </a:r>
            <a:r>
              <a:rPr lang="en-GB" sz="1200" dirty="0">
                <a:hlinkClick r:id="rId4"/>
              </a:rPr>
              <a:t>https://doi.org/10.1016/j.caeai.2024.100212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Wang, J. (2026). The Impact of Artificial Intelligence-Based Personalized Learning Systems on the Cognitive Ability Enhancement of Children With Special Needs. International Journal of Cognitive Informatics and Natural Intelligence (IJCINI), 20(1), 1-16. </a:t>
            </a:r>
            <a:r>
              <a:rPr lang="en-GB" sz="1200" dirty="0">
                <a:hlinkClick r:id="rId5"/>
              </a:rPr>
              <a:t>https://doi.org/10.4018/IJCINI.397824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332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Evolution of Inclusive Education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Integration to Inclusion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1691640"/>
            <a:ext cx="41605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2000"/>
              </a:lnSpc>
              <a:buNone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Inclusive education has become a central priority in international educational policy, emphasizing equal learning opportunities for all students regardless of their cognitive, sensory, physical or developmental characteristics.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320040" y="2989741"/>
            <a:ext cx="4160520" cy="1417320"/>
          </a:xfrm>
          <a:prstGeom prst="roundRect">
            <a:avLst>
              <a:gd name="adj" fmla="val 5161"/>
            </a:avLst>
          </a:prstGeom>
          <a:solidFill>
            <a:srgbClr val="E7F3F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457200" y="3142179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REALITY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57200" y="3429347"/>
            <a:ext cx="3749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Despite significant progress, traditional educational systems continue to face challenges in providing individualized support to learners with diverse educational needs.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937760" y="1389888"/>
            <a:ext cx="3749040" cy="3273552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5166360" y="144475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Core Principles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5193792" y="1828800"/>
            <a:ext cx="3291840" cy="2578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Educational equity</a:t>
            </a:r>
            <a:endParaRPr lang="en-US" sz="13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Accessibility and participation</a:t>
            </a:r>
            <a:endParaRPr lang="en-US" sz="13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Learner-centered instruction</a:t>
            </a:r>
            <a:endParaRPr lang="en-US" sz="13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Diversity as an educational asset</a:t>
            </a:r>
            <a:endParaRPr lang="en-US" sz="135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Removal of learning barriers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Moriña (2019)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IN EDUCATION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Artificial Intelligence: A Transformative Force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3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 is reshaping educational environments through data-driven decision-making and adaptive instructional support.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901952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APPLICATIONS IN EDUCATION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2212848"/>
            <a:ext cx="1755648" cy="658368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566928" y="2212848"/>
            <a:ext cx="1554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Intelligent Tutoring Systems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377440" y="2212848"/>
            <a:ext cx="1755648" cy="658368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2487168" y="2212848"/>
            <a:ext cx="1554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Adaptive Learning Platforms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297680" y="2212848"/>
            <a:ext cx="1755648" cy="658368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4407408" y="2212848"/>
            <a:ext cx="1554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Assessment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035808"/>
            <a:ext cx="1755648" cy="658368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566928" y="3035808"/>
            <a:ext cx="1554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Analytics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2377440" y="3035808"/>
            <a:ext cx="1755648" cy="658368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2487168" y="3035808"/>
            <a:ext cx="1554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 Systems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297680" y="3035808"/>
            <a:ext cx="1755648" cy="658368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4407408" y="3035808"/>
            <a:ext cx="15544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Assistants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6126480" y="1901952"/>
            <a:ext cx="2560320" cy="2670048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6355080" y="2048256"/>
            <a:ext cx="2103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Potential Benefits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6382512" y="2432304"/>
            <a:ext cx="2103120" cy="19751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efficiency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feedback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Personalized instruction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Improved learning outcomes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Enhanced accessibility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References: Miao &amp; Holmes (2023); Shireesha &amp; Jeevan (2024)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LEARNER PROFILES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Students with Special Educational Needs (SEN)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57200" y="1298448"/>
            <a:ext cx="4114800" cy="2697480"/>
          </a:xfrm>
          <a:prstGeom prst="roundRect">
            <a:avLst>
              <a:gd name="adj" fmla="val 271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685800" y="1444752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Diverse Learner Profiles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713232" y="1828800"/>
            <a:ext cx="3657600" cy="2002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Autism Spectrum Disorder (ASD)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Attention Deficit Hyperactivity Disorder (ADHD)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Dyslexia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Intellectual Disabilities</a:t>
            </a:r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Disabilities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54880" y="1298448"/>
            <a:ext cx="3931920" cy="2697480"/>
          </a:xfrm>
          <a:prstGeom prst="roundRect">
            <a:avLst>
              <a:gd name="adj" fmla="val 271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4983480" y="1444752"/>
            <a:ext cx="3474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Educational Challenges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5010912" y="1828800"/>
            <a:ext cx="3474720" cy="2002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processing difficulties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Attention and concentration barriers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Communication challenges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Variability in learning pace</a:t>
            </a:r>
            <a:endParaRPr lang="en-US" sz="120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 for differentiated instruction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" y="4114800"/>
            <a:ext cx="8229600" cy="566928"/>
          </a:xfrm>
          <a:prstGeom prst="roundRect">
            <a:avLst>
              <a:gd name="adj" fmla="val 11290"/>
            </a:avLst>
          </a:prstGeom>
          <a:solidFill>
            <a:srgbClr val="1B2A4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731520" y="4114800"/>
            <a:ext cx="7772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FD3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EDUCATIONAL GOAL  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meaningful access to learning through individualized support and accessible instructional design.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Ahmed et al. (2025)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Personalized Learning: The Foundation of Inclusion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3657600" cy="3200400"/>
          </a:xfrm>
          <a:prstGeom prst="roundRect">
            <a:avLst>
              <a:gd name="adj" fmla="val 2286"/>
            </a:avLst>
          </a:prstGeom>
          <a:solidFill>
            <a:srgbClr val="E7F3F4"/>
          </a:solidFill>
          <a:ln w="12700">
            <a:solidFill>
              <a:srgbClr val="D7E3E5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6" name="Image 0" descr="/agent/turn3/workspace/images/image-7ad78630d0cbe8ec14006a26f7d20b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187644"/>
            <a:ext cx="3474720" cy="156831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4160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i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Adapting instruction to the learner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434840" y="1371600"/>
            <a:ext cx="4251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Personalized Learning?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434840" y="1719072"/>
            <a:ext cx="4251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Educational approaches that adapt instruction according to the learner's needs, abilities, preferences and progress.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4434840" y="2395728"/>
            <a:ext cx="4251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CHARACTERISTICS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526280" y="2651760"/>
            <a:ext cx="4114800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Adaptive pacing</a:t>
            </a:r>
            <a:endParaRPr lang="en-US" sz="120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Customized learning pathways</a:t>
            </a:r>
            <a:endParaRPr lang="en-US" sz="120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Individualized feedback</a:t>
            </a:r>
            <a:endParaRPr lang="en-US" sz="120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progress monitoring</a:t>
            </a:r>
            <a:endParaRPr lang="en-US" sz="120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Learner autonomy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434840" y="4005072"/>
            <a:ext cx="4251960" cy="713232"/>
          </a:xfrm>
          <a:prstGeom prst="roundRect">
            <a:avLst>
              <a:gd name="adj" fmla="val 8974"/>
            </a:avLst>
          </a:prstGeom>
          <a:solidFill>
            <a:srgbClr val="E7F3F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4617720" y="4005072"/>
            <a:ext cx="39319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05000"/>
              </a:lnSpc>
              <a:buNone/>
            </a:pPr>
            <a:r>
              <a:rPr lang="en-US" sz="1100" b="1" kern="0" spc="200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Personalization</a:t>
            </a:r>
            <a:r>
              <a:rPr lang="en-US" sz="11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accommodates learner variability and reduces barriers to participation and achievement.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Farhood et al. (2025)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FRAMEWORK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Universal Design for Learning (UDL)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UDL framework proposes that learning environments should be designed to accommodate learner variability from the outset.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457200" y="1901952"/>
            <a:ext cx="2679192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658368" y="2103120"/>
            <a:ext cx="502920" cy="50292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658368" y="2679192"/>
            <a:ext cx="22768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Multiple Means of Engagement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58368" y="3200400"/>
            <a:ext cx="22768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Motivating learners and sustaining participation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3246120" y="1901952"/>
            <a:ext cx="2679192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3447288" y="2103120"/>
            <a:ext cx="502920" cy="50292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3447288" y="2679192"/>
            <a:ext cx="22768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Multiple Means of Representation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3447288" y="3200400"/>
            <a:ext cx="22768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Presenting information in multiple formats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6035040" y="1901952"/>
            <a:ext cx="2679192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6236208" y="2103120"/>
            <a:ext cx="502920" cy="50292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6236208" y="2679192"/>
            <a:ext cx="22768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Multiple Means of Action &amp; Expression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6236208" y="3200400"/>
            <a:ext cx="227685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Providing alternative ways to demonstrate learning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457200" y="4041648"/>
            <a:ext cx="8229600" cy="603504"/>
          </a:xfrm>
          <a:prstGeom prst="roundRect">
            <a:avLst>
              <a:gd name="adj" fmla="val 10606"/>
            </a:avLst>
          </a:prstGeom>
          <a:solidFill>
            <a:srgbClr val="1B2A4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731520" y="4041648"/>
            <a:ext cx="76809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8FD3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ULTIMATE GOAL   </a:t>
            </a: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Accessible and equitable learning experiences for all students.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CAST (2018)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CONCEPTUAL MODEL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Framework: AI for Inclusive Education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3840480" cy="512064"/>
          </a:xfrm>
          <a:prstGeom prst="roundRect">
            <a:avLst>
              <a:gd name="adj" fmla="val 10714"/>
            </a:avLst>
          </a:prstGeom>
          <a:solidFill>
            <a:srgbClr val="0E8A8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594360" y="1371600"/>
            <a:ext cx="3566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2295144" y="1892808"/>
            <a:ext cx="164592" cy="173736"/>
          </a:xfrm>
          <a:prstGeom prst="down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457200" y="2075688"/>
            <a:ext cx="3840480" cy="512064"/>
          </a:xfrm>
          <a:prstGeom prst="roundRect">
            <a:avLst>
              <a:gd name="adj" fmla="val 10714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594360" y="2075688"/>
            <a:ext cx="3566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Personalized Learning Mechanisms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2295144" y="2596896"/>
            <a:ext cx="164592" cy="173736"/>
          </a:xfrm>
          <a:prstGeom prst="down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457200" y="2779776"/>
            <a:ext cx="3840480" cy="512064"/>
          </a:xfrm>
          <a:prstGeom prst="roundRect">
            <a:avLst>
              <a:gd name="adj" fmla="val 10714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594360" y="2779776"/>
            <a:ext cx="3566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Accessibility &amp; Adaptive Support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2295144" y="3300984"/>
            <a:ext cx="164592" cy="173736"/>
          </a:xfrm>
          <a:prstGeom prst="down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457200" y="3483864"/>
            <a:ext cx="3840480" cy="512064"/>
          </a:xfrm>
          <a:prstGeom prst="roundRect">
            <a:avLst>
              <a:gd name="adj" fmla="val 10714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594360" y="3483864"/>
            <a:ext cx="3566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Inclusive Learning Environments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2295144" y="4005072"/>
            <a:ext cx="164592" cy="173736"/>
          </a:xfrm>
          <a:prstGeom prst="down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457200" y="4187952"/>
            <a:ext cx="3840480" cy="512064"/>
          </a:xfrm>
          <a:prstGeom prst="roundRect">
            <a:avLst>
              <a:gd name="adj" fmla="val 10714"/>
            </a:avLst>
          </a:prstGeom>
          <a:solidFill>
            <a:srgbClr val="1B2A4A"/>
          </a:solidFill>
          <a:ln w="12700">
            <a:solidFill>
              <a:srgbClr val="1B2A4A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594360" y="4187952"/>
            <a:ext cx="3566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Outcomes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4846322" y="1371600"/>
            <a:ext cx="3749040" cy="1609595"/>
          </a:xfrm>
          <a:prstGeom prst="roundRect">
            <a:avLst>
              <a:gd name="adj" fmla="val 4819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5166360" y="1517904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50" b="1" dirty="0">
                <a:solidFill>
                  <a:srgbClr val="0A6B70"/>
                </a:solidFill>
                <a:latin typeface="Georgia" pitchFamily="34" charset="0"/>
              </a:rPr>
              <a:t>AI Personalization Mechanisms</a:t>
            </a:r>
          </a:p>
        </p:txBody>
      </p:sp>
      <p:sp>
        <p:nvSpPr>
          <p:cNvPr id="21" name="Text 19"/>
          <p:cNvSpPr/>
          <p:nvPr/>
        </p:nvSpPr>
        <p:spPr>
          <a:xfrm>
            <a:off x="5193792" y="1860804"/>
            <a:ext cx="3291840" cy="955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Adaptive pacing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Intelligent feedback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recommendations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analytics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scaffolding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846322" y="3206225"/>
            <a:ext cx="3749040" cy="1517904"/>
          </a:xfrm>
          <a:prstGeom prst="roundRect">
            <a:avLst>
              <a:gd name="adj" fmla="val 4819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5166360" y="3182112"/>
            <a:ext cx="3291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Expected Outcomes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5193792" y="3566160"/>
            <a:ext cx="329184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engagement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Improved participation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Enhanced accessibility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academic achievement</a:t>
            </a:r>
            <a:endParaRPr lang="en-US" sz="1150" dirty="0"/>
          </a:p>
          <a:p>
            <a:pPr marL="177800" indent="-177800" algn="l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Greater learner autonomy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Song et al. (2024)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SYSTEMS IN ACTION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AI-Powered Personalized Learning Systems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00" b="1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 they work?  </a:t>
            </a:r>
            <a:r>
              <a:rPr lang="en-US" sz="13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systems continuously collect and analyze learner</a:t>
            </a:r>
            <a:r>
              <a:rPr lang="el-GR" sz="13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’</a:t>
            </a:r>
            <a:r>
              <a:rPr lang="en-US" sz="13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data to adapt instruction in real time.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457200" y="1874520"/>
            <a:ext cx="1517904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941832" y="2075688"/>
            <a:ext cx="548640" cy="54864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8640" y="2715768"/>
            <a:ext cx="13350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Collection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1984248" y="2523744"/>
            <a:ext cx="146304" cy="164592"/>
          </a:xfrm>
          <a:prstGeom prst="right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2139696" y="1874520"/>
            <a:ext cx="1517904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2624328" y="2075688"/>
            <a:ext cx="548640" cy="54864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231136" y="2715768"/>
            <a:ext cx="13350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Learner Analysis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666744" y="2523744"/>
            <a:ext cx="146304" cy="164592"/>
          </a:xfrm>
          <a:prstGeom prst="right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3822192" y="1874520"/>
            <a:ext cx="1517904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4306824" y="2075688"/>
            <a:ext cx="548640" cy="54864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3913632" y="2715768"/>
            <a:ext cx="13350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Adaptation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5349240" y="2523744"/>
            <a:ext cx="146304" cy="164592"/>
          </a:xfrm>
          <a:prstGeom prst="right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5504688" y="1874520"/>
            <a:ext cx="1517904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5989320" y="2075688"/>
            <a:ext cx="548640" cy="54864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5596128" y="2715768"/>
            <a:ext cx="13350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Personalized Feedback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7031736" y="2523744"/>
            <a:ext cx="146304" cy="164592"/>
          </a:xfrm>
          <a:prstGeom prst="rightArrow">
            <a:avLst/>
          </a:prstGeom>
          <a:solidFill>
            <a:srgbClr val="0E8A8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Shape 20"/>
          <p:cNvSpPr/>
          <p:nvPr/>
        </p:nvSpPr>
        <p:spPr>
          <a:xfrm>
            <a:off x="7187184" y="1874520"/>
            <a:ext cx="1517904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7671816" y="2075688"/>
            <a:ext cx="548640" cy="548640"/>
          </a:xfrm>
          <a:prstGeom prst="ellipse">
            <a:avLst/>
          </a:prstGeom>
          <a:solidFill>
            <a:srgbClr val="0E8A8F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7278624" y="2715768"/>
            <a:ext cx="13350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8000"/>
              </a:lnSpc>
              <a:buNone/>
            </a:pPr>
            <a:r>
              <a:rPr lang="en-US" sz="115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 Monitoring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457200" y="3584448"/>
            <a:ext cx="8229600" cy="1005840"/>
          </a:xfrm>
          <a:prstGeom prst="roundRect">
            <a:avLst>
              <a:gd name="adj" fmla="val 7273"/>
            </a:avLst>
          </a:prstGeom>
          <a:solidFill>
            <a:srgbClr val="E7F3F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685800" y="370332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A6B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713232" y="3986784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Intelligent Tutoring Systems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4828032" y="3986784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Adaptive Learning Platforms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713232" y="4279392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Recommendation Systems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4828032" y="4279392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Analytics Dashboards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Farhood et al. (2025)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9184"/>
            <a:ext cx="566928" cy="502920"/>
          </a:xfrm>
          <a:prstGeom prst="roundRect">
            <a:avLst>
              <a:gd name="adj" fmla="val 10909"/>
            </a:avLst>
          </a:prstGeom>
          <a:solidFill>
            <a:srgbClr val="0E8A8F"/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143000" y="329184"/>
            <a:ext cx="71323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200" dirty="0">
                <a:solidFill>
                  <a:srgbClr val="0E8A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BASE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24712" y="566928"/>
            <a:ext cx="7772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Evidence from Recent Research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Reported benefits of AI for students with SEN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1755648"/>
            <a:ext cx="2679192" cy="2148840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685800" y="1901952"/>
            <a:ext cx="2221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Cognitive Benefits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13232" y="2286000"/>
            <a:ext cx="2221992" cy="14538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Improved academic performance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comprehension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Enhanced problem-solving skills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46120" y="1755648"/>
            <a:ext cx="2679192" cy="2148840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474720" y="1901952"/>
            <a:ext cx="2221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A6B7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Behavioral Benefits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3502152" y="2286000"/>
            <a:ext cx="2221992" cy="14538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engagement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participation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Greater persistence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035040" y="1755648"/>
            <a:ext cx="2679192" cy="2148840"/>
          </a:xfrm>
          <a:prstGeom prst="roundRect">
            <a:avLst>
              <a:gd name="adj" fmla="val 3404"/>
            </a:avLst>
          </a:prstGeom>
          <a:solidFill>
            <a:srgbClr val="FFFFFF"/>
          </a:solidFill>
          <a:ln w="12700">
            <a:solidFill>
              <a:srgbClr val="D7E3E5"/>
            </a:solidFill>
            <a:prstDash val="solid"/>
          </a:ln>
          <a:effectLst>
            <a:outerShdw blurRad="88900" dist="38100" dir="5400000" algn="bl" rotWithShape="0">
              <a:srgbClr val="1B2A4A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6263640" y="1901952"/>
            <a:ext cx="22219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0E8A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Emotional Benefits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6291072" y="2286000"/>
            <a:ext cx="2221992" cy="14538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Improved self-confidence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Increased autonomy</a:t>
            </a:r>
            <a:endParaRPr lang="en-US" sz="1200" dirty="0"/>
          </a:p>
          <a:p>
            <a:pPr marL="177800" indent="-177800" algn="l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C4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learning frustration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4069080"/>
            <a:ext cx="8229600" cy="566928"/>
          </a:xfrm>
          <a:prstGeom prst="roundRect">
            <a:avLst>
              <a:gd name="adj" fmla="val 11290"/>
            </a:avLst>
          </a:prstGeom>
          <a:solidFill>
            <a:srgbClr val="1B2A4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731520" y="4069080"/>
            <a:ext cx="7772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8FD3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TREND  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evidence suggests positive outcomes, although large-scale empirical evaluations remain limited.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57200" y="4773168"/>
            <a:ext cx="6675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7A87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References: Ahmed et al. (2025); Wang (2026)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1428</Words>
  <Application>Microsoft Office PowerPoint</Application>
  <PresentationFormat>On-screen Show (16:9)</PresentationFormat>
  <Paragraphs>229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Αναστασία Παπά</dc:creator>
  <cp:lastModifiedBy>Αναστασία Παπά</cp:lastModifiedBy>
  <cp:revision>7</cp:revision>
  <dcterms:created xsi:type="dcterms:W3CDTF">2026-06-27T08:45:13Z</dcterms:created>
  <dcterms:modified xsi:type="dcterms:W3CDTF">2026-06-29T10:03:40Z</dcterms:modified>
</cp:coreProperties>
</file>