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5" r:id="rId11"/>
    <p:sldId id="268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82032"/>
            <a:ext cx="8534400" cy="15070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762126"/>
            <a:ext cx="8534400" cy="4291542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doi.org/10.1037/pac0000326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A81B5E-AD14-A1D5-5F7A-367DD20F7B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340469"/>
            <a:ext cx="8634886" cy="3317132"/>
          </a:xfrm>
        </p:spPr>
        <p:txBody>
          <a:bodyPr>
            <a:normAutofit/>
          </a:bodyPr>
          <a:lstStyle/>
          <a:p>
            <a:r>
              <a:rPr lang="en-US" sz="4000" dirty="0"/>
              <a:t>Building intercultural relationship between teacher and students in multicultural school environment</a:t>
            </a:r>
            <a:endParaRPr lang="el-GR" sz="40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97D504E-78CF-022F-4D1A-294F43958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1663" y="4451230"/>
            <a:ext cx="7263286" cy="1408981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Dr.Olga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Panou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0DFD9D4-FBDF-440B-889A-6805AB9E77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5125" y="5355941"/>
            <a:ext cx="3926164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715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899B3D-20E2-DF92-E3A8-A6E3C6FC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EBD7B9-AFCF-2039-78F4-191256445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70" y="1468828"/>
            <a:ext cx="9650233" cy="4842955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Ι</a:t>
            </a:r>
            <a:r>
              <a:rPr lang="en-US" dirty="0" err="1"/>
              <a:t>ntercultural</a:t>
            </a:r>
            <a:r>
              <a:rPr lang="en-US" dirty="0"/>
              <a:t> relations between teachers and students are described as positive when they are dominated by autonomy, encouragement, friendly mood, understanding and support from teachers, as well as mutual acceptance and sympathy </a:t>
            </a:r>
          </a:p>
          <a:p>
            <a:r>
              <a:rPr lang="en-US" dirty="0"/>
              <a:t>The quality of interpersonal relationships has a positive effect on the performance and behavior of students and contributes to improving the learning climate</a:t>
            </a:r>
          </a:p>
          <a:p>
            <a:r>
              <a:rPr lang="en-US" dirty="0"/>
              <a:t>Good intercultural relationships between teacher and student contribute to learning, create conditions of trust and respect, and reduce conflict, thus ensuring time and mood for teaching activities </a:t>
            </a:r>
          </a:p>
          <a:p>
            <a:r>
              <a:rPr lang="en-US" dirty="0"/>
              <a:t>In contrast, the lack of good interpersonal relationships creates tension in teachers during teaching and confrontations between them and students </a:t>
            </a:r>
          </a:p>
          <a:p>
            <a:r>
              <a:rPr lang="en-US" dirty="0"/>
              <a:t>International research suggests that the teacher can make a significant contribution to creating a positive learning environment in the classroom</a:t>
            </a:r>
          </a:p>
          <a:p>
            <a:r>
              <a:rPr lang="en-US" dirty="0"/>
              <a:t>This can be achieved through the interaction and communication of teachers and students in the classroom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2415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CE88F26-257D-40A0-8CDD-1504EE9599BC}"/>
              </a:ext>
            </a:extLst>
          </p:cNvPr>
          <p:cNvSpPr/>
          <p:nvPr/>
        </p:nvSpPr>
        <p:spPr>
          <a:xfrm>
            <a:off x="431321" y="293298"/>
            <a:ext cx="1050697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References</a:t>
            </a:r>
          </a:p>
          <a:p>
            <a:endParaRPr lang="en-US" sz="2800" b="1" dirty="0"/>
          </a:p>
          <a:p>
            <a:r>
              <a:rPr lang="en-US" sz="1600" dirty="0" err="1"/>
              <a:t>Atitsogbe</a:t>
            </a:r>
            <a:r>
              <a:rPr lang="en-US" sz="1600" dirty="0"/>
              <a:t>, K. A., Durante, F., &amp;amp; </a:t>
            </a:r>
            <a:r>
              <a:rPr lang="en-US" sz="1600" dirty="0" err="1"/>
              <a:t>Rossier</a:t>
            </a:r>
            <a:r>
              <a:rPr lang="en-US" sz="1600" dirty="0"/>
              <a:t>, J. (2020). Integration of asylum seekers</a:t>
            </a:r>
          </a:p>
          <a:p>
            <a:r>
              <a:rPr lang="en-US" sz="1600" dirty="0"/>
              <a:t>temporarily admitted to Switzerland: The role of vocational training. </a:t>
            </a:r>
            <a:r>
              <a:rPr lang="en-US" sz="1600" dirty="0" err="1"/>
              <a:t>L’Orientation</a:t>
            </a:r>
            <a:endParaRPr lang="en-US" sz="1600" dirty="0"/>
          </a:p>
          <a:p>
            <a:r>
              <a:rPr lang="en-US" sz="1600" dirty="0" err="1"/>
              <a:t>Scolaire</a:t>
            </a:r>
            <a:r>
              <a:rPr lang="en-US" sz="1600" dirty="0"/>
              <a:t> et </a:t>
            </a:r>
            <a:r>
              <a:rPr lang="en-US" sz="1600" dirty="0" err="1"/>
              <a:t>Professionnelle</a:t>
            </a:r>
            <a:r>
              <a:rPr lang="en-US" sz="1600" dirty="0"/>
              <a:t>, 49(49/3), 481–501. https://doi.org/10.4000/osp.12563</a:t>
            </a:r>
          </a:p>
          <a:p>
            <a:r>
              <a:rPr lang="en-US" sz="1600" dirty="0"/>
              <a:t>Bergman, M. (2016). «Positivism». The International Encyclopedia of Communication</a:t>
            </a:r>
          </a:p>
          <a:p>
            <a:r>
              <a:rPr lang="en-US" sz="1600" dirty="0"/>
              <a:t>Theory and Philosophy. </a:t>
            </a:r>
            <a:r>
              <a:rPr lang="en-US" sz="1600" dirty="0" err="1"/>
              <a:t>σελ</a:t>
            </a:r>
            <a:r>
              <a:rPr lang="en-US" sz="1600" dirty="0"/>
              <a:t>. 1–5. ISBN 9781118766804.</a:t>
            </a:r>
          </a:p>
          <a:p>
            <a:r>
              <a:rPr lang="en-US" sz="1600" dirty="0"/>
              <a:t>Bird, M., Hammersley, M., </a:t>
            </a:r>
            <a:r>
              <a:rPr lang="en-US" sz="1600" dirty="0" err="1"/>
              <a:t>Gomm</a:t>
            </a:r>
            <a:r>
              <a:rPr lang="en-US" sz="1600" dirty="0"/>
              <a:t>, R., &amp;amp; Woods, P. (1999). Educational Research in</a:t>
            </a:r>
          </a:p>
          <a:p>
            <a:r>
              <a:rPr lang="en-US" sz="1600" dirty="0"/>
              <a:t>Practice, Study </a:t>
            </a:r>
            <a:r>
              <a:rPr lang="en-US" sz="1600" dirty="0" err="1"/>
              <a:t>Manualς</a:t>
            </a:r>
            <a:r>
              <a:rPr lang="en-US" sz="1600" dirty="0"/>
              <a:t>. Patras: Hellenic Open University.</a:t>
            </a:r>
          </a:p>
          <a:p>
            <a:r>
              <a:rPr lang="en-US" sz="1600" dirty="0" err="1"/>
              <a:t>Codell</a:t>
            </a:r>
            <a:r>
              <a:rPr lang="en-US" sz="1600" dirty="0"/>
              <a:t>, J. D., Hill, R. D.,</a:t>
            </a:r>
            <a:r>
              <a:rPr lang="en-US" sz="1600" dirty="0" err="1"/>
              <a:t>Woltz</a:t>
            </a:r>
            <a:r>
              <a:rPr lang="en-US" sz="1600" dirty="0"/>
              <a:t>, D. J., &amp;amp; Gore, P. A. (2011). Predicting meaningful</a:t>
            </a:r>
          </a:p>
          <a:p>
            <a:r>
              <a:rPr lang="en-US" sz="1600" dirty="0"/>
              <a:t>employment for refugees: The influence of personal characteristics and developmental</a:t>
            </a:r>
          </a:p>
          <a:p>
            <a:r>
              <a:rPr lang="en-US" sz="1600" dirty="0"/>
              <a:t>factors on employment status and hourly wages. International Journal for the</a:t>
            </a:r>
          </a:p>
          <a:p>
            <a:r>
              <a:rPr lang="en-US" sz="1600" dirty="0"/>
              <a:t>Advancement of Counselling, 33(3), 216–224. https://doi.org/10.1007/s10447-011-9125-5</a:t>
            </a:r>
          </a:p>
          <a:p>
            <a:r>
              <a:rPr lang="en-US" sz="1600" dirty="0" err="1"/>
              <a:t>Hynie</a:t>
            </a:r>
            <a:r>
              <a:rPr lang="en-US" sz="1600" dirty="0"/>
              <a:t>, M. (2018). Refugee integration: Research and policy. Peace and Conflict: Journal</a:t>
            </a:r>
          </a:p>
          <a:p>
            <a:r>
              <a:rPr lang="en-US" sz="1600" dirty="0"/>
              <a:t>of Peace Psychology, 24(3), 265–276. </a:t>
            </a:r>
            <a:r>
              <a:rPr lang="en-US" sz="1600" dirty="0">
                <a:hlinkClick r:id="rId2"/>
              </a:rPr>
              <a:t>http://doi.org/10.1037/pac0000326</a:t>
            </a:r>
            <a:endParaRPr lang="en-US" sz="1600" dirty="0"/>
          </a:p>
          <a:p>
            <a:r>
              <a:rPr lang="en-US" sz="1600" dirty="0"/>
              <a:t>Miller, K. (2007). Communication theories : perspectives, processes, and contexts.</a:t>
            </a:r>
          </a:p>
          <a:p>
            <a:r>
              <a:rPr lang="en-US" sz="1600" dirty="0"/>
              <a:t>Beijing: Peking University Press. </a:t>
            </a:r>
            <a:r>
              <a:rPr lang="en-US" sz="1600" dirty="0" err="1"/>
              <a:t>σελ</a:t>
            </a:r>
            <a:r>
              <a:rPr lang="en-US" sz="1600" dirty="0"/>
              <a:t>. 35–45. ISBN 9787301124314.</a:t>
            </a:r>
          </a:p>
          <a:p>
            <a:r>
              <a:rPr lang="en-US" sz="1600" dirty="0"/>
              <a:t>Morrow, S. L. (2005). Quality and trustworthiness in qualitative research in counseling</a:t>
            </a:r>
          </a:p>
          <a:p>
            <a:r>
              <a:rPr lang="en-US" sz="1600" dirty="0"/>
              <a:t>psychology. Journal of Counseling Psychology, 52(2), 250–260.</a:t>
            </a:r>
          </a:p>
          <a:p>
            <a:r>
              <a:rPr lang="en-US" sz="1600" dirty="0"/>
              <a:t>http://doi.org/10.1037/0022-0167.52.2.250</a:t>
            </a:r>
          </a:p>
          <a:p>
            <a:r>
              <a:rPr lang="en-US" sz="1600" dirty="0" err="1"/>
              <a:t>Ponterotto</a:t>
            </a:r>
            <a:r>
              <a:rPr lang="en-US" sz="1600" dirty="0"/>
              <a:t>, J. G. (2005). Qualitative research in counseling psychology: A primer on</a:t>
            </a:r>
          </a:p>
          <a:p>
            <a:r>
              <a:rPr lang="en-US" sz="1600" dirty="0"/>
              <a:t>research paradigms and philosophy of science. Journal of Counseling Psychology, 52(2),</a:t>
            </a:r>
          </a:p>
          <a:p>
            <a:r>
              <a:rPr lang="en-US" sz="1600" dirty="0"/>
              <a:t>126–136. https://doi.org/10.1037/0022-0167.52.2.126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2239059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AA38F6E1-8FE3-4F04-BF90-1F2BFD080067}"/>
              </a:ext>
            </a:extLst>
          </p:cNvPr>
          <p:cNvSpPr/>
          <p:nvPr/>
        </p:nvSpPr>
        <p:spPr>
          <a:xfrm>
            <a:off x="2320244" y="2721114"/>
            <a:ext cx="7130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Thank you for your attention</a:t>
            </a:r>
            <a:endParaRPr lang="el-GR" sz="4000" b="1" dirty="0"/>
          </a:p>
        </p:txBody>
      </p:sp>
    </p:spTree>
    <p:extLst>
      <p:ext uri="{BB962C8B-B14F-4D97-AF65-F5344CB8AC3E}">
        <p14:creationId xmlns:p14="http://schemas.microsoft.com/office/powerpoint/2010/main" val="331931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BE7314-54B0-A243-9C86-2EA3C8E72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F9E96E-1A3A-FC78-F67A-10FA8A24C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166" y="1129118"/>
            <a:ext cx="9891773" cy="4599763"/>
          </a:xfrm>
        </p:spPr>
        <p:txBody>
          <a:bodyPr/>
          <a:lstStyle/>
          <a:p>
            <a:r>
              <a:rPr lang="en-US" dirty="0"/>
              <a:t>The role of the teacher in shaping interpersonal relationships is important, because they depend to a large extent on the level of control he wishes to exercise over his students </a:t>
            </a:r>
          </a:p>
          <a:p>
            <a:r>
              <a:rPr lang="en-US" dirty="0"/>
              <a:t>Some teachers prefer a strict and disciplined environment, while others a pleasant and safe environment for students in which they can comfortably work and risk mistakes</a:t>
            </a:r>
          </a:p>
          <a:p>
            <a:r>
              <a:rPr lang="en-US" dirty="0"/>
              <a:t>The purpose of this research is to explore the views of teachers in intercultural schools, regarding the establishment of intercultural relationships with their students and the creation of a safe school environment</a:t>
            </a:r>
          </a:p>
        </p:txBody>
      </p:sp>
    </p:spTree>
    <p:extLst>
      <p:ext uri="{BB962C8B-B14F-4D97-AF65-F5344CB8AC3E}">
        <p14:creationId xmlns:p14="http://schemas.microsoft.com/office/powerpoint/2010/main" val="1663548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DF544D-DF6A-01F7-C278-9D018246B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BA3065-2707-256D-0BA4-09C6C0B3F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98" y="1270420"/>
            <a:ext cx="9667487" cy="4913842"/>
          </a:xfrm>
        </p:spPr>
        <p:txBody>
          <a:bodyPr>
            <a:normAutofit/>
          </a:bodyPr>
          <a:lstStyle/>
          <a:p>
            <a:r>
              <a:rPr lang="en-US" dirty="0"/>
              <a:t>The classroom climate is defined as the special atmosphere that is created in a classroom in the context of teacher-student interactions </a:t>
            </a:r>
          </a:p>
          <a:p>
            <a:r>
              <a:rPr lang="en-US" dirty="0"/>
              <a:t>It is expressed in terms such as atmosphere, environment, and social environment</a:t>
            </a:r>
          </a:p>
          <a:p>
            <a:r>
              <a:rPr lang="en-US" dirty="0"/>
              <a:t>The atmosphere of the class includes teacher-student relationship and student-student relationship</a:t>
            </a:r>
          </a:p>
          <a:p>
            <a:r>
              <a:rPr lang="en-US" dirty="0"/>
              <a:t>The atmosphere of the class relates to the dynamics that develop in the classroom environment and includes student emotions and experiences related to the characteristics of that environment</a:t>
            </a:r>
          </a:p>
          <a:p>
            <a:r>
              <a:rPr lang="en-US" dirty="0"/>
              <a:t>Teacher-student relationships are an important aspect of the classroom environment</a:t>
            </a:r>
          </a:p>
        </p:txBody>
      </p:sp>
    </p:spTree>
    <p:extLst>
      <p:ext uri="{BB962C8B-B14F-4D97-AF65-F5344CB8AC3E}">
        <p14:creationId xmlns:p14="http://schemas.microsoft.com/office/powerpoint/2010/main" val="3528243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F49457-3B97-51DE-530D-F073972A3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research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7C8C75-8483-AB31-095B-3028BE7DB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62" y="1486080"/>
            <a:ext cx="9658861" cy="429154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When the actual classroom environment matches the student's tastes, the student's grades and attitudes appear to improve</a:t>
            </a:r>
          </a:p>
          <a:p>
            <a:r>
              <a:rPr lang="en-US" dirty="0"/>
              <a:t>The results of  studies linking students' classroom views of climate to their cognitive and emotional outcomes show that the relationship is positive</a:t>
            </a:r>
          </a:p>
          <a:p>
            <a:r>
              <a:rPr lang="en-US" dirty="0"/>
              <a:t>Climate factors, such as the teacher's attitude towards students and its effects, were studied either as individual constructs or in relation to effective teaching</a:t>
            </a:r>
          </a:p>
          <a:p>
            <a:r>
              <a:rPr lang="en-US" dirty="0"/>
              <a:t>When students characterize teachers as warm to them and willing to support them, then they show high levels of interest in school activities, including academic activities </a:t>
            </a:r>
          </a:p>
          <a:p>
            <a:r>
              <a:rPr lang="en-US" dirty="0"/>
              <a:t>There is a close relationship between positive intercultural relationships and student success</a:t>
            </a:r>
          </a:p>
          <a:p>
            <a:r>
              <a:rPr lang="en-US" dirty="0"/>
              <a:t>Positive relationships and support from teachers have a strong and lasting effect on students' lives </a:t>
            </a:r>
          </a:p>
        </p:txBody>
      </p:sp>
    </p:spTree>
    <p:extLst>
      <p:ext uri="{BB962C8B-B14F-4D97-AF65-F5344CB8AC3E}">
        <p14:creationId xmlns:p14="http://schemas.microsoft.com/office/powerpoint/2010/main" val="1054659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1F7B1C-C0E7-CA91-CEDD-1711A9F8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scope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4BB418-9129-1182-53A6-127826E6C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154" y="935565"/>
            <a:ext cx="10918317" cy="4291542"/>
          </a:xfrm>
        </p:spPr>
        <p:txBody>
          <a:bodyPr/>
          <a:lstStyle/>
          <a:p>
            <a:r>
              <a:rPr lang="en-US" dirty="0"/>
              <a:t>The purpose of this research is to explore the views of teachers in intercultural schools, regarding the establishment of intercultural relationships with their students and the creation of a safe school environment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1173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BEA210-732A-471C-8C71-C96209F0F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view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F9CDD2-4933-8F0C-AA2E-A081141C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925" y="1365311"/>
            <a:ext cx="9374188" cy="4291542"/>
          </a:xfrm>
        </p:spPr>
        <p:txBody>
          <a:bodyPr/>
          <a:lstStyle/>
          <a:p>
            <a:r>
              <a:rPr lang="en-US" dirty="0"/>
              <a:t>Social Constructionism </a:t>
            </a:r>
          </a:p>
          <a:p>
            <a:pPr lvl="1"/>
            <a:r>
              <a:rPr lang="en-US" dirty="0"/>
              <a:t>Individuals are trying to understand the world in which they live and work and develop subjective concepts of empirical concepts that are directed to a particular object or object</a:t>
            </a:r>
          </a:p>
          <a:p>
            <a:pPr lvl="1"/>
            <a:r>
              <a:rPr lang="en-US" dirty="0"/>
              <a:t>These concepts are diverse and researchers will pursue the complexity of the view rather than narrowing the meaning to a particular category or idea</a:t>
            </a:r>
          </a:p>
          <a:p>
            <a:pPr lvl="1"/>
            <a:r>
              <a:rPr lang="en-US" dirty="0"/>
              <a:t>The purpose of the study is to rely as much as possible on the participants' views on the situation under study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579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7A40FE-E358-D6F3-E3D1-6D009D446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Design/strategy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CBF3EB-2155-8450-9AEE-533339187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1546465"/>
            <a:ext cx="9400067" cy="4291542"/>
          </a:xfrm>
        </p:spPr>
        <p:txBody>
          <a:bodyPr/>
          <a:lstStyle/>
          <a:p>
            <a:r>
              <a:rPr lang="en-US" dirty="0"/>
              <a:t>Qualitative &amp; Transformative research:</a:t>
            </a:r>
          </a:p>
          <a:p>
            <a:pPr lvl="1"/>
            <a:r>
              <a:rPr lang="en-US" dirty="0"/>
              <a:t>Qualitative research is a type of educational research in which researchers rely on the opinions of  participants </a:t>
            </a:r>
          </a:p>
          <a:p>
            <a:pPr lvl="1"/>
            <a:r>
              <a:rPr lang="en-US" dirty="0"/>
              <a:t>Transformative research methods tend to be qualitative and are intended to inspire new and exciting ways to engage in research</a:t>
            </a:r>
          </a:p>
          <a:p>
            <a:r>
              <a:rPr lang="en-US" dirty="0"/>
              <a:t>interviews </a:t>
            </a:r>
          </a:p>
          <a:p>
            <a:r>
              <a:rPr lang="en-US" dirty="0"/>
              <a:t>the sample is 16 educators working in intercultural school settings </a:t>
            </a:r>
          </a:p>
          <a:p>
            <a:r>
              <a:rPr lang="en-US" dirty="0"/>
              <a:t>participants were selected based on their active involvement in diverse school environments to ensure depth of perspective</a:t>
            </a:r>
          </a:p>
          <a:p>
            <a:r>
              <a:rPr lang="en-US" dirty="0"/>
              <a:t>qualitative content analysis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1772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7E37E7-726C-F1A5-E51B-09247D33A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Limitations &amp; problems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14BFEF-BBB5-DF2E-5748-A02A5D62A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691" y="1202076"/>
            <a:ext cx="11205463" cy="4453848"/>
          </a:xfrm>
        </p:spPr>
        <p:txBody>
          <a:bodyPr/>
          <a:lstStyle/>
          <a:p>
            <a:r>
              <a:rPr lang="en-US" dirty="0"/>
              <a:t>Qualitative orientation prevents the generalization of the conclusions to the entire population of working teachers in intercultural schools, given that the sample is small</a:t>
            </a:r>
          </a:p>
          <a:p>
            <a:r>
              <a:rPr lang="en-US" dirty="0"/>
              <a:t>Content analysis is a purely subjective process, as it is based on the personal judgment and common sense of the researcher and the individuals involved, so there is a risk of invalidity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7375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FF5634-4745-4F72-873A-33FEF1D8E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82032"/>
            <a:ext cx="10323094" cy="1507067"/>
          </a:xfrm>
        </p:spPr>
        <p:txBody>
          <a:bodyPr>
            <a:normAutofit/>
          </a:bodyPr>
          <a:lstStyle/>
          <a:p>
            <a:r>
              <a:rPr lang="en-US" sz="3200" dirty="0"/>
              <a:t>Research Findings</a:t>
            </a:r>
            <a:endParaRPr lang="el-GR" sz="3200" dirty="0"/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5D8D3B84-8F68-4F64-A355-BA3DBB4DD6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95536"/>
              </p:ext>
            </p:extLst>
          </p:nvPr>
        </p:nvGraphicFramePr>
        <p:xfrm>
          <a:off x="759124" y="1670168"/>
          <a:ext cx="8738559" cy="4382569"/>
        </p:xfrm>
        <a:graphic>
          <a:graphicData uri="http://schemas.openxmlformats.org/drawingml/2006/table">
            <a:tbl>
              <a:tblPr/>
              <a:tblGrid>
                <a:gridCol w="2562046">
                  <a:extLst>
                    <a:ext uri="{9D8B030D-6E8A-4147-A177-3AD203B41FA5}">
                      <a16:colId xmlns:a16="http://schemas.microsoft.com/office/drawing/2014/main" val="1469987873"/>
                    </a:ext>
                  </a:extLst>
                </a:gridCol>
                <a:gridCol w="2834364">
                  <a:extLst>
                    <a:ext uri="{9D8B030D-6E8A-4147-A177-3AD203B41FA5}">
                      <a16:colId xmlns:a16="http://schemas.microsoft.com/office/drawing/2014/main" val="19204451"/>
                    </a:ext>
                  </a:extLst>
                </a:gridCol>
                <a:gridCol w="3342149">
                  <a:extLst>
                    <a:ext uri="{9D8B030D-6E8A-4147-A177-3AD203B41FA5}">
                      <a16:colId xmlns:a16="http://schemas.microsoft.com/office/drawing/2014/main" val="1317467234"/>
                    </a:ext>
                  </a:extLst>
                </a:gridCol>
              </a:tblGrid>
              <a:tr h="382693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  <a:latin typeface="Google Sans Text"/>
                        </a:rPr>
                        <a:t>Thematic Pillar</a:t>
                      </a:r>
                      <a:endParaRPr lang="en-US" sz="1600">
                        <a:effectLst/>
                        <a:latin typeface="Google Sans Text"/>
                      </a:endParaRP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effectLst/>
                          <a:latin typeface="Google Sans Text"/>
                        </a:rPr>
                        <a:t> Primary Research Finding</a:t>
                      </a:r>
                      <a:endParaRPr lang="en-US" sz="1600" dirty="0">
                        <a:effectLst/>
                        <a:latin typeface="Google Sans Text"/>
                      </a:endParaRP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effectLst/>
                          <a:latin typeface="Google Sans Text"/>
                        </a:rPr>
                        <a:t> Pedagogical Impact</a:t>
                      </a:r>
                      <a:endParaRPr lang="en-US" sz="1600" dirty="0">
                        <a:effectLst/>
                        <a:latin typeface="Google Sans Text"/>
                      </a:endParaRP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652643"/>
                  </a:ext>
                </a:extLst>
              </a:tr>
              <a:tr h="1123424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  <a:latin typeface="Google Sans Text"/>
                        </a:rPr>
                        <a:t>Safe Space</a:t>
                      </a:r>
                      <a:endParaRPr lang="en-US" sz="1600">
                        <a:effectLst/>
                        <a:latin typeface="Google Sans Text"/>
                      </a:endParaRP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Google Sans Text"/>
                        </a:rPr>
                        <a:t>Redefined as a "growth-oriented environment" rather than mere absence of conflict. </a:t>
                      </a: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Google Sans Text"/>
                        </a:rPr>
                        <a:t>Encourages students to "risk mistakes" without fear. </a:t>
                      </a: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22485"/>
                  </a:ext>
                </a:extLst>
              </a:tr>
              <a:tr h="1123424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  <a:latin typeface="Google Sans Text"/>
                        </a:rPr>
                        <a:t>Teacher-Student Rapport</a:t>
                      </a:r>
                      <a:endParaRPr lang="en-US" sz="1600">
                        <a:effectLst/>
                        <a:latin typeface="Google Sans Text"/>
                      </a:endParaRP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Google Sans Text"/>
                        </a:rPr>
                        <a:t>"Warmth" and "accessibility" are the primary catalysts for engagement. </a:t>
                      </a: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Google Sans Text"/>
                        </a:rPr>
                        <a:t>Directly enhances student well-being and academic interest. </a:t>
                      </a: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7534095"/>
                  </a:ext>
                </a:extLst>
              </a:tr>
              <a:tr h="876514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  <a:latin typeface="Google Sans Text"/>
                        </a:rPr>
                        <a:t>Student Autonomy</a:t>
                      </a:r>
                      <a:endParaRPr lang="en-US" sz="1600">
                        <a:effectLst/>
                        <a:latin typeface="Google Sans Text"/>
                      </a:endParaRP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Google Sans Text"/>
                        </a:rPr>
                        <a:t>High levels of autonomy correlate with reduced cultural friction. </a:t>
                      </a: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Google Sans Text"/>
                        </a:rPr>
                        <a:t>Fosters mutual acceptance and improves classroom climate. </a:t>
                      </a: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323889"/>
                  </a:ext>
                </a:extLst>
              </a:tr>
              <a:tr h="876514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  <a:latin typeface="Google Sans Text"/>
                        </a:rPr>
                        <a:t>Institutional Challenges</a:t>
                      </a:r>
                      <a:endParaRPr lang="en-US" sz="1600">
                        <a:effectLst/>
                        <a:latin typeface="Google Sans Text"/>
                      </a:endParaRP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Google Sans Text"/>
                        </a:rPr>
                        <a:t>Subjective interpretation of cultural difference creates tension. </a:t>
                      </a: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Google Sans Text"/>
                        </a:rPr>
                        <a:t>Highlights the need for formal intercultural literacy protocols. </a:t>
                      </a:r>
                    </a:p>
                  </a:txBody>
                  <a:tcPr marL="100571" marR="100571" marT="67047" marB="67047" anchor="ctr">
                    <a:lnL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849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051993"/>
      </p:ext>
    </p:extLst>
  </p:cSld>
  <p:clrMapOvr>
    <a:masterClrMapping/>
  </p:clrMapOvr>
</p:sld>
</file>

<file path=ppt/theme/theme1.xml><?xml version="1.0" encoding="utf-8"?>
<a:theme xmlns:a="http://schemas.openxmlformats.org/drawingml/2006/main" name="Κομμάτι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59</TotalTime>
  <Words>888</Words>
  <Application>Microsoft Office PowerPoint</Application>
  <PresentationFormat>Ευρεία οθόνη</PresentationFormat>
  <Paragraphs>84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Google Sans Text</vt:lpstr>
      <vt:lpstr>Wingdings 3</vt:lpstr>
      <vt:lpstr>Κομμάτι</vt:lpstr>
      <vt:lpstr>Building intercultural relationship between teacher and students in multicultural school environment</vt:lpstr>
      <vt:lpstr>INTRODUCTION</vt:lpstr>
      <vt:lpstr>Definitions</vt:lpstr>
      <vt:lpstr>Previous research</vt:lpstr>
      <vt:lpstr>Research scope</vt:lpstr>
      <vt:lpstr>World view</vt:lpstr>
      <vt:lpstr>Research Design/strategy</vt:lpstr>
      <vt:lpstr>Limitations &amp; problems</vt:lpstr>
      <vt:lpstr>Research Findings</vt:lpstr>
      <vt:lpstr>conclusion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intercultural relationship between teacher and students in a safe, multicultural school environment</dc:title>
  <dc:creator>OLGA PANOU</dc:creator>
  <cp:lastModifiedBy>User</cp:lastModifiedBy>
  <cp:revision>37</cp:revision>
  <dcterms:created xsi:type="dcterms:W3CDTF">2022-06-15T17:15:33Z</dcterms:created>
  <dcterms:modified xsi:type="dcterms:W3CDTF">2026-07-01T08:25:25Z</dcterms:modified>
</cp:coreProperties>
</file>