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60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Wingdings 3" panose="05040102010807070707" pitchFamily="18" charset="2"/>
      <p:regular r:id="rId8"/>
    </p:embeddedFont>
    <p:embeddedFont>
      <p:font typeface="Trebuchet MS" panose="020B060302020202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BTmAFAHY7pa8NB5lz/+vQr9rb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15" d="100"/>
          <a:sy n="15" d="100"/>
        </p:scale>
        <p:origin x="696" y="132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40637" y="-40644"/>
            <a:ext cx="44015059" cy="32999688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6859" y="11541763"/>
            <a:ext cx="27968251" cy="7902250"/>
          </a:xfrm>
        </p:spPr>
        <p:txBody>
          <a:bodyPr anchor="b">
            <a:noAutofit/>
          </a:bodyPr>
          <a:lstStyle>
            <a:lvl1pPr algn="r">
              <a:defRPr sz="2592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6859" y="19444006"/>
            <a:ext cx="27968251" cy="5265115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5380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0" y="2926080"/>
            <a:ext cx="30469027" cy="163372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80" y="21457920"/>
            <a:ext cx="30469027" cy="7540618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14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448" y="2926080"/>
            <a:ext cx="29146474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85155" y="17434560"/>
            <a:ext cx="26015059" cy="1828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68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457920"/>
            <a:ext cx="30469032" cy="7540618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317015" y="3793814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88958" y="13855469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389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3" y="9273542"/>
            <a:ext cx="30469032" cy="12458208"/>
          </a:xfrm>
        </p:spPr>
        <p:txBody>
          <a:bodyPr anchor="b">
            <a:normAutofit/>
          </a:bodyPr>
          <a:lstStyle>
            <a:lvl1pPr algn="l">
              <a:defRPr sz="2112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069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448" y="2926080"/>
            <a:ext cx="29146474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926066" y="19263360"/>
            <a:ext cx="30469037" cy="246839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5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317015" y="3793814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88958" y="13855469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36011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6073" y="2926080"/>
            <a:ext cx="30439032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926066" y="19263360"/>
            <a:ext cx="30469037" cy="246839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520">
                <a:solidFill>
                  <a:schemeClr val="accent1"/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6637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42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691097" y="2926082"/>
            <a:ext cx="4698298" cy="25206965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6075" y="2926082"/>
            <a:ext cx="24936125" cy="25206965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2761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040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0954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3" y="12964169"/>
            <a:ext cx="30469032" cy="8767589"/>
          </a:xfrm>
        </p:spPr>
        <p:txBody>
          <a:bodyPr anchor="b"/>
          <a:lstStyle>
            <a:lvl1pPr algn="l">
              <a:defRPr sz="19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0"/>
            <a:ext cx="30469032" cy="4129920"/>
          </a:xfrm>
        </p:spPr>
        <p:txBody>
          <a:bodyPr anchor="t"/>
          <a:lstStyle>
            <a:lvl1pPr marL="0" indent="0" algn="l">
              <a:buNone/>
              <a:defRPr sz="9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9543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0" y="2926080"/>
            <a:ext cx="30469027" cy="633984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6083" y="10370827"/>
            <a:ext cx="14822923" cy="18627706"/>
          </a:xfrm>
        </p:spPr>
        <p:txBody>
          <a:bodyPr>
            <a:normAutofit/>
          </a:bodyPr>
          <a:lstStyle>
            <a:lvl1pPr>
              <a:defRPr sz="8640"/>
            </a:lvl1pPr>
            <a:lvl2pPr>
              <a:defRPr sz="7680"/>
            </a:lvl2pPr>
            <a:lvl3pPr>
              <a:defRPr sz="672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72179" y="10370835"/>
            <a:ext cx="14822928" cy="18627710"/>
          </a:xfrm>
        </p:spPr>
        <p:txBody>
          <a:bodyPr>
            <a:normAutofit/>
          </a:bodyPr>
          <a:lstStyle>
            <a:lvl1pPr>
              <a:defRPr sz="8640"/>
            </a:lvl1pPr>
            <a:lvl2pPr>
              <a:defRPr sz="7680"/>
            </a:lvl2pPr>
            <a:lvl3pPr>
              <a:defRPr sz="672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36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8" y="2926080"/>
            <a:ext cx="30469022" cy="633984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5" y="10372718"/>
            <a:ext cx="14835226" cy="2766058"/>
          </a:xfrm>
        </p:spPr>
        <p:txBody>
          <a:bodyPr anchor="b">
            <a:noAutofit/>
          </a:bodyPr>
          <a:lstStyle>
            <a:lvl1pPr marL="0" indent="0">
              <a:buNone/>
              <a:defRPr sz="1152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6075" y="13138783"/>
            <a:ext cx="14835226" cy="1585976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59872" y="10372718"/>
            <a:ext cx="14835226" cy="2766058"/>
          </a:xfrm>
        </p:spPr>
        <p:txBody>
          <a:bodyPr anchor="b">
            <a:noAutofit/>
          </a:bodyPr>
          <a:lstStyle>
            <a:lvl1pPr marL="0" indent="0">
              <a:buNone/>
              <a:defRPr sz="1152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59872" y="13138783"/>
            <a:ext cx="14835226" cy="1585976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6026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2926080"/>
            <a:ext cx="30469027" cy="633984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047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8478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7193299"/>
            <a:ext cx="13392874" cy="6136637"/>
          </a:xfrm>
        </p:spPr>
        <p:txBody>
          <a:bodyPr anchor="b">
            <a:normAutofit/>
          </a:bodyPr>
          <a:lstStyle>
            <a:lvl1pPr>
              <a:defRPr sz="9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2122" y="2471642"/>
            <a:ext cx="16252978" cy="26526898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6075" y="13329934"/>
            <a:ext cx="13392874" cy="12405355"/>
          </a:xfrm>
        </p:spPr>
        <p:txBody>
          <a:bodyPr>
            <a:normAutofit/>
          </a:bodyPr>
          <a:lstStyle>
            <a:lvl1pPr marL="0" indent="0">
              <a:buNone/>
              <a:defRPr sz="672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84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23042880"/>
            <a:ext cx="30469027" cy="2720342"/>
          </a:xfrm>
        </p:spPr>
        <p:txBody>
          <a:bodyPr anchor="b">
            <a:normAutofit/>
          </a:bodyPr>
          <a:lstStyle>
            <a:lvl1pPr algn="l">
              <a:defRPr sz="1152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26075" y="2926080"/>
            <a:ext cx="30469027" cy="18459446"/>
          </a:xfrm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6075" y="25763223"/>
            <a:ext cx="30469027" cy="3235315"/>
          </a:xfrm>
        </p:spPr>
        <p:txBody>
          <a:bodyPr>
            <a:normAutofit/>
          </a:bodyPr>
          <a:lstStyle>
            <a:lvl1pPr marL="0" indent="0">
              <a:buNone/>
              <a:defRPr sz="576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2881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40639" y="-40644"/>
            <a:ext cx="44015064" cy="32999688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6078" y="2926080"/>
            <a:ext cx="30469022" cy="63398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5" y="10370835"/>
            <a:ext cx="30469027" cy="18627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45238" y="28998545"/>
            <a:ext cx="328383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6078" y="28998545"/>
            <a:ext cx="2219027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34445" y="28998545"/>
            <a:ext cx="246066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8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</p:sldLayoutIdLst>
  <p:hf sldNum="0" hdr="0" ftr="0" dt="0"/>
  <p:txStyles>
    <p:titleStyle>
      <a:lvl1pPr algn="l" defTabSz="2194560" rtl="0" eaLnBrk="1" latinLnBrk="0" hangingPunct="1">
        <a:spcBef>
          <a:spcPct val="0"/>
        </a:spcBef>
        <a:buNone/>
        <a:defRPr sz="1728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45920" indent="-164592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6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459674" y="6378482"/>
            <a:ext cx="10056900" cy="9436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just">
              <a:spcBef>
                <a:spcPts val="0"/>
              </a:spcBef>
              <a:buSzPts val="3600"/>
            </a:pPr>
            <a:r>
              <a:rPr lang="en-US" sz="5400" dirty="0"/>
              <a:t>The integration of ICT into education demands targeted and effective professional development for teachers. ICT trainers play a pivotal role in equipping educators with the digital competencies and pedagogical strategies required to enhance student learning. This presentation explores case study-based models of successful training approaches.</a:t>
            </a:r>
            <a:endParaRPr sz="5100" dirty="0">
              <a:solidFill>
                <a:srgbClr val="002060"/>
              </a:solidFill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248624" y="5398951"/>
            <a:ext cx="10048800" cy="1836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507749" y="18323434"/>
            <a:ext cx="10050600" cy="1919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</a:pPr>
            <a:r>
              <a:rPr lang="en-US" sz="6600" dirty="0"/>
              <a:t>Objectives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10922080" cy="23777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Model 1 – Blended Learning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ApproachCombining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online modules with face-to-face sessions offers flexibility and personalization. Teachers benefit from asynchronous learning resources and synchronous feedback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opportunities.Model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2 – Mentorship-Based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TrainingPairing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teachers with experienced mentors supports individualized learning pathways. Regular follow-ups and coaching sessions contribute to sustained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development.Model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3 – Collaborative Professional Learning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CommunitiesEncouraging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peer exchange and reflection in communities of practice enhances collaborative problem-solving and collective expertise.</a:t>
            </a: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indent="0" algn="just">
              <a:spcBef>
                <a:spcPts val="6400"/>
              </a:spcBef>
              <a:buSzPts val="6000"/>
            </a:pPr>
            <a:r>
              <a:rPr lang="en-US" sz="5400" dirty="0"/>
              <a:t>This case study uses a qualitative approach, including semi-structured interviews and document analysis. Participants include ICT trainers and teachers from primary and secondary schools who engaged in structured training programs.</a:t>
            </a:r>
            <a:endParaRPr sz="5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1" y="5528651"/>
            <a:ext cx="10048800" cy="1919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SzPts val="4000"/>
            </a:pPr>
            <a:r>
              <a:rPr lang="en-US" sz="6600" dirty="0"/>
              <a:t>Key Findings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2438950" y="4173175"/>
            <a:ext cx="10772100" cy="1766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6100" b="1" u="sng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Implications</a:t>
            </a:r>
            <a:endParaRPr sz="6100" b="1" u="sng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lvl="0" indent="0" algn="just">
              <a:lnSpc>
                <a:spcPct val="115000"/>
              </a:lnSpc>
              <a:spcBef>
                <a:spcPts val="6400"/>
              </a:spcBef>
              <a:buClr>
                <a:schemeClr val="dk1"/>
              </a:buClr>
              <a:buSzPts val="6000"/>
            </a:pPr>
            <a:r>
              <a:rPr lang="en-US" sz="5400" dirty="0"/>
              <a:t>The study highlights the importance of responsive and participatory training structures. ICT trainers should prioritize active learning, personalization, and ongoing guidance to meet teachers' evolving needs.</a:t>
            </a:r>
            <a:endParaRPr lang="en-US" sz="6100" b="1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lvl="0" indent="0" algn="ctr" rtl="0">
              <a:lnSpc>
                <a:spcPct val="200000"/>
              </a:lnSpc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r>
              <a:rPr lang="en-US" sz="6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Conclusion</a:t>
            </a:r>
            <a:endParaRPr sz="6100" b="1" u="sng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lvl="0" indent="0" algn="just">
              <a:spcBef>
                <a:spcPts val="6400"/>
              </a:spcBef>
              <a:buClr>
                <a:schemeClr val="dk1"/>
              </a:buClr>
              <a:buSzPts val="6000"/>
            </a:pPr>
            <a:r>
              <a:rPr lang="en-US" sz="5400" dirty="0"/>
              <a:t>Effective ICT training models align with adult learning principles, promoting autonomy, relevance, and support. The trainer’s role is redefined as a guide and partner in professional growth.</a:t>
            </a:r>
            <a:endParaRPr lang="en-US" sz="5100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>
            <a:off x="11702068" y="24677234"/>
            <a:ext cx="10058400" cy="192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1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  <a:endParaRPr sz="6100" dirty="0">
              <a:solidFill>
                <a:srgbClr val="002060"/>
              </a:solidFill>
            </a:endParaRPr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8"/>
          </p:nvPr>
        </p:nvSpPr>
        <p:spPr>
          <a:xfrm>
            <a:off x="33844200" y="4105615"/>
            <a:ext cx="10047000" cy="1836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Bibliografy</a:t>
            </a:r>
            <a:endParaRPr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9"/>
          </p:nvPr>
        </p:nvSpPr>
        <p:spPr>
          <a:xfrm>
            <a:off x="33211050" y="5577900"/>
            <a:ext cx="10469100" cy="254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ctr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Bandura, A. (1997). Self-efficacy: The exercise of control. New York, NY: W.H.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Freeman.Darling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-Hammond, L., &amp; Bransford, J. (Eds.). (2005). Preparing teachers for a changing world: What teachers should learn and be able to do. San Francisco, CA: Jossey-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Bass.Deci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E. L., &amp; Ryan, R. M. (2000). The ‘what’ and ‘why’ of goal pursuits: Human needs and the self-determination of behavior. Psychological Inquiry, 11(4), 227–268. https://doi.org/10.1207/S15327965PLI1104_01Dweck, C. S. (2006). Mindset: The new psychology of success. New York, NY: Random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House.Epstein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J. L. (2011). School, family, and community partnerships: Preparing educators and improving schools. Boulder, CO: Westview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Press.Gordon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E. W., &amp; Song, L. (1994). Variations in the experience of resilience. In M. C. Wang &amp; E. W. Gordon (Eds.), Educational resilience in inner-city America: Challenges and prospects (pp. 27–43). Mahwah, NJ: Lawrence Erlbaum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Associates.Rhodes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J. E., &amp; Spencer, R. (2010). Structuring mentoring relationships for positive youth development. In T. D. Allen &amp; L. T. Eby (Eds.), The Blackwell handbook of mentoring: A multiple perspectives approach (pp. 123–148). Malden, MA: Blackwell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Publishing.Rogers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C. R. (1951). Client-centered therapy: Its current practice, implications, and theory. Boston, MA: Houghton Mifflin.</a:t>
            </a: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3"/>
          </p:nvPr>
        </p:nvSpPr>
        <p:spPr>
          <a:xfrm>
            <a:off x="931468" y="21080865"/>
            <a:ext cx="10056900" cy="5522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just">
              <a:spcBef>
                <a:spcPts val="800"/>
              </a:spcBef>
              <a:buSzPts val="4000"/>
            </a:pPr>
            <a:r>
              <a:rPr lang="en-US" sz="5400" b="0" u="none" dirty="0"/>
              <a:t>• Identify key characteristics of successful ICT training models</a:t>
            </a:r>
            <a:br>
              <a:rPr lang="en-US" sz="5400" b="0" u="none" dirty="0"/>
            </a:br>
            <a:r>
              <a:rPr lang="en-US" sz="5400" b="0" u="none" dirty="0"/>
              <a:t>• Explore trainers' strategies that lead to effective learning transfer</a:t>
            </a:r>
            <a:br>
              <a:rPr lang="en-US" sz="5400" b="0" u="none" dirty="0"/>
            </a:br>
            <a:r>
              <a:rPr lang="en-US" sz="5400" b="0" u="none" dirty="0"/>
              <a:t>• Examine the impact on teachers’ digital and instructional competence</a:t>
            </a:r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4"/>
          </p:nvPr>
        </p:nvSpPr>
        <p:spPr>
          <a:xfrm>
            <a:off x="3366379" y="2957613"/>
            <a:ext cx="31998900" cy="16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6400"/>
              </a:spcAft>
            </a:pPr>
            <a:r>
              <a:rPr lang="en-US" sz="5400" dirty="0" err="1">
                <a:solidFill>
                  <a:schemeClr val="tx1"/>
                </a:solidFill>
              </a:rPr>
              <a:t>Ntinieraki</a:t>
            </a:r>
            <a:r>
              <a:rPr lang="en-US" sz="5400" dirty="0">
                <a:solidFill>
                  <a:schemeClr val="tx1"/>
                </a:solidFill>
              </a:rPr>
              <a:t> Angeliki</a:t>
            </a:r>
          </a:p>
          <a:p>
            <a:pPr marL="0" indent="0">
              <a:spcBef>
                <a:spcPts val="0"/>
              </a:spcBef>
              <a:spcAft>
                <a:spcPts val="6400"/>
              </a:spcAft>
            </a:pPr>
            <a:r>
              <a:rPr lang="en-US" sz="4300" dirty="0">
                <a:solidFill>
                  <a:schemeClr val="tx1"/>
                </a:solidFill>
              </a:rPr>
              <a:t>PhD Candidate at the University of Alicante</a:t>
            </a:r>
            <a:endParaRPr sz="4300" dirty="0">
              <a:solidFill>
                <a:schemeClr val="tx1"/>
              </a:solidFill>
            </a:endParaRPr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5"/>
          </p:nvPr>
        </p:nvSpPr>
        <p:spPr>
          <a:xfrm>
            <a:off x="2971800" y="465813"/>
            <a:ext cx="37985700" cy="262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8000" dirty="0"/>
              <a:t>Successful Models of Teacher Training by ICT Trainers: A Case Study</a:t>
            </a:r>
            <a:br>
              <a:rPr lang="en-US" sz="8000" dirty="0"/>
            </a:br>
            <a:endParaRPr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572</Words>
  <Application>Microsoft Office PowerPoint</Application>
  <PresentationFormat>Προσαρμογή</PresentationFormat>
  <Paragraphs>21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8" baseType="lpstr">
      <vt:lpstr>Calibri</vt:lpstr>
      <vt:lpstr>Arial</vt:lpstr>
      <vt:lpstr>Times New Roman</vt:lpstr>
      <vt:lpstr>Wingdings 3</vt:lpstr>
      <vt:lpstr>Lato</vt:lpstr>
      <vt:lpstr>Trebuchet MS</vt:lpstr>
      <vt:lpstr>Όψη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CanterburyMedia</dc:creator>
  <cp:lastModifiedBy>user1</cp:lastModifiedBy>
  <cp:revision>8</cp:revision>
  <dcterms:created xsi:type="dcterms:W3CDTF">2012-02-03T19:11:35Z</dcterms:created>
  <dcterms:modified xsi:type="dcterms:W3CDTF">2026-06-24T10:44:54Z</dcterms:modified>
</cp:coreProperties>
</file>