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aramond" panose="02020404030301010803" pitchFamily="18" charset="0"/>
      <p:regular r:id="rId8"/>
      <p:bold r:id="rId9"/>
      <p:italic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20160">
          <p15:clr>
            <a:srgbClr val="A4A3A4"/>
          </p15:clr>
        </p15:guide>
        <p15:guide id="4" orient="horz">
          <p15:clr>
            <a:srgbClr val="A4A3A4"/>
          </p15:clr>
        </p15:guide>
        <p15:guide id="5" pos="581">
          <p15:clr>
            <a:srgbClr val="A4A3A4"/>
          </p15:clr>
        </p15:guide>
        <p15:guide id="6" pos="27069">
          <p15:clr>
            <a:srgbClr val="A4A3A4"/>
          </p15:clr>
        </p15:guide>
        <p15:guide id="7" pos="281">
          <p15:clr>
            <a:srgbClr val="A4A3A4"/>
          </p15:clr>
        </p15:guide>
        <p15:guide id="8" pos="27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89XoK2HRNQKES/TUQu/iK73Iv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26" y="18"/>
      </p:cViewPr>
      <p:guideLst>
        <p:guide orient="horz" pos="3318"/>
        <p:guide orient="horz" pos="288"/>
        <p:guide orient="horz" pos="20160"/>
        <p:guide orient="horz"/>
        <p:guide pos="581"/>
        <p:guide pos="27069"/>
        <p:guide pos="281"/>
        <p:guide pos="27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" y="0"/>
            <a:ext cx="43894450" cy="32918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5283" y="8696945"/>
            <a:ext cx="25482557" cy="7274558"/>
          </a:xfrm>
        </p:spPr>
        <p:txBody>
          <a:bodyPr anchor="b">
            <a:noAutofit/>
          </a:bodyPr>
          <a:lstStyle>
            <a:lvl1pPr algn="ctr">
              <a:defRPr sz="2304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283" y="17271972"/>
            <a:ext cx="25482557" cy="6612725"/>
          </a:xfrm>
        </p:spPr>
        <p:txBody>
          <a:bodyPr anchor="t">
            <a:normAutofit/>
          </a:bodyPr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14002" y="24262090"/>
            <a:ext cx="3231725" cy="134112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5283" y="24262090"/>
            <a:ext cx="19511328" cy="1341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23124" y="24262090"/>
            <a:ext cx="1984718" cy="134112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695163" y="16662379"/>
            <a:ext cx="245427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4895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57" y="23113992"/>
            <a:ext cx="32633923" cy="2720342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26048" y="4958081"/>
            <a:ext cx="34039114" cy="161340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8957" y="25834334"/>
            <a:ext cx="32633923" cy="2369818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36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57" y="4352990"/>
            <a:ext cx="32633923" cy="14869728"/>
          </a:xfrm>
        </p:spPr>
        <p:txBody>
          <a:bodyPr anchor="ctr">
            <a:normAutofit/>
          </a:bodyPr>
          <a:lstStyle>
            <a:lvl1pPr algn="ctr">
              <a:defRPr sz="1536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8952" y="20523197"/>
            <a:ext cx="32633933" cy="76809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36634" y="19872955"/>
            <a:ext cx="317108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852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798" y="4714234"/>
            <a:ext cx="30721200" cy="11379206"/>
          </a:xfrm>
        </p:spPr>
        <p:txBody>
          <a:bodyPr anchor="ctr">
            <a:normAutofit/>
          </a:bodyPr>
          <a:lstStyle>
            <a:lvl1pPr algn="ctr">
              <a:defRPr sz="1536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0960" y="16093438"/>
            <a:ext cx="28285430" cy="312927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8640"/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8943" y="20848322"/>
            <a:ext cx="32633942" cy="73558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9854" y="4345738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45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40817" y="13573776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 algn="r"/>
            <a:r>
              <a:rPr lang="en-US" sz="3456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136637" y="19872955"/>
            <a:ext cx="316585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939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71" y="15881189"/>
            <a:ext cx="32633894" cy="7050240"/>
          </a:xfrm>
        </p:spPr>
        <p:txBody>
          <a:bodyPr anchor="b">
            <a:normAutofit/>
          </a:bodyPr>
          <a:lstStyle>
            <a:lvl1pPr algn="l">
              <a:defRPr sz="1536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8966" y="22931429"/>
            <a:ext cx="32633904" cy="4129920"/>
          </a:xfrm>
        </p:spPr>
        <p:txBody>
          <a:bodyPr anchor="t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1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197" y="4714234"/>
            <a:ext cx="30360806" cy="10769606"/>
          </a:xfrm>
        </p:spPr>
        <p:txBody>
          <a:bodyPr anchor="ctr">
            <a:normAutofit/>
          </a:bodyPr>
          <a:lstStyle>
            <a:lvl1pPr algn="ctr">
              <a:defRPr sz="1536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5648966" y="17468698"/>
            <a:ext cx="32633904" cy="425744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8952" y="21742402"/>
            <a:ext cx="32633933" cy="6461760"/>
          </a:xfrm>
        </p:spPr>
        <p:txBody>
          <a:bodyPr anchor="t">
            <a:normAutofit/>
          </a:bodyPr>
          <a:lstStyle>
            <a:lvl1pPr marL="0" indent="0" algn="l">
              <a:buNone/>
              <a:defRPr sz="7680">
                <a:solidFill>
                  <a:schemeClr val="tx1"/>
                </a:solidFill>
              </a:defRPr>
            </a:lvl1pPr>
            <a:lvl2pPr marL="21945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4691" y="4305096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9023" y="12517094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136637" y="16459200"/>
            <a:ext cx="316585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893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52" y="4714231"/>
            <a:ext cx="32633923" cy="1101344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360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648966" y="17117568"/>
            <a:ext cx="32633904" cy="434522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8957" y="21457922"/>
            <a:ext cx="32633923" cy="6746242"/>
          </a:xfrm>
        </p:spPr>
        <p:txBody>
          <a:bodyPr anchor="t">
            <a:normAutofit/>
          </a:bodyPr>
          <a:lstStyle>
            <a:lvl1pPr marL="0" indent="0" algn="l">
              <a:buNone/>
              <a:defRPr sz="7680">
                <a:solidFill>
                  <a:schemeClr val="tx1"/>
                </a:solidFill>
              </a:defRPr>
            </a:lvl1pPr>
            <a:lvl2pPr marL="21945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36654" y="16459200"/>
            <a:ext cx="317108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587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8952" y="11952651"/>
            <a:ext cx="32633933" cy="16251518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36637" y="11302416"/>
            <a:ext cx="317108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580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512002" y="4352993"/>
            <a:ext cx="7770864" cy="23851176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8964" y="4352993"/>
            <a:ext cx="23594443" cy="23851166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978458" y="4352993"/>
            <a:ext cx="0" cy="2385116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66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4 columns">
  <p:cSld name="Standard 4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856c48d07_0_84"/>
          <p:cNvSpPr txBox="1">
            <a:spLocks noGrp="1"/>
          </p:cNvSpPr>
          <p:nvPr>
            <p:ph type="body" idx="1"/>
          </p:nvPr>
        </p:nvSpPr>
        <p:spPr>
          <a:xfrm>
            <a:off x="459674" y="6378481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g2e856c48d07_0_84"/>
          <p:cNvSpPr txBox="1">
            <a:spLocks noGrp="1"/>
          </p:cNvSpPr>
          <p:nvPr>
            <p:ph type="body" idx="2"/>
          </p:nvPr>
        </p:nvSpPr>
        <p:spPr>
          <a:xfrm>
            <a:off x="477827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2e856c48d07_0_84"/>
          <p:cNvSpPr txBox="1">
            <a:spLocks noGrp="1"/>
          </p:cNvSpPr>
          <p:nvPr>
            <p:ph type="body" idx="3"/>
          </p:nvPr>
        </p:nvSpPr>
        <p:spPr>
          <a:xfrm>
            <a:off x="477825" y="14212513"/>
            <a:ext cx="100506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g2e856c48d07_0_84"/>
          <p:cNvSpPr txBox="1">
            <a:spLocks noGrp="1"/>
          </p:cNvSpPr>
          <p:nvPr>
            <p:ph type="body" idx="4"/>
          </p:nvPr>
        </p:nvSpPr>
        <p:spPr>
          <a:xfrm>
            <a:off x="11460161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2e856c48d07_0_84"/>
          <p:cNvSpPr txBox="1">
            <a:spLocks noGrp="1"/>
          </p:cNvSpPr>
          <p:nvPr>
            <p:ph type="body" idx="5"/>
          </p:nvPr>
        </p:nvSpPr>
        <p:spPr>
          <a:xfrm>
            <a:off x="11460162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2e856c48d07_0_84"/>
          <p:cNvSpPr txBox="1">
            <a:spLocks noGrp="1"/>
          </p:cNvSpPr>
          <p:nvPr>
            <p:ph type="body" idx="6"/>
          </p:nvPr>
        </p:nvSpPr>
        <p:spPr>
          <a:xfrm>
            <a:off x="22448845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2e856c48d07_0_84"/>
          <p:cNvSpPr txBox="1">
            <a:spLocks noGrp="1"/>
          </p:cNvSpPr>
          <p:nvPr>
            <p:ph type="body" idx="7"/>
          </p:nvPr>
        </p:nvSpPr>
        <p:spPr>
          <a:xfrm>
            <a:off x="22440906" y="5548749"/>
            <a:ext cx="100584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g2e856c48d07_0_84"/>
          <p:cNvSpPr txBox="1">
            <a:spLocks noGrp="1"/>
          </p:cNvSpPr>
          <p:nvPr>
            <p:ph type="body" idx="8"/>
          </p:nvPr>
        </p:nvSpPr>
        <p:spPr>
          <a:xfrm>
            <a:off x="33422043" y="5548749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g2e856c48d07_0_84"/>
          <p:cNvSpPr txBox="1">
            <a:spLocks noGrp="1"/>
          </p:cNvSpPr>
          <p:nvPr>
            <p:ph type="body" idx="9"/>
          </p:nvPr>
        </p:nvSpPr>
        <p:spPr>
          <a:xfrm>
            <a:off x="33422043" y="6378481"/>
            <a:ext cx="10047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2e856c48d07_0_84"/>
          <p:cNvSpPr txBox="1">
            <a:spLocks noGrp="1"/>
          </p:cNvSpPr>
          <p:nvPr>
            <p:ph type="body" idx="13"/>
          </p:nvPr>
        </p:nvSpPr>
        <p:spPr>
          <a:xfrm>
            <a:off x="33422043" y="14272738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2e856c48d07_0_84"/>
          <p:cNvSpPr txBox="1">
            <a:spLocks noGrp="1"/>
          </p:cNvSpPr>
          <p:nvPr>
            <p:ph type="body" idx="14"/>
          </p:nvPr>
        </p:nvSpPr>
        <p:spPr>
          <a:xfrm>
            <a:off x="33422043" y="15011402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e856c48d07_0_84"/>
          <p:cNvSpPr txBox="1">
            <a:spLocks noGrp="1"/>
          </p:cNvSpPr>
          <p:nvPr>
            <p:ph type="body" idx="15"/>
          </p:nvPr>
        </p:nvSpPr>
        <p:spPr>
          <a:xfrm>
            <a:off x="33422043" y="25679401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g2e856c48d07_0_84"/>
          <p:cNvSpPr txBox="1">
            <a:spLocks noGrp="1"/>
          </p:cNvSpPr>
          <p:nvPr>
            <p:ph type="body" idx="16"/>
          </p:nvPr>
        </p:nvSpPr>
        <p:spPr>
          <a:xfrm>
            <a:off x="33422043" y="26433446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2e856c48d07_0_84"/>
          <p:cNvSpPr txBox="1">
            <a:spLocks noGrp="1"/>
          </p:cNvSpPr>
          <p:nvPr>
            <p:ph type="body" idx="17"/>
          </p:nvPr>
        </p:nvSpPr>
        <p:spPr>
          <a:xfrm>
            <a:off x="459674" y="14951552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g2e856c48d07_0_84"/>
          <p:cNvSpPr txBox="1">
            <a:spLocks noGrp="1"/>
          </p:cNvSpPr>
          <p:nvPr>
            <p:ph type="body" idx="18"/>
          </p:nvPr>
        </p:nvSpPr>
        <p:spPr>
          <a:xfrm>
            <a:off x="5932593" y="338394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ctr" rtl="0">
              <a:spcBef>
                <a:spcPts val="1080"/>
              </a:spcBef>
              <a:spcAft>
                <a:spcPts val="0"/>
              </a:spcAft>
              <a:buClr>
                <a:srgbClr val="205867"/>
              </a:buClr>
              <a:buSzPts val="5400"/>
              <a:buFont typeface="Calibri"/>
              <a:buNone/>
              <a:defRPr sz="54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e856c48d07_0_84"/>
          <p:cNvSpPr txBox="1">
            <a:spLocks noGrp="1"/>
          </p:cNvSpPr>
          <p:nvPr>
            <p:ph type="body" idx="19"/>
          </p:nvPr>
        </p:nvSpPr>
        <p:spPr>
          <a:xfrm>
            <a:off x="5932593" y="210378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600"/>
              </a:spcBef>
              <a:spcAft>
                <a:spcPts val="0"/>
              </a:spcAft>
              <a:buClr>
                <a:srgbClr val="205867"/>
              </a:buClr>
              <a:buSzPts val="8000"/>
              <a:buFont typeface="Calibri"/>
              <a:buNone/>
              <a:defRPr sz="8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2e856c48d07_0_84"/>
          <p:cNvSpPr txBox="1">
            <a:spLocks noGrp="1"/>
          </p:cNvSpPr>
          <p:nvPr>
            <p:ph type="body" idx="20"/>
          </p:nvPr>
        </p:nvSpPr>
        <p:spPr>
          <a:xfrm>
            <a:off x="5932593" y="465813"/>
            <a:ext cx="31998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920"/>
              </a:spcBef>
              <a:spcAft>
                <a:spcPts val="0"/>
              </a:spcAft>
              <a:buClr>
                <a:srgbClr val="205867"/>
              </a:buClr>
              <a:buSzPts val="9600"/>
              <a:buFont typeface="Calibri"/>
              <a:buNone/>
              <a:defRPr sz="9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0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136632" y="11310048"/>
            <a:ext cx="316585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86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632" y="7878783"/>
            <a:ext cx="31658563" cy="8748067"/>
          </a:xfrm>
        </p:spPr>
        <p:txBody>
          <a:bodyPr anchor="b">
            <a:normAutofit/>
          </a:bodyPr>
          <a:lstStyle>
            <a:lvl1pPr algn="ctr">
              <a:defRPr sz="19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6632" y="17927326"/>
            <a:ext cx="31658563" cy="5232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136639" y="17277082"/>
            <a:ext cx="316585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7312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136632" y="11310048"/>
            <a:ext cx="316585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57" y="4393620"/>
            <a:ext cx="32633923" cy="625856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8957" y="11938407"/>
            <a:ext cx="16020288" cy="1654698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96730" y="11938407"/>
            <a:ext cx="16020288" cy="1654698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8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8966" y="12760958"/>
            <a:ext cx="16020288" cy="2766058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accent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8966" y="15567663"/>
            <a:ext cx="16020288" cy="12991795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80794" y="12760958"/>
            <a:ext cx="16020288" cy="2766058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accent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80794" y="15567663"/>
            <a:ext cx="16020288" cy="12991795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136637" y="11302416"/>
            <a:ext cx="316585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786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54" y="4393620"/>
            <a:ext cx="32633928" cy="625856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36637" y="11302416"/>
            <a:ext cx="316585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139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709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52" y="6664963"/>
            <a:ext cx="12176630" cy="6583680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300" y="4714236"/>
            <a:ext cx="18506587" cy="23489928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8952" y="14549112"/>
            <a:ext cx="12176630" cy="11704339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136637" y="13980158"/>
            <a:ext cx="112012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825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952" y="9042394"/>
            <a:ext cx="17434570" cy="6583680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8734" y="4958078"/>
            <a:ext cx="14061422" cy="2300225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8954" y="15626074"/>
            <a:ext cx="17434565" cy="8778240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655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" y="0"/>
            <a:ext cx="43931842" cy="32918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8957" y="4393620"/>
            <a:ext cx="32633923" cy="62585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8952" y="11952650"/>
            <a:ext cx="32633933" cy="1653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12019" y="28610558"/>
            <a:ext cx="5511758" cy="1341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8954" y="28610558"/>
            <a:ext cx="24502402" cy="1341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84437" y="28610558"/>
            <a:ext cx="1898448" cy="1341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hf sldNum="0" hdr="0" ftr="0" dt="0"/>
  <p:txStyles>
    <p:titleStyle>
      <a:lvl1pPr algn="ctr" defTabSz="2194560" rtl="0" eaLnBrk="1" latinLnBrk="0" hangingPunct="1">
        <a:spcBef>
          <a:spcPct val="0"/>
        </a:spcBef>
        <a:buNone/>
        <a:defRPr sz="192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71600" indent="-137160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11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9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5760720" indent="-137160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86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7406640" indent="-82296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7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9601200" indent="-82296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67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67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67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67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accent1"/>
        </a:buClr>
        <a:buSzPct val="115000"/>
        <a:buFont typeface="Arial"/>
        <a:buChar char="•"/>
        <a:defRPr sz="67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body" idx="1"/>
          </p:nvPr>
        </p:nvSpPr>
        <p:spPr>
          <a:xfrm>
            <a:off x="459674" y="6378482"/>
            <a:ext cx="10056900" cy="1384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None/>
            </a:pPr>
            <a:endParaRPr sz="3600" b="1" dirty="0"/>
          </a:p>
          <a:p>
            <a:pPr marL="0" lvl="0" indent="0" algn="just">
              <a:spcBef>
                <a:spcPts val="720"/>
              </a:spcBef>
              <a:buClr>
                <a:schemeClr val="dk1"/>
              </a:buClr>
              <a:buSzPts val="1100"/>
            </a:pPr>
            <a:r>
              <a:rPr lang="en-US" sz="6000" dirty="0"/>
              <a:t>In the 21st-century knowledge society, diversity, equality, and inclusion have emerged as central pillars of educational policy and practice.</a:t>
            </a:r>
            <a:br>
              <a:rPr lang="en-US" sz="6000" dirty="0"/>
            </a:br>
            <a:r>
              <a:rPr lang="en-US" sz="6000" dirty="0"/>
              <a:t>This study explores the research and diagnostic methods used to analyze these dimensions in educational contexts.</a:t>
            </a:r>
            <a:endParaRPr sz="3600" dirty="0"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 dirty="0"/>
          </a:p>
          <a:p>
            <a:pPr marL="0" lvl="0" indent="0" algn="l" rtl="0">
              <a:spcBef>
                <a:spcPts val="48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endParaRPr dirty="0"/>
          </a:p>
        </p:txBody>
      </p:sp>
      <p:sp>
        <p:nvSpPr>
          <p:cNvPr id="109" name="Google Shape;109;p1"/>
          <p:cNvSpPr txBox="1">
            <a:spLocks noGrp="1"/>
          </p:cNvSpPr>
          <p:nvPr>
            <p:ph type="body" idx="2"/>
          </p:nvPr>
        </p:nvSpPr>
        <p:spPr>
          <a:xfrm>
            <a:off x="477827" y="5548749"/>
            <a:ext cx="10048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3700"/>
              <a:buNone/>
            </a:pPr>
            <a:r>
              <a:rPr lang="en-US" sz="6000" dirty="0"/>
              <a:t>INTRODUCTION</a:t>
            </a:r>
            <a:endParaRPr sz="6000" dirty="0"/>
          </a:p>
        </p:txBody>
      </p:sp>
      <p:sp>
        <p:nvSpPr>
          <p:cNvPr id="110" name="Google Shape;110;p1"/>
          <p:cNvSpPr txBox="1">
            <a:spLocks noGrp="1"/>
          </p:cNvSpPr>
          <p:nvPr>
            <p:ph type="body" idx="3"/>
          </p:nvPr>
        </p:nvSpPr>
        <p:spPr>
          <a:xfrm>
            <a:off x="462899" y="19810982"/>
            <a:ext cx="1005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3700"/>
              <a:buNone/>
            </a:pPr>
            <a:r>
              <a:rPr lang="en-US" sz="6000"/>
              <a:t>Research problem</a:t>
            </a:r>
            <a:endParaRPr sz="6000"/>
          </a:p>
        </p:txBody>
      </p:sp>
      <p:sp>
        <p:nvSpPr>
          <p:cNvPr id="111" name="Google Shape;111;p1"/>
          <p:cNvSpPr txBox="1">
            <a:spLocks noGrp="1"/>
          </p:cNvSpPr>
          <p:nvPr>
            <p:ph type="body" idx="4"/>
          </p:nvPr>
        </p:nvSpPr>
        <p:spPr>
          <a:xfrm>
            <a:off x="11460161" y="6934200"/>
            <a:ext cx="10048800" cy="1782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457200" lvl="0" indent="-609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AutoNum type="arabicPeriod"/>
            </a:pPr>
            <a:r>
              <a:rPr lang="en-US" sz="7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Diversity: </a:t>
            </a:r>
            <a:r>
              <a:rPr lang="en-US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Cultural, linguistic, and learning style differences among students</a:t>
            </a:r>
          </a:p>
          <a:p>
            <a:pPr marL="457200" lvl="0" indent="-609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AutoNum type="arabicPeriod"/>
            </a:pPr>
            <a:r>
              <a:rPr lang="en-US" sz="7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Equality: </a:t>
            </a:r>
            <a:r>
              <a:rPr lang="en-US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educational resources and opportunities</a:t>
            </a:r>
          </a:p>
          <a:p>
            <a:pPr marL="457200" lvl="0" indent="-609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AutoNum type="arabicPeriod"/>
            </a:pPr>
            <a:r>
              <a:rPr lang="en-US" sz="7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Inclusion: </a:t>
            </a:r>
            <a:r>
              <a:rPr lang="en-US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 and practices that integrate all students in learning environments</a:t>
            </a:r>
          </a:p>
          <a:p>
            <a:pPr marL="514350" lvl="0" indent="-514350" algn="ctr" rtl="0">
              <a:spcBef>
                <a:spcPts val="12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n-US" sz="3600"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body" idx="5"/>
          </p:nvPr>
        </p:nvSpPr>
        <p:spPr>
          <a:xfrm>
            <a:off x="11460162" y="5525666"/>
            <a:ext cx="10048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4000"/>
              <a:buNone/>
            </a:pPr>
            <a:r>
              <a:rPr lang="en-US" sz="6000" dirty="0"/>
              <a:t>Areas of research</a:t>
            </a:r>
            <a:endParaRPr sz="6000" dirty="0"/>
          </a:p>
        </p:txBody>
      </p:sp>
      <p:sp>
        <p:nvSpPr>
          <p:cNvPr id="113" name="Google Shape;113;p1"/>
          <p:cNvSpPr txBox="1">
            <a:spLocks noGrp="1"/>
          </p:cNvSpPr>
          <p:nvPr>
            <p:ph type="body" idx="6"/>
          </p:nvPr>
        </p:nvSpPr>
        <p:spPr>
          <a:xfrm>
            <a:off x="22448845" y="6378481"/>
            <a:ext cx="10048800" cy="274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None/>
            </a:pPr>
            <a:r>
              <a:rPr lang="en-US" sz="6000" b="1" dirty="0"/>
              <a:t>Quantitative methods: </a:t>
            </a:r>
            <a:r>
              <a:rPr lang="en-US" sz="6000" dirty="0"/>
              <a:t>Surveys, structured questionnaires, statistical data analysis</a:t>
            </a: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None/>
            </a:pPr>
            <a:r>
              <a:rPr lang="en-US" sz="6000" b="1" dirty="0"/>
              <a:t>Qualitative methods: </a:t>
            </a:r>
            <a:r>
              <a:rPr lang="en-US" sz="6000" dirty="0"/>
              <a:t>Semi-structured interviews, focus groups, classroom observations</a:t>
            </a: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None/>
            </a:pPr>
            <a:r>
              <a:rPr lang="en-US" sz="6000" b="1" dirty="0"/>
              <a:t>Diagnostic tools: </a:t>
            </a:r>
            <a:r>
              <a:rPr lang="en-US" sz="6000" dirty="0"/>
              <a:t>Inclusion checklists, equity audits, diversity mapping</a:t>
            </a:r>
            <a:endParaRPr sz="6000" dirty="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 dirty="0">
                <a:latin typeface="Calibri"/>
                <a:ea typeface="Calibri"/>
                <a:cs typeface="Calibri"/>
                <a:sym typeface="Calibri"/>
              </a:rPr>
              <a:t>Result</a:t>
            </a:r>
            <a:endParaRPr sz="60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-381000">
              <a:spcBef>
                <a:spcPts val="6400"/>
              </a:spcBef>
              <a:buSzPts val="6000"/>
              <a:buChar char="•"/>
            </a:pPr>
            <a:r>
              <a:rPr lang="en-US" sz="6000" dirty="0"/>
              <a:t>Identification of systemic barriers to inclusion</a:t>
            </a:r>
          </a:p>
          <a:p>
            <a:pPr marL="0" lvl="0" indent="-381000">
              <a:spcBef>
                <a:spcPts val="6400"/>
              </a:spcBef>
              <a:buSzPts val="6000"/>
              <a:buChar char="•"/>
            </a:pPr>
            <a:r>
              <a:rPr lang="en-US" sz="6000" dirty="0"/>
              <a:t>Evidence of improved engagement and performance through inclusive practices</a:t>
            </a:r>
          </a:p>
          <a:p>
            <a:pPr marL="0" lvl="0" indent="-381000">
              <a:spcBef>
                <a:spcPts val="6400"/>
              </a:spcBef>
              <a:buSzPts val="6000"/>
              <a:buChar char="•"/>
            </a:pPr>
            <a:r>
              <a:rPr lang="en-US" sz="6000" dirty="0"/>
              <a:t>Recognition of the need for teacher training in intercultural and inclusive pedagogy</a:t>
            </a:r>
            <a:endParaRPr sz="6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None/>
            </a:pPr>
            <a:endParaRPr sz="32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None/>
            </a:pPr>
            <a:endParaRPr sz="32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None/>
            </a:pPr>
            <a:endParaRPr sz="3200" dirty="0"/>
          </a:p>
          <a:p>
            <a:pPr marL="0" lvl="0" indent="0" algn="l" rtl="0">
              <a:spcBef>
                <a:spcPts val="64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sz="3200" dirty="0"/>
          </a:p>
        </p:txBody>
      </p:sp>
      <p:sp>
        <p:nvSpPr>
          <p:cNvPr id="114" name="Google Shape;114;p1"/>
          <p:cNvSpPr txBox="1">
            <a:spLocks noGrp="1"/>
          </p:cNvSpPr>
          <p:nvPr>
            <p:ph type="body" idx="7"/>
          </p:nvPr>
        </p:nvSpPr>
        <p:spPr>
          <a:xfrm>
            <a:off x="22440906" y="5525667"/>
            <a:ext cx="10058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514350" lvl="0" indent="-514350" algn="ctr" rtl="0">
              <a:spcBef>
                <a:spcPts val="720"/>
              </a:spcBef>
              <a:spcAft>
                <a:spcPts val="6400"/>
              </a:spcAft>
              <a:buClr>
                <a:srgbClr val="205867"/>
              </a:buClr>
              <a:buSzPts val="3600"/>
              <a:buFont typeface="Arial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Research methodology</a:t>
            </a:r>
            <a:endParaRPr sz="6000"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8"/>
          </p:nvPr>
        </p:nvSpPr>
        <p:spPr>
          <a:xfrm>
            <a:off x="33422043" y="5525667"/>
            <a:ext cx="10047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4000"/>
              <a:buNone/>
            </a:pPr>
            <a:r>
              <a:rPr lang="en-US" sz="6000" b="0" u="none">
                <a:solidFill>
                  <a:schemeClr val="dk1"/>
                </a:solidFill>
              </a:rPr>
              <a:t>Conclusion</a:t>
            </a:r>
            <a:endParaRPr sz="6000"/>
          </a:p>
        </p:txBody>
      </p:sp>
      <p:sp>
        <p:nvSpPr>
          <p:cNvPr id="116" name="Google Shape;116;p1"/>
          <p:cNvSpPr txBox="1">
            <a:spLocks noGrp="1"/>
          </p:cNvSpPr>
          <p:nvPr>
            <p:ph type="body" idx="9"/>
          </p:nvPr>
        </p:nvSpPr>
        <p:spPr>
          <a:xfrm>
            <a:off x="33422043" y="6378481"/>
            <a:ext cx="10047000" cy="1441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r>
              <a:rPr lang="en-US" sz="6000" dirty="0">
                <a:solidFill>
                  <a:schemeClr val="dk1"/>
                </a:solidFill>
              </a:rPr>
              <a:t>Effective educational inclusion depends on robust diagnostic tools and evidence-based research </a:t>
            </a:r>
            <a:r>
              <a:rPr lang="en-US" sz="6000" dirty="0" err="1">
                <a:solidFill>
                  <a:schemeClr val="dk1"/>
                </a:solidFill>
              </a:rPr>
              <a:t>strategies.By</a:t>
            </a:r>
            <a:r>
              <a:rPr lang="en-US" sz="6000" dirty="0">
                <a:solidFill>
                  <a:schemeClr val="dk1"/>
                </a:solidFill>
              </a:rPr>
              <a:t> embracing diversity and ensuring equality, schools contribute to more cohesive and dynamic learning environments in the knowledge society.</a:t>
            </a:r>
            <a:endParaRPr lang="en-US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0"/>
              </a:spcBef>
              <a:spcAft>
                <a:spcPts val="640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body" idx="13"/>
          </p:nvPr>
        </p:nvSpPr>
        <p:spPr>
          <a:xfrm>
            <a:off x="33844182" y="18576856"/>
            <a:ext cx="10047000" cy="206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3700"/>
              <a:buNone/>
            </a:pPr>
            <a:r>
              <a:rPr lang="en-US" sz="60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  <a:endParaRPr sz="60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body" idx="14"/>
          </p:nvPr>
        </p:nvSpPr>
        <p:spPr>
          <a:xfrm>
            <a:off x="33422043" y="20790116"/>
            <a:ext cx="10469100" cy="808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6000" dirty="0">
                <a:solidFill>
                  <a:schemeClr val="dk1"/>
                </a:solidFill>
              </a:rPr>
              <a:t>Booth, T., &amp; Ainscow, M. (2011). The Index for Inclusion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6000" dirty="0">
                <a:solidFill>
                  <a:schemeClr val="dk1"/>
                </a:solidFill>
              </a:rPr>
              <a:t>Banks, J. A. (2015). Cultural Diversity and Education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6000" dirty="0">
                <a:solidFill>
                  <a:schemeClr val="dk1"/>
                </a:solidFill>
              </a:rPr>
              <a:t>Slee, R. (2018). Inclusive Education is a Right, Not a Privilege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15"/>
          </p:nvPr>
        </p:nvSpPr>
        <p:spPr>
          <a:xfrm>
            <a:off x="451574" y="21483455"/>
            <a:ext cx="10056900" cy="588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>
              <a:spcBef>
                <a:spcPts val="800"/>
              </a:spcBef>
              <a:spcAft>
                <a:spcPts val="6400"/>
              </a:spcAft>
              <a:buSzPts val="4000"/>
            </a:pPr>
            <a:r>
              <a:rPr lang="en-US" sz="5400" dirty="0"/>
              <a:t>How can educational systems effectively identify, assess, and support diversity and inclusion to ensure equal opportunities for all learners?</a:t>
            </a:r>
            <a:endParaRPr sz="5400" u="none" dirty="0"/>
          </a:p>
        </p:txBody>
      </p:sp>
      <p:sp>
        <p:nvSpPr>
          <p:cNvPr id="120" name="Google Shape;120;p1"/>
          <p:cNvSpPr txBox="1">
            <a:spLocks noGrp="1"/>
          </p:cNvSpPr>
          <p:nvPr>
            <p:ph type="body" idx="16"/>
          </p:nvPr>
        </p:nvSpPr>
        <p:spPr>
          <a:xfrm>
            <a:off x="23393399" y="2439568"/>
            <a:ext cx="14538161" cy="22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r>
              <a:rPr lang="en-US" sz="6000" dirty="0" err="1"/>
              <a:t>Margiolaki</a:t>
            </a:r>
            <a:r>
              <a:rPr lang="en-US" sz="6000" dirty="0"/>
              <a:t> Ioanna</a:t>
            </a:r>
            <a:br>
              <a:rPr lang="en-US" sz="6000" dirty="0"/>
            </a:br>
            <a:r>
              <a:rPr lang="en-US" sz="6000" dirty="0"/>
              <a:t>PhD Candidate at the University of Alicante</a:t>
            </a:r>
            <a:endParaRPr sz="6000" dirty="0"/>
          </a:p>
        </p:txBody>
      </p:sp>
      <p:sp>
        <p:nvSpPr>
          <p:cNvPr id="121" name="Google Shape;121;p1"/>
          <p:cNvSpPr txBox="1">
            <a:spLocks noGrp="1"/>
          </p:cNvSpPr>
          <p:nvPr>
            <p:ph type="body" idx="17"/>
          </p:nvPr>
        </p:nvSpPr>
        <p:spPr>
          <a:xfrm>
            <a:off x="2971800" y="465813"/>
            <a:ext cx="37985700" cy="262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400"/>
              </a:spcAft>
              <a:buClr>
                <a:schemeClr val="dk1"/>
              </a:buClr>
              <a:buSzPts val="12000"/>
            </a:pPr>
            <a:r>
              <a:rPr lang="en-US" sz="8000" dirty="0"/>
              <a:t>Investigating Diversity, Equality, and Inclusion in the Knowledge Society:</a:t>
            </a:r>
            <a:br>
              <a:rPr lang="en-US" sz="8000" dirty="0"/>
            </a:br>
            <a:r>
              <a:rPr lang="en-US" sz="8000" dirty="0"/>
              <a:t>Methodologies in Education</a:t>
            </a:r>
            <a:endParaRPr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269</Words>
  <Application>Microsoft Office PowerPoint</Application>
  <PresentationFormat>Προσαρμογή</PresentationFormat>
  <Paragraphs>28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Calibri</vt:lpstr>
      <vt:lpstr>Arial</vt:lpstr>
      <vt:lpstr>Times New Roman</vt:lpstr>
      <vt:lpstr>Garamond</vt:lpstr>
      <vt:lpstr>Trebuchet MS</vt:lpstr>
      <vt:lpstr>Οργανικό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CanterburyMedia</dc:creator>
  <cp:lastModifiedBy>user1</cp:lastModifiedBy>
  <cp:revision>4</cp:revision>
  <dcterms:created xsi:type="dcterms:W3CDTF">2012-02-03T19:11:35Z</dcterms:created>
  <dcterms:modified xsi:type="dcterms:W3CDTF">2026-06-26T07:42:41Z</dcterms:modified>
</cp:coreProperties>
</file>