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3" d="100"/>
          <a:sy n="73" d="100"/>
        </p:scale>
        <p:origin x="61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16BC57-C313-4620-92E6-0519E8073CE7}"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FDC52733-E009-4DFE-A3CA-F209D6A4D36E}">
      <dgm:prSet/>
      <dgm:spPr/>
      <dgm:t>
        <a:bodyPr/>
        <a:lstStyle/>
        <a:p>
          <a:r>
            <a:rPr lang="en-US"/>
            <a:t>• Diversity refers to the presence of differences within the educational environment — cultural, linguistic, cognitive, etc.</a:t>
          </a:r>
        </a:p>
      </dgm:t>
    </dgm:pt>
    <dgm:pt modelId="{5966FAD9-6939-4C0F-AC8A-AC5CF9907453}" type="parTrans" cxnId="{8E2788C2-587F-4196-A730-8743A56C214D}">
      <dgm:prSet/>
      <dgm:spPr/>
      <dgm:t>
        <a:bodyPr/>
        <a:lstStyle/>
        <a:p>
          <a:endParaRPr lang="en-US"/>
        </a:p>
      </dgm:t>
    </dgm:pt>
    <dgm:pt modelId="{BB88FE49-4F4E-441A-8BDE-2CD479F3C764}" type="sibTrans" cxnId="{8E2788C2-587F-4196-A730-8743A56C214D}">
      <dgm:prSet/>
      <dgm:spPr/>
      <dgm:t>
        <a:bodyPr/>
        <a:lstStyle/>
        <a:p>
          <a:endParaRPr lang="en-US"/>
        </a:p>
      </dgm:t>
    </dgm:pt>
    <dgm:pt modelId="{33A24A0D-8AA2-49EF-9CCF-C1C901EE8C65}">
      <dgm:prSet/>
      <dgm:spPr/>
      <dgm:t>
        <a:bodyPr/>
        <a:lstStyle/>
        <a:p>
          <a:r>
            <a:rPr lang="en-US"/>
            <a:t>• Equity ensures that students have access to the resources they need to succeed.</a:t>
          </a:r>
        </a:p>
      </dgm:t>
    </dgm:pt>
    <dgm:pt modelId="{6695EA9B-B5CB-4307-B286-853DB318DA22}" type="parTrans" cxnId="{319FE0E3-FFE7-46C5-803B-13A8BE2CE558}">
      <dgm:prSet/>
      <dgm:spPr/>
      <dgm:t>
        <a:bodyPr/>
        <a:lstStyle/>
        <a:p>
          <a:endParaRPr lang="en-US"/>
        </a:p>
      </dgm:t>
    </dgm:pt>
    <dgm:pt modelId="{158B20CC-51F1-4F36-961E-E62F38291AC1}" type="sibTrans" cxnId="{319FE0E3-FFE7-46C5-803B-13A8BE2CE558}">
      <dgm:prSet/>
      <dgm:spPr/>
      <dgm:t>
        <a:bodyPr/>
        <a:lstStyle/>
        <a:p>
          <a:endParaRPr lang="en-US"/>
        </a:p>
      </dgm:t>
    </dgm:pt>
    <dgm:pt modelId="{95416414-B355-4DA6-B2A3-F4A017E5F0C5}">
      <dgm:prSet/>
      <dgm:spPr/>
      <dgm:t>
        <a:bodyPr/>
        <a:lstStyle/>
        <a:p>
          <a:r>
            <a:rPr lang="en-US"/>
            <a:t>• Inclusion means embracing and integrating all learners into the educational community.</a:t>
          </a:r>
        </a:p>
      </dgm:t>
    </dgm:pt>
    <dgm:pt modelId="{29A0643C-93DA-4C14-978C-3FE5A2D73D27}" type="parTrans" cxnId="{6AC6B3BF-DF01-4B06-B489-C5DB2DB5090C}">
      <dgm:prSet/>
      <dgm:spPr/>
      <dgm:t>
        <a:bodyPr/>
        <a:lstStyle/>
        <a:p>
          <a:endParaRPr lang="en-US"/>
        </a:p>
      </dgm:t>
    </dgm:pt>
    <dgm:pt modelId="{A432D8BA-CA42-46F4-98C8-4398ECFC15C8}" type="sibTrans" cxnId="{6AC6B3BF-DF01-4B06-B489-C5DB2DB5090C}">
      <dgm:prSet/>
      <dgm:spPr/>
      <dgm:t>
        <a:bodyPr/>
        <a:lstStyle/>
        <a:p>
          <a:endParaRPr lang="en-US"/>
        </a:p>
      </dgm:t>
    </dgm:pt>
    <dgm:pt modelId="{ADEA01A6-E0E6-4181-8DB0-6B0CFB2F35BE}">
      <dgm:prSet/>
      <dgm:spPr/>
      <dgm:t>
        <a:bodyPr/>
        <a:lstStyle/>
        <a:p>
          <a:r>
            <a:rPr lang="en-US"/>
            <a:t>These terms are interrelated but distinct, each playing a vital role in shaping fair and just education systems.</a:t>
          </a:r>
        </a:p>
      </dgm:t>
    </dgm:pt>
    <dgm:pt modelId="{2B7BDE44-1274-4428-9784-49C44739F4E9}" type="parTrans" cxnId="{D872C10B-E127-459F-B805-59419F3FC30C}">
      <dgm:prSet/>
      <dgm:spPr/>
      <dgm:t>
        <a:bodyPr/>
        <a:lstStyle/>
        <a:p>
          <a:endParaRPr lang="en-US"/>
        </a:p>
      </dgm:t>
    </dgm:pt>
    <dgm:pt modelId="{34B96A23-6CBA-45EF-8F25-72AFB38A18F9}" type="sibTrans" cxnId="{D872C10B-E127-459F-B805-59419F3FC30C}">
      <dgm:prSet/>
      <dgm:spPr/>
      <dgm:t>
        <a:bodyPr/>
        <a:lstStyle/>
        <a:p>
          <a:endParaRPr lang="en-US"/>
        </a:p>
      </dgm:t>
    </dgm:pt>
    <dgm:pt modelId="{C885EEF3-E1F9-4F75-B677-37039D58C582}" type="pres">
      <dgm:prSet presAssocID="{E916BC57-C313-4620-92E6-0519E8073CE7}" presName="linear" presStyleCnt="0">
        <dgm:presLayoutVars>
          <dgm:animLvl val="lvl"/>
          <dgm:resizeHandles val="exact"/>
        </dgm:presLayoutVars>
      </dgm:prSet>
      <dgm:spPr/>
      <dgm:t>
        <a:bodyPr/>
        <a:lstStyle/>
        <a:p>
          <a:endParaRPr lang="el-GR"/>
        </a:p>
      </dgm:t>
    </dgm:pt>
    <dgm:pt modelId="{57DEDD0C-FC91-488B-8F46-860B845F9EA3}" type="pres">
      <dgm:prSet presAssocID="{FDC52733-E009-4DFE-A3CA-F209D6A4D36E}" presName="parentText" presStyleLbl="node1" presStyleIdx="0" presStyleCnt="4">
        <dgm:presLayoutVars>
          <dgm:chMax val="0"/>
          <dgm:bulletEnabled val="1"/>
        </dgm:presLayoutVars>
      </dgm:prSet>
      <dgm:spPr/>
      <dgm:t>
        <a:bodyPr/>
        <a:lstStyle/>
        <a:p>
          <a:endParaRPr lang="el-GR"/>
        </a:p>
      </dgm:t>
    </dgm:pt>
    <dgm:pt modelId="{E229A9C6-F74F-458E-AE72-B4BD250FFD3B}" type="pres">
      <dgm:prSet presAssocID="{BB88FE49-4F4E-441A-8BDE-2CD479F3C764}" presName="spacer" presStyleCnt="0"/>
      <dgm:spPr/>
    </dgm:pt>
    <dgm:pt modelId="{028DB7B4-C4EB-44F5-8F96-A554C5A57B58}" type="pres">
      <dgm:prSet presAssocID="{33A24A0D-8AA2-49EF-9CCF-C1C901EE8C65}" presName="parentText" presStyleLbl="node1" presStyleIdx="1" presStyleCnt="4">
        <dgm:presLayoutVars>
          <dgm:chMax val="0"/>
          <dgm:bulletEnabled val="1"/>
        </dgm:presLayoutVars>
      </dgm:prSet>
      <dgm:spPr/>
      <dgm:t>
        <a:bodyPr/>
        <a:lstStyle/>
        <a:p>
          <a:endParaRPr lang="el-GR"/>
        </a:p>
      </dgm:t>
    </dgm:pt>
    <dgm:pt modelId="{3F77436A-24D2-40DD-A4A2-2FDA92C64118}" type="pres">
      <dgm:prSet presAssocID="{158B20CC-51F1-4F36-961E-E62F38291AC1}" presName="spacer" presStyleCnt="0"/>
      <dgm:spPr/>
    </dgm:pt>
    <dgm:pt modelId="{F2BFCA9A-2109-4115-B284-DAB10D2700E2}" type="pres">
      <dgm:prSet presAssocID="{95416414-B355-4DA6-B2A3-F4A017E5F0C5}" presName="parentText" presStyleLbl="node1" presStyleIdx="2" presStyleCnt="4">
        <dgm:presLayoutVars>
          <dgm:chMax val="0"/>
          <dgm:bulletEnabled val="1"/>
        </dgm:presLayoutVars>
      </dgm:prSet>
      <dgm:spPr/>
      <dgm:t>
        <a:bodyPr/>
        <a:lstStyle/>
        <a:p>
          <a:endParaRPr lang="el-GR"/>
        </a:p>
      </dgm:t>
    </dgm:pt>
    <dgm:pt modelId="{3D7AE0B1-6EC8-4CAA-B43E-6D76D965DCA3}" type="pres">
      <dgm:prSet presAssocID="{A432D8BA-CA42-46F4-98C8-4398ECFC15C8}" presName="spacer" presStyleCnt="0"/>
      <dgm:spPr/>
    </dgm:pt>
    <dgm:pt modelId="{8599A6B8-BB81-41F0-894C-104AE03D4E4C}" type="pres">
      <dgm:prSet presAssocID="{ADEA01A6-E0E6-4181-8DB0-6B0CFB2F35BE}" presName="parentText" presStyleLbl="node1" presStyleIdx="3" presStyleCnt="4">
        <dgm:presLayoutVars>
          <dgm:chMax val="0"/>
          <dgm:bulletEnabled val="1"/>
        </dgm:presLayoutVars>
      </dgm:prSet>
      <dgm:spPr/>
      <dgm:t>
        <a:bodyPr/>
        <a:lstStyle/>
        <a:p>
          <a:endParaRPr lang="el-GR"/>
        </a:p>
      </dgm:t>
    </dgm:pt>
  </dgm:ptLst>
  <dgm:cxnLst>
    <dgm:cxn modelId="{319FE0E3-FFE7-46C5-803B-13A8BE2CE558}" srcId="{E916BC57-C313-4620-92E6-0519E8073CE7}" destId="{33A24A0D-8AA2-49EF-9CCF-C1C901EE8C65}" srcOrd="1" destOrd="0" parTransId="{6695EA9B-B5CB-4307-B286-853DB318DA22}" sibTransId="{158B20CC-51F1-4F36-961E-E62F38291AC1}"/>
    <dgm:cxn modelId="{2CB8C0F5-92C7-4250-BE52-F71F5AA3B6FE}" type="presOf" srcId="{ADEA01A6-E0E6-4181-8DB0-6B0CFB2F35BE}" destId="{8599A6B8-BB81-41F0-894C-104AE03D4E4C}" srcOrd="0" destOrd="0" presId="urn:microsoft.com/office/officeart/2005/8/layout/vList2"/>
    <dgm:cxn modelId="{D75F865E-438C-48F9-BEAC-68506DF0C49F}" type="presOf" srcId="{FDC52733-E009-4DFE-A3CA-F209D6A4D36E}" destId="{57DEDD0C-FC91-488B-8F46-860B845F9EA3}" srcOrd="0" destOrd="0" presId="urn:microsoft.com/office/officeart/2005/8/layout/vList2"/>
    <dgm:cxn modelId="{D872C10B-E127-459F-B805-59419F3FC30C}" srcId="{E916BC57-C313-4620-92E6-0519E8073CE7}" destId="{ADEA01A6-E0E6-4181-8DB0-6B0CFB2F35BE}" srcOrd="3" destOrd="0" parTransId="{2B7BDE44-1274-4428-9784-49C44739F4E9}" sibTransId="{34B96A23-6CBA-45EF-8F25-72AFB38A18F9}"/>
    <dgm:cxn modelId="{03E34D56-BE4A-465C-9187-F27DB67915A7}" type="presOf" srcId="{E916BC57-C313-4620-92E6-0519E8073CE7}" destId="{C885EEF3-E1F9-4F75-B677-37039D58C582}" srcOrd="0" destOrd="0" presId="urn:microsoft.com/office/officeart/2005/8/layout/vList2"/>
    <dgm:cxn modelId="{6AC6B3BF-DF01-4B06-B489-C5DB2DB5090C}" srcId="{E916BC57-C313-4620-92E6-0519E8073CE7}" destId="{95416414-B355-4DA6-B2A3-F4A017E5F0C5}" srcOrd="2" destOrd="0" parTransId="{29A0643C-93DA-4C14-978C-3FE5A2D73D27}" sibTransId="{A432D8BA-CA42-46F4-98C8-4398ECFC15C8}"/>
    <dgm:cxn modelId="{88C057B4-7E5B-44A0-B9BE-3A3E1A431A44}" type="presOf" srcId="{95416414-B355-4DA6-B2A3-F4A017E5F0C5}" destId="{F2BFCA9A-2109-4115-B284-DAB10D2700E2}" srcOrd="0" destOrd="0" presId="urn:microsoft.com/office/officeart/2005/8/layout/vList2"/>
    <dgm:cxn modelId="{8B944EA7-82F1-474D-9BDA-270D9F206FE1}" type="presOf" srcId="{33A24A0D-8AA2-49EF-9CCF-C1C901EE8C65}" destId="{028DB7B4-C4EB-44F5-8F96-A554C5A57B58}" srcOrd="0" destOrd="0" presId="urn:microsoft.com/office/officeart/2005/8/layout/vList2"/>
    <dgm:cxn modelId="{8E2788C2-587F-4196-A730-8743A56C214D}" srcId="{E916BC57-C313-4620-92E6-0519E8073CE7}" destId="{FDC52733-E009-4DFE-A3CA-F209D6A4D36E}" srcOrd="0" destOrd="0" parTransId="{5966FAD9-6939-4C0F-AC8A-AC5CF9907453}" sibTransId="{BB88FE49-4F4E-441A-8BDE-2CD479F3C764}"/>
    <dgm:cxn modelId="{1D589F46-4C39-4823-A6CF-49A450634E44}" type="presParOf" srcId="{C885EEF3-E1F9-4F75-B677-37039D58C582}" destId="{57DEDD0C-FC91-488B-8F46-860B845F9EA3}" srcOrd="0" destOrd="0" presId="urn:microsoft.com/office/officeart/2005/8/layout/vList2"/>
    <dgm:cxn modelId="{8D70578C-FE7F-4AFD-8C06-70D336A58364}" type="presParOf" srcId="{C885EEF3-E1F9-4F75-B677-37039D58C582}" destId="{E229A9C6-F74F-458E-AE72-B4BD250FFD3B}" srcOrd="1" destOrd="0" presId="urn:microsoft.com/office/officeart/2005/8/layout/vList2"/>
    <dgm:cxn modelId="{0DF29B6B-BC26-4F14-B1EB-456CBE428CF5}" type="presParOf" srcId="{C885EEF3-E1F9-4F75-B677-37039D58C582}" destId="{028DB7B4-C4EB-44F5-8F96-A554C5A57B58}" srcOrd="2" destOrd="0" presId="urn:microsoft.com/office/officeart/2005/8/layout/vList2"/>
    <dgm:cxn modelId="{F189E9B0-7903-4A38-AC1C-9915E1220817}" type="presParOf" srcId="{C885EEF3-E1F9-4F75-B677-37039D58C582}" destId="{3F77436A-24D2-40DD-A4A2-2FDA92C64118}" srcOrd="3" destOrd="0" presId="urn:microsoft.com/office/officeart/2005/8/layout/vList2"/>
    <dgm:cxn modelId="{FBE21636-9F2A-4C0A-9FBD-395C34570069}" type="presParOf" srcId="{C885EEF3-E1F9-4F75-B677-37039D58C582}" destId="{F2BFCA9A-2109-4115-B284-DAB10D2700E2}" srcOrd="4" destOrd="0" presId="urn:microsoft.com/office/officeart/2005/8/layout/vList2"/>
    <dgm:cxn modelId="{2E99F2A9-C3C8-42B1-9258-AA4E26D3CDCE}" type="presParOf" srcId="{C885EEF3-E1F9-4F75-B677-37039D58C582}" destId="{3D7AE0B1-6EC8-4CAA-B43E-6D76D965DCA3}" srcOrd="5" destOrd="0" presId="urn:microsoft.com/office/officeart/2005/8/layout/vList2"/>
    <dgm:cxn modelId="{16327546-A057-4BBD-ADFF-3B2F47A24762}" type="presParOf" srcId="{C885EEF3-E1F9-4F75-B677-37039D58C582}" destId="{8599A6B8-BB81-41F0-894C-104AE03D4E4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DEDD0C-FC91-488B-8F46-860B845F9EA3}">
      <dsp:nvSpPr>
        <dsp:cNvPr id="0" name=""/>
        <dsp:cNvSpPr/>
      </dsp:nvSpPr>
      <dsp:spPr>
        <a:xfrm>
          <a:off x="0" y="54666"/>
          <a:ext cx="4530559" cy="1213289"/>
        </a:xfrm>
        <a:prstGeom prst="round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kern="1200"/>
            <a:t>• Diversity refers to the presence of differences within the educational environment — cultural, linguistic, cognitive, etc.</a:t>
          </a:r>
        </a:p>
      </dsp:txBody>
      <dsp:txXfrm>
        <a:off x="59228" y="113894"/>
        <a:ext cx="4412103" cy="1094833"/>
      </dsp:txXfrm>
    </dsp:sp>
    <dsp:sp modelId="{028DB7B4-C4EB-44F5-8F96-A554C5A57B58}">
      <dsp:nvSpPr>
        <dsp:cNvPr id="0" name=""/>
        <dsp:cNvSpPr/>
      </dsp:nvSpPr>
      <dsp:spPr>
        <a:xfrm>
          <a:off x="0" y="1316915"/>
          <a:ext cx="4530559" cy="1213289"/>
        </a:xfrm>
        <a:prstGeom prst="roundRect">
          <a:avLst/>
        </a:prstGeom>
        <a:solidFill>
          <a:schemeClr val="accent5">
            <a:hueOff val="1602711"/>
            <a:satOff val="-3255"/>
            <a:lumOff val="209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kern="1200"/>
            <a:t>• Equity ensures that students have access to the resources they need to succeed.</a:t>
          </a:r>
        </a:p>
      </dsp:txBody>
      <dsp:txXfrm>
        <a:off x="59228" y="1376143"/>
        <a:ext cx="4412103" cy="1094833"/>
      </dsp:txXfrm>
    </dsp:sp>
    <dsp:sp modelId="{F2BFCA9A-2109-4115-B284-DAB10D2700E2}">
      <dsp:nvSpPr>
        <dsp:cNvPr id="0" name=""/>
        <dsp:cNvSpPr/>
      </dsp:nvSpPr>
      <dsp:spPr>
        <a:xfrm>
          <a:off x="0" y="2579165"/>
          <a:ext cx="4530559" cy="1213289"/>
        </a:xfrm>
        <a:prstGeom prst="roundRect">
          <a:avLst/>
        </a:prstGeom>
        <a:solidFill>
          <a:schemeClr val="accent5">
            <a:hueOff val="3205422"/>
            <a:satOff val="-6509"/>
            <a:lumOff val="4183"/>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kern="1200"/>
            <a:t>• Inclusion means embracing and integrating all learners into the educational community.</a:t>
          </a:r>
        </a:p>
      </dsp:txBody>
      <dsp:txXfrm>
        <a:off x="59228" y="2638393"/>
        <a:ext cx="4412103" cy="1094833"/>
      </dsp:txXfrm>
    </dsp:sp>
    <dsp:sp modelId="{8599A6B8-BB81-41F0-894C-104AE03D4E4C}">
      <dsp:nvSpPr>
        <dsp:cNvPr id="0" name=""/>
        <dsp:cNvSpPr/>
      </dsp:nvSpPr>
      <dsp:spPr>
        <a:xfrm>
          <a:off x="0" y="3841415"/>
          <a:ext cx="4530559" cy="1213289"/>
        </a:xfrm>
        <a:prstGeom prst="roundRect">
          <a:avLst/>
        </a:prstGeom>
        <a:solidFill>
          <a:schemeClr val="accent5">
            <a:hueOff val="4808133"/>
            <a:satOff val="-9764"/>
            <a:lumOff val="627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kern="1200"/>
            <a:t>These terms are interrelated but distinct, each playing a vital role in shaping fair and just education systems.</a:t>
          </a:r>
        </a:p>
      </dsp:txBody>
      <dsp:txXfrm>
        <a:off x="59228" y="3900643"/>
        <a:ext cx="4412103" cy="109483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68727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24366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05145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88786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3607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07674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00513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49662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04590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90338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6818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6/26/2026</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91331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6/26/2026</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78048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6/26/2026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0375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06403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11055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6/26/2026</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4842589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6248"/>
            <a:ext cx="7772400" cy="2464904"/>
          </a:xfrm>
        </p:spPr>
        <p:txBody>
          <a:bodyPr>
            <a:noAutofit/>
          </a:bodyPr>
          <a:lstStyle/>
          <a:p>
            <a:r>
              <a:rPr sz="3600" dirty="0"/>
              <a:t>Educational Research Approaches to Diversity, Equity, and Inclusion in the Era of the Knowledge Society</a:t>
            </a:r>
          </a:p>
        </p:txBody>
      </p:sp>
      <p:sp>
        <p:nvSpPr>
          <p:cNvPr id="3" name="Subtitle 2"/>
          <p:cNvSpPr>
            <a:spLocks noGrp="1"/>
          </p:cNvSpPr>
          <p:nvPr>
            <p:ph type="subTitle" idx="1"/>
          </p:nvPr>
        </p:nvSpPr>
        <p:spPr>
          <a:xfrm>
            <a:off x="1371600" y="4389120"/>
            <a:ext cx="6400800" cy="1249680"/>
          </a:xfrm>
        </p:spPr>
        <p:txBody>
          <a:bodyPr>
            <a:normAutofit/>
          </a:bodyPr>
          <a:lstStyle/>
          <a:p>
            <a:r>
              <a:rPr lang="en-US" sz="2400" dirty="0" err="1"/>
              <a:t>Margiolaki</a:t>
            </a:r>
            <a:r>
              <a:rPr lang="en-US" sz="2400" dirty="0"/>
              <a:t> Ioanna</a:t>
            </a:r>
            <a:endParaRPr sz="2400" dirty="0"/>
          </a:p>
          <a:p>
            <a:r>
              <a:rPr dirty="0"/>
              <a:t>PhD Candidate – University of Alicante</a:t>
            </a:r>
          </a:p>
        </p:txBody>
      </p:sp>
      <p:sp>
        <p:nvSpPr>
          <p:cNvPr id="4" name="Subtitle 2">
            <a:extLst>
              <a:ext uri="{FF2B5EF4-FFF2-40B4-BE49-F238E27FC236}">
                <a16:creationId xmlns:a16="http://schemas.microsoft.com/office/drawing/2014/main" id="{63CBBA17-1FAD-5F9B-3209-940565245049}"/>
              </a:ext>
            </a:extLst>
          </p:cNvPr>
          <p:cNvSpPr txBox="1">
            <a:spLocks/>
          </p:cNvSpPr>
          <p:nvPr/>
        </p:nvSpPr>
        <p:spPr>
          <a:xfrm>
            <a:off x="1384852" y="2537791"/>
            <a:ext cx="6400800" cy="1249680"/>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2400" dirty="0"/>
              <a:t>An academic presentation with theoretical grounding and research-based insights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4350" y="1676400"/>
            <a:ext cx="3883478" cy="3505200"/>
          </a:xfrm>
        </p:spPr>
        <p:txBody>
          <a:bodyPr anchor="t">
            <a:normAutofit/>
          </a:bodyPr>
          <a:lstStyle/>
          <a:p>
            <a:r>
              <a:rPr lang="en-US" sz="3500"/>
              <a:t>Participatory Action Research</a:t>
            </a:r>
          </a:p>
        </p:txBody>
      </p:sp>
      <p:sp>
        <p:nvSpPr>
          <p:cNvPr id="3" name="Content Placeholder 2"/>
          <p:cNvSpPr>
            <a:spLocks noGrp="1"/>
          </p:cNvSpPr>
          <p:nvPr>
            <p:ph idx="1"/>
          </p:nvPr>
        </p:nvSpPr>
        <p:spPr>
          <a:xfrm>
            <a:off x="4572000" y="1676400"/>
            <a:ext cx="3200400" cy="3505200"/>
          </a:xfrm>
        </p:spPr>
        <p:txBody>
          <a:bodyPr>
            <a:normAutofit lnSpcReduction="10000"/>
          </a:bodyPr>
          <a:lstStyle/>
          <a:p>
            <a:pPr>
              <a:lnSpc>
                <a:spcPct val="90000"/>
              </a:lnSpc>
            </a:pPr>
            <a:r>
              <a:rPr lang="en-US" sz="1900">
                <a:solidFill>
                  <a:schemeClr val="tx1">
                    <a:alpha val="55000"/>
                  </a:schemeClr>
                </a:solidFill>
              </a:rPr>
              <a:t>Involving teachers, students, and community members as co-researchers fosters ownership and practical relevance. This approach empowers stakeholders to diagnose issues and implement localized solutions for inclusion (Kemmis &amp; McTaggart, 2005).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4350" y="1676400"/>
            <a:ext cx="2857500" cy="3505200"/>
          </a:xfrm>
        </p:spPr>
        <p:txBody>
          <a:bodyPr anchor="t">
            <a:normAutofit/>
          </a:bodyPr>
          <a:lstStyle/>
          <a:p>
            <a:r>
              <a:rPr lang="en-US" sz="3500"/>
              <a:t>Case Studies</a:t>
            </a:r>
          </a:p>
        </p:txBody>
      </p:sp>
      <p:sp>
        <p:nvSpPr>
          <p:cNvPr id="3" name="Content Placeholder 2"/>
          <p:cNvSpPr>
            <a:spLocks noGrp="1"/>
          </p:cNvSpPr>
          <p:nvPr>
            <p:ph idx="1"/>
          </p:nvPr>
        </p:nvSpPr>
        <p:spPr>
          <a:xfrm>
            <a:off x="3543303" y="1676400"/>
            <a:ext cx="4229097" cy="3505200"/>
          </a:xfrm>
        </p:spPr>
        <p:txBody>
          <a:bodyPr>
            <a:normAutofit/>
          </a:bodyPr>
          <a:lstStyle/>
          <a:p>
            <a:r>
              <a:rPr lang="en-US" sz="2100">
                <a:solidFill>
                  <a:schemeClr val="tx1">
                    <a:alpha val="55000"/>
                  </a:schemeClr>
                </a:solidFill>
              </a:rPr>
              <a:t>Case study research allows in-depth exploration of inclusive practices within specific schools or systems. These insights can inform broader reforms by highlighting successful strategies and contextual challenges.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57250" y="1676400"/>
            <a:ext cx="3028950" cy="3505200"/>
          </a:xfrm>
        </p:spPr>
        <p:txBody>
          <a:bodyPr anchor="t">
            <a:normAutofit/>
          </a:bodyPr>
          <a:lstStyle/>
          <a:p>
            <a:r>
              <a:rPr lang="en-US" sz="3500"/>
              <a:t>Challenges in DEI Research</a:t>
            </a:r>
          </a:p>
        </p:txBody>
      </p:sp>
      <p:sp>
        <p:nvSpPr>
          <p:cNvPr id="3" name="Content Placeholder 2"/>
          <p:cNvSpPr>
            <a:spLocks noGrp="1"/>
          </p:cNvSpPr>
          <p:nvPr>
            <p:ph idx="1"/>
          </p:nvPr>
        </p:nvSpPr>
        <p:spPr>
          <a:xfrm>
            <a:off x="3886200" y="1676400"/>
            <a:ext cx="3886200" cy="3505200"/>
          </a:xfrm>
        </p:spPr>
        <p:txBody>
          <a:bodyPr>
            <a:normAutofit/>
          </a:bodyPr>
          <a:lstStyle/>
          <a:p>
            <a:r>
              <a:rPr lang="en-US" sz="2100">
                <a:solidFill>
                  <a:schemeClr val="tx1">
                    <a:alpha val="55000"/>
                  </a:schemeClr>
                </a:solidFill>
              </a:rPr>
              <a:t>Researching DEI involves navigating cultural sensitivity, systemic bias, and ethical complexity. Researchers must ensure representation, avoid tokenism, and account for intersectionality when designing their studies.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Technology and Inclusion</a:t>
            </a:r>
          </a:p>
        </p:txBody>
      </p:sp>
      <p:sp>
        <p:nvSpPr>
          <p:cNvPr id="3" name="Content Placeholder 2"/>
          <p:cNvSpPr>
            <a:spLocks noGrp="1"/>
          </p:cNvSpPr>
          <p:nvPr>
            <p:ph idx="1"/>
          </p:nvPr>
        </p:nvSpPr>
        <p:spPr/>
        <p:txBody>
          <a:bodyPr/>
          <a:lstStyle/>
          <a:p>
            <a:r>
              <a:t>Digital tools can support personalized learning and inclusive access — especially in remote or under-resourced areas. However, the digital divide also poses risks of exacerbating existing inequalities (UNESCO, 2022).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Policy Implications</a:t>
            </a:r>
          </a:p>
        </p:txBody>
      </p:sp>
      <p:sp>
        <p:nvSpPr>
          <p:cNvPr id="3" name="Content Placeholder 2"/>
          <p:cNvSpPr>
            <a:spLocks noGrp="1"/>
          </p:cNvSpPr>
          <p:nvPr>
            <p:ph idx="1"/>
          </p:nvPr>
        </p:nvSpPr>
        <p:spPr/>
        <p:txBody>
          <a:bodyPr/>
          <a:lstStyle/>
          <a:p>
            <a:r>
              <a:t>Findings from DEI research influence curriculum reform, teacher training, resource distribution, and anti-discrimination measures. Data-driven policies are essential for lasting change and accountability.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Future Directions</a:t>
            </a:r>
          </a:p>
        </p:txBody>
      </p:sp>
      <p:sp>
        <p:nvSpPr>
          <p:cNvPr id="3" name="Content Placeholder 2"/>
          <p:cNvSpPr>
            <a:spLocks noGrp="1"/>
          </p:cNvSpPr>
          <p:nvPr>
            <p:ph idx="1"/>
          </p:nvPr>
        </p:nvSpPr>
        <p:spPr/>
        <p:txBody>
          <a:bodyPr/>
          <a:lstStyle/>
          <a:p>
            <a:r>
              <a:t>Future research should focus on longitudinal studies, culturally responsive pedagogy, and inclusive leadership. Emphasis must also be placed on evaluating the impact of DEI initiatives over time.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References</a:t>
            </a:r>
          </a:p>
        </p:txBody>
      </p:sp>
      <p:sp>
        <p:nvSpPr>
          <p:cNvPr id="3" name="Content Placeholder 2"/>
          <p:cNvSpPr>
            <a:spLocks noGrp="1"/>
          </p:cNvSpPr>
          <p:nvPr>
            <p:ph idx="1"/>
          </p:nvPr>
        </p:nvSpPr>
        <p:spPr/>
        <p:txBody>
          <a:bodyPr>
            <a:normAutofit/>
          </a:bodyPr>
          <a:lstStyle/>
          <a:p>
            <a:r>
              <a:t>Banks, J. A. (2015). Cultural Diversity and Education.</a:t>
            </a:r>
          </a:p>
          <a:p>
            <a:r>
              <a:t>Creswell, J. W., &amp; Poth, C. N. (2018). Qualitative Inquiry and Research Design.</a:t>
            </a:r>
          </a:p>
          <a:p>
            <a:r>
              <a:t>Kemmis, S., &amp; McTaggart, R. (2005). Participatory Action Research.</a:t>
            </a:r>
          </a:p>
          <a:p>
            <a:r>
              <a:t>OECD (2020). Education at a Glance.</a:t>
            </a:r>
          </a:p>
          <a:p>
            <a:r>
              <a:t>Slee, R. (2018). Inclusive Education is a Right, Not a Privilege.</a:t>
            </a:r>
          </a:p>
          <a:p>
            <a:r>
              <a:t>UNESCO (2022). ICT in Education Report.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57250" y="1676400"/>
            <a:ext cx="2857500" cy="3505200"/>
          </a:xfrm>
        </p:spPr>
        <p:txBody>
          <a:bodyPr anchor="t">
            <a:normAutofit/>
          </a:bodyPr>
          <a:lstStyle/>
          <a:p>
            <a:r>
              <a:rPr lang="en-US" sz="3500"/>
              <a:t>Introduction</a:t>
            </a:r>
          </a:p>
        </p:txBody>
      </p:sp>
      <p:sp>
        <p:nvSpPr>
          <p:cNvPr id="3" name="Content Placeholder 2"/>
          <p:cNvSpPr>
            <a:spLocks noGrp="1"/>
          </p:cNvSpPr>
          <p:nvPr>
            <p:ph idx="1"/>
          </p:nvPr>
        </p:nvSpPr>
        <p:spPr>
          <a:xfrm>
            <a:off x="3886203" y="1676400"/>
            <a:ext cx="4229097" cy="3505200"/>
          </a:xfrm>
        </p:spPr>
        <p:txBody>
          <a:bodyPr>
            <a:normAutofit fontScale="92500"/>
          </a:bodyPr>
          <a:lstStyle/>
          <a:p>
            <a:r>
              <a:rPr lang="en-US" sz="2100">
                <a:solidFill>
                  <a:schemeClr val="tx1">
                    <a:alpha val="55000"/>
                  </a:schemeClr>
                </a:solidFill>
              </a:rPr>
              <a:t>The knowledge society demands inclusive educational systems that promote diversity, equity, and inclusion (DEI). Educational research plays a critical role in identifying barriers and proposing evidence-based solutions to support all learners regardless of background or ability.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93974" y="1110000"/>
            <a:ext cx="2847059" cy="4633614"/>
          </a:xfrm>
        </p:spPr>
        <p:txBody>
          <a:bodyPr anchor="ctr">
            <a:normAutofit/>
          </a:bodyPr>
          <a:lstStyle/>
          <a:p>
            <a:r>
              <a:rPr lang="en-US" sz="4200"/>
              <a:t>Defining Key Concepts</a:t>
            </a:r>
          </a:p>
        </p:txBody>
      </p:sp>
      <p:graphicFrame>
        <p:nvGraphicFramePr>
          <p:cNvPr id="5" name="Content Placeholder 2">
            <a:extLst>
              <a:ext uri="{FF2B5EF4-FFF2-40B4-BE49-F238E27FC236}">
                <a16:creationId xmlns:a16="http://schemas.microsoft.com/office/drawing/2014/main" id="{AF1F895C-B62A-B4D7-6084-16873394E8FD}"/>
              </a:ext>
            </a:extLst>
          </p:cNvPr>
          <p:cNvGraphicFramePr>
            <a:graphicFrameLocks noGrp="1"/>
          </p:cNvGraphicFramePr>
          <p:nvPr>
            <p:ph idx="1"/>
            <p:extLst>
              <p:ext uri="{D42A27DB-BD31-4B8C-83A1-F6EECF244321}">
                <p14:modId xmlns:p14="http://schemas.microsoft.com/office/powerpoint/2010/main" val="3013558144"/>
              </p:ext>
            </p:extLst>
          </p:nvPr>
        </p:nvGraphicFramePr>
        <p:xfrm>
          <a:off x="3984790" y="879732"/>
          <a:ext cx="4530559" cy="5109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57250" y="1676400"/>
            <a:ext cx="3028950" cy="3505200"/>
          </a:xfrm>
        </p:spPr>
        <p:txBody>
          <a:bodyPr anchor="t">
            <a:normAutofit/>
          </a:bodyPr>
          <a:lstStyle/>
          <a:p>
            <a:r>
              <a:rPr lang="en-US" sz="3500"/>
              <a:t>The Knowledge Society Context</a:t>
            </a:r>
          </a:p>
        </p:txBody>
      </p:sp>
      <p:sp>
        <p:nvSpPr>
          <p:cNvPr id="3" name="Content Placeholder 2"/>
          <p:cNvSpPr>
            <a:spLocks noGrp="1"/>
          </p:cNvSpPr>
          <p:nvPr>
            <p:ph idx="1"/>
          </p:nvPr>
        </p:nvSpPr>
        <p:spPr>
          <a:xfrm>
            <a:off x="3886200" y="1676400"/>
            <a:ext cx="3886200" cy="3505200"/>
          </a:xfrm>
        </p:spPr>
        <p:txBody>
          <a:bodyPr>
            <a:normAutofit fontScale="92500"/>
          </a:bodyPr>
          <a:lstStyle/>
          <a:p>
            <a:r>
              <a:rPr lang="en-US" sz="2100">
                <a:solidFill>
                  <a:schemeClr val="tx1">
                    <a:alpha val="55000"/>
                  </a:schemeClr>
                </a:solidFill>
              </a:rPr>
              <a:t>The term 'knowledge society' describes a global context where knowledge creation and access define economic, social, and political progress. In such societies, education must not only transmit information but also cultivate inclusive, critical, and interculturally aware citizens.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4350" y="1676400"/>
            <a:ext cx="2857500" cy="3505200"/>
          </a:xfrm>
        </p:spPr>
        <p:txBody>
          <a:bodyPr anchor="t">
            <a:normAutofit/>
          </a:bodyPr>
          <a:lstStyle/>
          <a:p>
            <a:r>
              <a:rPr lang="en-US" sz="3500"/>
              <a:t>Why DEI Matters in Education</a:t>
            </a:r>
          </a:p>
        </p:txBody>
      </p:sp>
      <p:sp>
        <p:nvSpPr>
          <p:cNvPr id="3" name="Content Placeholder 2"/>
          <p:cNvSpPr>
            <a:spLocks noGrp="1"/>
          </p:cNvSpPr>
          <p:nvPr>
            <p:ph idx="1"/>
          </p:nvPr>
        </p:nvSpPr>
        <p:spPr>
          <a:xfrm>
            <a:off x="3543303" y="1676400"/>
            <a:ext cx="4229097" cy="3505200"/>
          </a:xfrm>
        </p:spPr>
        <p:txBody>
          <a:bodyPr>
            <a:normAutofit fontScale="92500"/>
          </a:bodyPr>
          <a:lstStyle/>
          <a:p>
            <a:r>
              <a:rPr lang="en-US" sz="2100">
                <a:solidFill>
                  <a:schemeClr val="tx1">
                    <a:alpha val="55000"/>
                  </a:schemeClr>
                </a:solidFill>
              </a:rPr>
              <a:t>Inclusive education enhances social cohesion, democratic participation, and economic equity. Research shows that students in inclusive environments develop stronger interpersonal skills, better academic outcomes, and long-term success in diverse societies (Banks, 2015; Slee, 2018).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4350" y="1676400"/>
            <a:ext cx="3883478" cy="3505200"/>
          </a:xfrm>
        </p:spPr>
        <p:txBody>
          <a:bodyPr anchor="t">
            <a:normAutofit/>
          </a:bodyPr>
          <a:lstStyle/>
          <a:p>
            <a:r>
              <a:rPr lang="en-US" sz="3500"/>
              <a:t>The Role of Educational Research</a:t>
            </a:r>
          </a:p>
        </p:txBody>
      </p:sp>
      <p:sp>
        <p:nvSpPr>
          <p:cNvPr id="3" name="Content Placeholder 2"/>
          <p:cNvSpPr>
            <a:spLocks noGrp="1"/>
          </p:cNvSpPr>
          <p:nvPr>
            <p:ph idx="1"/>
          </p:nvPr>
        </p:nvSpPr>
        <p:spPr>
          <a:xfrm>
            <a:off x="4572000" y="1676400"/>
            <a:ext cx="3200400" cy="3505200"/>
          </a:xfrm>
        </p:spPr>
        <p:txBody>
          <a:bodyPr>
            <a:normAutofit fontScale="92500" lnSpcReduction="10000"/>
          </a:bodyPr>
          <a:lstStyle/>
          <a:p>
            <a:pPr>
              <a:lnSpc>
                <a:spcPct val="90000"/>
              </a:lnSpc>
            </a:pPr>
            <a:r>
              <a:rPr lang="en-US" sz="1900">
                <a:solidFill>
                  <a:schemeClr val="tx1">
                    <a:alpha val="55000"/>
                  </a:schemeClr>
                </a:solidFill>
              </a:rPr>
              <a:t>Educational research serves as the foundation for developing inclusive strategies. It identifies exclusionary practices and provides actionable recommendations for educators and policymakers. Both qualitative and quantitative methods are used to study DEI in real-world settings.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57250" y="1676400"/>
            <a:ext cx="2857500" cy="3505200"/>
          </a:xfrm>
        </p:spPr>
        <p:txBody>
          <a:bodyPr anchor="t">
            <a:normAutofit/>
          </a:bodyPr>
          <a:lstStyle/>
          <a:p>
            <a:r>
              <a:rPr lang="en-US" sz="3500"/>
              <a:t>Quantitative Approaches</a:t>
            </a:r>
          </a:p>
        </p:txBody>
      </p:sp>
      <p:sp>
        <p:nvSpPr>
          <p:cNvPr id="3" name="Content Placeholder 2"/>
          <p:cNvSpPr>
            <a:spLocks noGrp="1"/>
          </p:cNvSpPr>
          <p:nvPr>
            <p:ph idx="1"/>
          </p:nvPr>
        </p:nvSpPr>
        <p:spPr>
          <a:xfrm>
            <a:off x="3886203" y="1676400"/>
            <a:ext cx="4229097" cy="3505200"/>
          </a:xfrm>
        </p:spPr>
        <p:txBody>
          <a:bodyPr>
            <a:normAutofit lnSpcReduction="10000"/>
          </a:bodyPr>
          <a:lstStyle/>
          <a:p>
            <a:r>
              <a:rPr lang="en-US" sz="2100">
                <a:solidFill>
                  <a:schemeClr val="tx1">
                    <a:alpha val="55000"/>
                  </a:schemeClr>
                </a:solidFill>
              </a:rPr>
              <a:t>Surveys, large-scale assessments, and statistical analysis help quantify disparities in access, achievement, and school climate. For instance, equity audits reveal gaps in resource allocation or disciplinary actions across different student groups (OECD, 2020).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4350" y="1676400"/>
            <a:ext cx="3883478" cy="3505200"/>
          </a:xfrm>
        </p:spPr>
        <p:txBody>
          <a:bodyPr anchor="t">
            <a:normAutofit/>
          </a:bodyPr>
          <a:lstStyle/>
          <a:p>
            <a:r>
              <a:rPr lang="en-US" sz="3500"/>
              <a:t>Qualitative Approaches</a:t>
            </a:r>
          </a:p>
        </p:txBody>
      </p:sp>
      <p:sp>
        <p:nvSpPr>
          <p:cNvPr id="3" name="Content Placeholder 2"/>
          <p:cNvSpPr>
            <a:spLocks noGrp="1"/>
          </p:cNvSpPr>
          <p:nvPr>
            <p:ph idx="1"/>
          </p:nvPr>
        </p:nvSpPr>
        <p:spPr>
          <a:xfrm>
            <a:off x="4572000" y="1676400"/>
            <a:ext cx="3200400" cy="3505200"/>
          </a:xfrm>
        </p:spPr>
        <p:txBody>
          <a:bodyPr>
            <a:normAutofit fontScale="92500"/>
          </a:bodyPr>
          <a:lstStyle/>
          <a:p>
            <a:pPr>
              <a:lnSpc>
                <a:spcPct val="90000"/>
              </a:lnSpc>
            </a:pPr>
            <a:r>
              <a:rPr lang="en-US" sz="2100">
                <a:solidFill>
                  <a:schemeClr val="tx1">
                    <a:alpha val="55000"/>
                  </a:schemeClr>
                </a:solidFill>
              </a:rPr>
              <a:t>Interviews, ethnographies, and classroom observations uncover the lived experiences of students and teachers. These methods offer deeper understanding of the cultural and emotional dimensions of inclusion (Creswell &amp; Poth, 2018).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86050" y="1676400"/>
            <a:ext cx="2841225" cy="3505199"/>
          </a:xfrm>
        </p:spPr>
        <p:txBody>
          <a:bodyPr anchor="t">
            <a:normAutofit/>
          </a:bodyPr>
          <a:lstStyle/>
          <a:p>
            <a:r>
              <a:rPr lang="en-US" sz="3500"/>
              <a:t>Mixed Methods Research</a:t>
            </a:r>
          </a:p>
        </p:txBody>
      </p:sp>
      <p:sp>
        <p:nvSpPr>
          <p:cNvPr id="3" name="Content Placeholder 2"/>
          <p:cNvSpPr>
            <a:spLocks noGrp="1"/>
          </p:cNvSpPr>
          <p:nvPr>
            <p:ph idx="1"/>
          </p:nvPr>
        </p:nvSpPr>
        <p:spPr>
          <a:xfrm>
            <a:off x="5600700" y="1676400"/>
            <a:ext cx="3200400" cy="3505199"/>
          </a:xfrm>
        </p:spPr>
        <p:txBody>
          <a:bodyPr>
            <a:normAutofit fontScale="92500" lnSpcReduction="10000"/>
          </a:bodyPr>
          <a:lstStyle/>
          <a:p>
            <a:pPr>
              <a:lnSpc>
                <a:spcPct val="90000"/>
              </a:lnSpc>
            </a:pPr>
            <a:r>
              <a:rPr lang="en-US" sz="2100">
                <a:solidFill>
                  <a:schemeClr val="tx1">
                    <a:alpha val="55000"/>
                  </a:schemeClr>
                </a:solidFill>
              </a:rPr>
              <a:t>Combining quantitative and qualitative approaches provides a comprehensive picture. Mixed methods studies might use surveys to identify patterns and interviews to explain them, supporting a more nuanced analysis of educational inclusion.</a:t>
            </a:r>
          </a:p>
        </p:txBody>
      </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TotalTime>
  <Words>701</Words>
  <Application>Microsoft Office PowerPoint</Application>
  <PresentationFormat>Προβολή στην οθόνη (4:3)</PresentationFormat>
  <Paragraphs>42</Paragraphs>
  <Slides>16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16</vt:i4>
      </vt:variant>
    </vt:vector>
  </HeadingPairs>
  <TitlesOfParts>
    <vt:vector size="20" baseType="lpstr">
      <vt:lpstr>Arial</vt:lpstr>
      <vt:lpstr>Century Gothic</vt:lpstr>
      <vt:lpstr>Wingdings 3</vt:lpstr>
      <vt:lpstr>Θρόισμα</vt:lpstr>
      <vt:lpstr>Educational Research Approaches to Diversity, Equity, and Inclusion in the Era of the Knowledge Society</vt:lpstr>
      <vt:lpstr>Introduction</vt:lpstr>
      <vt:lpstr>Defining Key Concepts</vt:lpstr>
      <vt:lpstr>The Knowledge Society Context</vt:lpstr>
      <vt:lpstr>Why DEI Matters in Education</vt:lpstr>
      <vt:lpstr>The Role of Educational Research</vt:lpstr>
      <vt:lpstr>Quantitative Approaches</vt:lpstr>
      <vt:lpstr>Qualitative Approaches</vt:lpstr>
      <vt:lpstr>Mixed Methods Research</vt:lpstr>
      <vt:lpstr>Participatory Action Research</vt:lpstr>
      <vt:lpstr>Case Studies</vt:lpstr>
      <vt:lpstr>Challenges in DEI Research</vt:lpstr>
      <vt:lpstr>Technology and Inclusion</vt:lpstr>
      <vt:lpstr>Policy Implications</vt:lpstr>
      <vt:lpstr>Future Directions</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Educational Research Approaches to Diversity, Equity, and Inclusion in the Era of the Knowledge Society</dc:title>
  <dc:subject/>
  <dc:creator/>
  <cp:keywords/>
  <dc:description>generated using python-pptx</dc:description>
  <cp:lastModifiedBy>user1</cp:lastModifiedBy>
  <cp:revision>3</cp:revision>
  <dcterms:created xsi:type="dcterms:W3CDTF">2013-01-27T09:14:16Z</dcterms:created>
  <dcterms:modified xsi:type="dcterms:W3CDTF">2026-06-26T07:43:36Z</dcterms:modified>
  <cp:category/>
</cp:coreProperties>
</file>