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15/6/2026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2143108" y="214290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Leadership Approaches for Educational Change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2428860" y="642918"/>
            <a:ext cx="52149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Preventas</a:t>
            </a:r>
            <a:r>
              <a:rPr lang="en-US" sz="1000" dirty="0" smtClean="0"/>
              <a:t> </a:t>
            </a:r>
            <a:r>
              <a:rPr lang="en-US" sz="1000" dirty="0" err="1" smtClean="0"/>
              <a:t>Vasileios</a:t>
            </a:r>
            <a:r>
              <a:rPr lang="en-US" sz="1000" dirty="0" smtClean="0"/>
              <a:t>, </a:t>
            </a:r>
            <a:r>
              <a:rPr lang="en-US" sz="1000" dirty="0" err="1" smtClean="0"/>
              <a:t>Phd</a:t>
            </a:r>
            <a:r>
              <a:rPr lang="en-US" sz="1000" dirty="0" smtClean="0"/>
              <a:t> Candidate</a:t>
            </a:r>
            <a:r>
              <a:rPr lang="el-GR" sz="1000" dirty="0" smtClean="0"/>
              <a:t>, </a:t>
            </a:r>
            <a:r>
              <a:rPr lang="en-US" sz="1000" dirty="0" smtClean="0"/>
              <a:t>University</a:t>
            </a:r>
            <a:r>
              <a:rPr lang="el-GR" sz="1000" dirty="0" smtClean="0"/>
              <a:t> </a:t>
            </a:r>
            <a:r>
              <a:rPr lang="en-US" sz="1000" dirty="0" smtClean="0"/>
              <a:t>of the Basque Country, UPV/EHY</a:t>
            </a:r>
            <a:endParaRPr lang="el-GR" sz="1000" dirty="0"/>
          </a:p>
        </p:txBody>
      </p:sp>
      <p:sp>
        <p:nvSpPr>
          <p:cNvPr id="6" name="5 - TextBox"/>
          <p:cNvSpPr txBox="1"/>
          <p:nvPr/>
        </p:nvSpPr>
        <p:spPr>
          <a:xfrm>
            <a:off x="285720" y="142873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Introduction</a:t>
            </a:r>
            <a:endParaRPr lang="el-GR" i="1" dirty="0"/>
          </a:p>
        </p:txBody>
      </p:sp>
      <p:sp>
        <p:nvSpPr>
          <p:cNvPr id="7" name="6 - TextBox"/>
          <p:cNvSpPr txBox="1"/>
          <p:nvPr/>
        </p:nvSpPr>
        <p:spPr>
          <a:xfrm>
            <a:off x="214282" y="2000240"/>
            <a:ext cx="2000264" cy="1571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This study highlights the importance of the role of a school principal as a leader who inspires the staff and leads by example to promote the acceptance of innovation while maximizing  teachers’ satisfaction.</a:t>
            </a:r>
            <a:endParaRPr lang="el-GR" sz="1200" dirty="0"/>
          </a:p>
        </p:txBody>
      </p:sp>
      <p:sp>
        <p:nvSpPr>
          <p:cNvPr id="8" name="7 - TextBox"/>
          <p:cNvSpPr txBox="1"/>
          <p:nvPr/>
        </p:nvSpPr>
        <p:spPr>
          <a:xfrm>
            <a:off x="357158" y="385762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Research Problem</a:t>
            </a:r>
            <a:endParaRPr lang="el-GR" i="1" dirty="0"/>
          </a:p>
        </p:txBody>
      </p:sp>
      <p:sp>
        <p:nvSpPr>
          <p:cNvPr id="9" name="8 - TextBox"/>
          <p:cNvSpPr txBox="1"/>
          <p:nvPr/>
        </p:nvSpPr>
        <p:spPr>
          <a:xfrm>
            <a:off x="357158" y="4286256"/>
            <a:ext cx="228601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This study focuses on examining the main models of leadership (transformational leadership, distributed leadership and servant leadership)</a:t>
            </a:r>
            <a:endParaRPr lang="el-GR" sz="1400" dirty="0"/>
          </a:p>
        </p:txBody>
      </p:sp>
      <p:sp>
        <p:nvSpPr>
          <p:cNvPr id="10" name="9 - TextBox"/>
          <p:cNvSpPr txBox="1"/>
          <p:nvPr/>
        </p:nvSpPr>
        <p:spPr>
          <a:xfrm>
            <a:off x="3286116" y="1500174"/>
            <a:ext cx="221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Research Methodology</a:t>
            </a:r>
            <a:endParaRPr lang="el-GR" sz="1600" i="1" dirty="0"/>
          </a:p>
        </p:txBody>
      </p:sp>
      <p:sp>
        <p:nvSpPr>
          <p:cNvPr id="11" name="10 - TextBox"/>
          <p:cNvSpPr txBox="1"/>
          <p:nvPr/>
        </p:nvSpPr>
        <p:spPr>
          <a:xfrm>
            <a:off x="3286116" y="1857364"/>
            <a:ext cx="20002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the purposes of this study, on-site research was conducted, mainly by interviewing a significant amount of school principals as well as administrative staff from all over Greece.</a:t>
            </a:r>
            <a:endParaRPr lang="el-GR" sz="1400" dirty="0"/>
          </a:p>
        </p:txBody>
      </p:sp>
      <p:sp>
        <p:nvSpPr>
          <p:cNvPr id="12" name="11 - TextBox"/>
          <p:cNvSpPr txBox="1"/>
          <p:nvPr/>
        </p:nvSpPr>
        <p:spPr>
          <a:xfrm>
            <a:off x="3286116" y="378619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Results</a:t>
            </a:r>
            <a:endParaRPr lang="el-GR" i="1" dirty="0"/>
          </a:p>
        </p:txBody>
      </p:sp>
      <p:sp>
        <p:nvSpPr>
          <p:cNvPr id="13" name="12 - TextBox"/>
          <p:cNvSpPr txBox="1"/>
          <p:nvPr/>
        </p:nvSpPr>
        <p:spPr>
          <a:xfrm>
            <a:off x="3143240" y="4214818"/>
            <a:ext cx="228601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000" dirty="0" smtClean="0"/>
              <a:t>The study reveals a positive relationship between transformational, distributed and servant leadership and both innovation acceptance and teachers’ satisfaction.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1000" dirty="0" smtClean="0"/>
              <a:t>Principals who inspire, empower and support their staff are anticipated to create school environments that facilitate the successful implementation of innovations while enhancing teachers’ professional satisfaction and engagement.</a:t>
            </a:r>
            <a:endParaRPr lang="el-GR" sz="1000" dirty="0"/>
          </a:p>
        </p:txBody>
      </p:sp>
      <p:sp>
        <p:nvSpPr>
          <p:cNvPr id="14" name="13 - TextBox"/>
          <p:cNvSpPr txBox="1"/>
          <p:nvPr/>
        </p:nvSpPr>
        <p:spPr>
          <a:xfrm>
            <a:off x="6215074" y="142873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Conclusions</a:t>
            </a:r>
            <a:endParaRPr lang="el-GR" i="1" dirty="0"/>
          </a:p>
        </p:txBody>
      </p:sp>
      <p:sp>
        <p:nvSpPr>
          <p:cNvPr id="15" name="14 - TextBox"/>
          <p:cNvSpPr txBox="1"/>
          <p:nvPr/>
        </p:nvSpPr>
        <p:spPr>
          <a:xfrm>
            <a:off x="6215074" y="1857364"/>
            <a:ext cx="2214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000" dirty="0" smtClean="0"/>
              <a:t>Effective school leadership enhances teachers’ job satisfaction by creating supportive, participatory and empowering work environments.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1000" dirty="0" smtClean="0"/>
              <a:t>School principals who adopt people-centered leadership approaches are more likely to facilitate successful educational change and promote sustainable school improvement.</a:t>
            </a:r>
            <a:endParaRPr lang="el-GR" sz="1000" dirty="0"/>
          </a:p>
        </p:txBody>
      </p:sp>
      <p:sp>
        <p:nvSpPr>
          <p:cNvPr id="16" name="15 - TextBox"/>
          <p:cNvSpPr txBox="1"/>
          <p:nvPr/>
        </p:nvSpPr>
        <p:spPr>
          <a:xfrm>
            <a:off x="6215074" y="3786190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References</a:t>
            </a:r>
            <a:endParaRPr lang="el-GR" i="1" dirty="0"/>
          </a:p>
        </p:txBody>
      </p:sp>
      <p:sp>
        <p:nvSpPr>
          <p:cNvPr id="17" name="16 - TextBox"/>
          <p:cNvSpPr txBox="1"/>
          <p:nvPr/>
        </p:nvSpPr>
        <p:spPr>
          <a:xfrm>
            <a:off x="5929322" y="4143380"/>
            <a:ext cx="235745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en-US" sz="700" dirty="0" smtClean="0"/>
              <a:t>European </a:t>
            </a:r>
            <a:r>
              <a:rPr lang="en-US" sz="700" dirty="0" err="1" smtClean="0"/>
              <a:t>Schoolnet</a:t>
            </a:r>
            <a:r>
              <a:rPr lang="en-US" sz="700" dirty="0" smtClean="0"/>
              <a:t>. (2023). </a:t>
            </a:r>
            <a:r>
              <a:rPr lang="en-US" sz="700" i="1" dirty="0" smtClean="0"/>
              <a:t>Artificial intelligence in European schools: Opportunities and challenges</a:t>
            </a:r>
            <a:r>
              <a:rPr lang="en-US" sz="700" dirty="0" smtClean="0"/>
              <a:t>. European </a:t>
            </a:r>
            <a:r>
              <a:rPr lang="en-US" sz="700" dirty="0" err="1" smtClean="0"/>
              <a:t>Schoolnet</a:t>
            </a:r>
            <a:r>
              <a:rPr lang="en-US" sz="700" dirty="0" smtClean="0"/>
              <a:t>.</a:t>
            </a:r>
            <a:endParaRPr lang="el-GR" sz="700" dirty="0" smtClean="0"/>
          </a:p>
          <a:p>
            <a:pPr marL="228600" lvl="0" indent="-228600">
              <a:buFont typeface="+mj-lt"/>
              <a:buAutoNum type="arabicPeriod"/>
            </a:pPr>
            <a:endParaRPr lang="en-US" sz="7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700" dirty="0" smtClean="0"/>
              <a:t>Hiatt</a:t>
            </a:r>
            <a:r>
              <a:rPr lang="en-US" sz="700" dirty="0" smtClean="0"/>
              <a:t>, J., &amp; </a:t>
            </a:r>
            <a:r>
              <a:rPr lang="en-US" sz="700" dirty="0" err="1" smtClean="0"/>
              <a:t>Creasey</a:t>
            </a:r>
            <a:r>
              <a:rPr lang="en-US" sz="700" dirty="0" smtClean="0"/>
              <a:t>, T. (2003). </a:t>
            </a:r>
            <a:r>
              <a:rPr lang="en-US" sz="700" i="1" dirty="0" smtClean="0"/>
              <a:t>Change management: The people side of change</a:t>
            </a:r>
            <a:r>
              <a:rPr lang="en-US" sz="700" dirty="0" smtClean="0"/>
              <a:t>. </a:t>
            </a:r>
            <a:r>
              <a:rPr lang="en-US" sz="700" dirty="0" err="1" smtClean="0"/>
              <a:t>Prosci</a:t>
            </a:r>
            <a:r>
              <a:rPr lang="en-US" sz="700" dirty="0" smtClean="0"/>
              <a:t>.</a:t>
            </a:r>
            <a:endParaRPr lang="el-GR" sz="700" dirty="0" smtClean="0"/>
          </a:p>
          <a:p>
            <a:pPr marL="228600" lvl="0" indent="-228600">
              <a:buFont typeface="+mj-lt"/>
              <a:buAutoNum type="arabicPeriod"/>
            </a:pPr>
            <a:endParaRPr lang="en-US" sz="7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700" dirty="0" err="1" smtClean="0"/>
              <a:t>Kotsiantis</a:t>
            </a:r>
            <a:r>
              <a:rPr lang="en-US" sz="700" dirty="0" smtClean="0"/>
              <a:t>, S., et al. (2024). Artificial intelligence applications in school administration. </a:t>
            </a:r>
            <a:r>
              <a:rPr lang="en-US" sz="700" i="1" dirty="0" smtClean="0"/>
              <a:t>International Journal of Educational Technology, 45</a:t>
            </a:r>
            <a:r>
              <a:rPr lang="en-US" sz="700" dirty="0" smtClean="0"/>
              <a:t>(2), 115–132.</a:t>
            </a:r>
            <a:endParaRPr lang="el-GR" sz="700" dirty="0" smtClean="0"/>
          </a:p>
          <a:p>
            <a:pPr marL="228600" lvl="0" indent="-228600">
              <a:buFont typeface="+mj-lt"/>
              <a:buAutoNum type="arabicPeriod"/>
            </a:pPr>
            <a:endParaRPr lang="en-US" sz="7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700" dirty="0" err="1" smtClean="0"/>
              <a:t>Mattheou</a:t>
            </a:r>
            <a:r>
              <a:rPr lang="en-US" sz="700" dirty="0" smtClean="0"/>
              <a:t>, D. (2018). </a:t>
            </a:r>
            <a:r>
              <a:rPr lang="en-US" sz="700" i="1" dirty="0" smtClean="0"/>
              <a:t>School culture and innovation in Greek education</a:t>
            </a:r>
            <a:r>
              <a:rPr lang="en-US" sz="700" dirty="0" smtClean="0"/>
              <a:t>. </a:t>
            </a:r>
            <a:r>
              <a:rPr lang="en-US" sz="700" dirty="0" err="1" smtClean="0"/>
              <a:t>Ellinika</a:t>
            </a:r>
            <a:r>
              <a:rPr lang="en-US" sz="700" dirty="0" smtClean="0"/>
              <a:t> </a:t>
            </a:r>
            <a:r>
              <a:rPr lang="en-US" sz="700" dirty="0" err="1" smtClean="0"/>
              <a:t>Grammata</a:t>
            </a:r>
            <a:r>
              <a:rPr lang="en-US" sz="700" dirty="0" smtClean="0"/>
              <a:t>.</a:t>
            </a:r>
            <a:endParaRPr lang="el-GR" sz="700" dirty="0" smtClean="0"/>
          </a:p>
          <a:p>
            <a:pPr marL="228600" lvl="0" indent="-228600">
              <a:buFont typeface="+mj-lt"/>
              <a:buAutoNum type="arabicPeriod"/>
            </a:pPr>
            <a:endParaRPr lang="en-US" sz="7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700" dirty="0" err="1" smtClean="0"/>
              <a:t>Raptis</a:t>
            </a:r>
            <a:r>
              <a:rPr lang="en-US" sz="700" dirty="0" smtClean="0"/>
              <a:t>, A. (2006). </a:t>
            </a:r>
            <a:r>
              <a:rPr lang="en-US" sz="700" i="1" dirty="0" smtClean="0"/>
              <a:t>Organization and administration of education</a:t>
            </a:r>
            <a:r>
              <a:rPr lang="en-US" sz="700" dirty="0" smtClean="0"/>
              <a:t>. </a:t>
            </a:r>
            <a:r>
              <a:rPr lang="en-US" sz="700" dirty="0" err="1" smtClean="0"/>
              <a:t>Patakis</a:t>
            </a:r>
            <a:r>
              <a:rPr lang="en-US" sz="700" dirty="0" smtClean="0"/>
              <a:t>.</a:t>
            </a:r>
            <a:endParaRPr lang="el-GR" sz="700" dirty="0" smtClean="0"/>
          </a:p>
          <a:p>
            <a:pPr marL="228600" lvl="0" indent="-228600">
              <a:buFont typeface="+mj-lt"/>
              <a:buAutoNum type="arabicPeriod"/>
            </a:pPr>
            <a:endParaRPr lang="en-US" sz="700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sz="700" dirty="0" err="1" smtClean="0"/>
              <a:t>Yiannakaki</a:t>
            </a:r>
            <a:r>
              <a:rPr lang="en-US" sz="700" dirty="0" smtClean="0"/>
              <a:t>, M. (2005). </a:t>
            </a:r>
            <a:r>
              <a:rPr lang="en-US" sz="700" i="1" dirty="0" smtClean="0"/>
              <a:t>Innovation in school practice</a:t>
            </a:r>
            <a:r>
              <a:rPr lang="en-US" sz="700" dirty="0" smtClean="0"/>
              <a:t>. </a:t>
            </a:r>
            <a:r>
              <a:rPr lang="el-GR" sz="700" dirty="0" err="1" smtClean="0"/>
              <a:t>Metaichmio</a:t>
            </a:r>
            <a:r>
              <a:rPr lang="el-GR" sz="700" dirty="0" smtClean="0"/>
              <a:t>.</a:t>
            </a:r>
          </a:p>
          <a:p>
            <a:endParaRPr lang="el-GR" sz="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</TotalTime>
  <Words>320</Words>
  <PresentationFormat>Προβολή στην οθόνη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Διαστημικό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Vasilis Preventas</dc:creator>
  <cp:lastModifiedBy>Vasilis Preventas</cp:lastModifiedBy>
  <cp:revision>8</cp:revision>
  <dcterms:created xsi:type="dcterms:W3CDTF">2026-06-15T20:29:49Z</dcterms:created>
  <dcterms:modified xsi:type="dcterms:W3CDTF">2026-06-15T21:11:01Z</dcterms:modified>
</cp:coreProperties>
</file>