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77" r:id="rId5"/>
    <p:sldId id="263" r:id="rId6"/>
    <p:sldId id="265" r:id="rId7"/>
    <p:sldId id="266" r:id="rId8"/>
    <p:sldId id="269" r:id="rId9"/>
    <p:sldId id="270" r:id="rId10"/>
    <p:sldId id="271" r:id="rId11"/>
    <p:sldId id="272" r:id="rId12"/>
    <p:sldId id="273" r:id="rId13"/>
    <p:sldId id="275" r:id="rId14"/>
    <p:sldId id="278" r:id="rId15"/>
    <p:sldId id="274" r:id="rId16"/>
    <p:sldId id="260" r:id="rId1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67D"/>
    <a:srgbClr val="0B5E88"/>
    <a:srgbClr val="0099FF"/>
    <a:srgbClr val="3EB9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918D51AE-3F4B-4F6B-953D-D876C5EBC0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64309" y="2003329"/>
            <a:ext cx="6998293" cy="1561522"/>
          </a:xfrm>
        </p:spPr>
        <p:txBody>
          <a:bodyPr anchor="b">
            <a:normAutofit/>
          </a:bodyPr>
          <a:lstStyle>
            <a:lvl1pPr algn="ctr">
              <a:defRPr sz="440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1436A4D9-A23D-4564-A553-0E22158951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64308" y="3655241"/>
            <a:ext cx="6998293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</a:p>
        </p:txBody>
      </p:sp>
      <p:sp>
        <p:nvSpPr>
          <p:cNvPr id="7" name="Rectángulo: esquinas diagonales cortadas 6">
            <a:extLst>
              <a:ext uri="{FF2B5EF4-FFF2-40B4-BE49-F238E27FC236}">
                <a16:creationId xmlns="" xmlns:a16="http://schemas.microsoft.com/office/drawing/2014/main" id="{C54CFCCB-2271-47F4-87FB-4795F4412D40}"/>
              </a:ext>
            </a:extLst>
          </p:cNvPr>
          <p:cNvSpPr/>
          <p:nvPr userDrawn="1"/>
        </p:nvSpPr>
        <p:spPr>
          <a:xfrm>
            <a:off x="0" y="1256232"/>
            <a:ext cx="2760292" cy="3226890"/>
          </a:xfrm>
          <a:prstGeom prst="snip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: una sola esquina cortada 7">
            <a:extLst>
              <a:ext uri="{FF2B5EF4-FFF2-40B4-BE49-F238E27FC236}">
                <a16:creationId xmlns="" xmlns:a16="http://schemas.microsoft.com/office/drawing/2014/main" id="{38FDA9A8-BE5E-4939-B87C-5BB7F727BD69}"/>
              </a:ext>
            </a:extLst>
          </p:cNvPr>
          <p:cNvSpPr/>
          <p:nvPr userDrawn="1"/>
        </p:nvSpPr>
        <p:spPr>
          <a:xfrm>
            <a:off x="0" y="4483122"/>
            <a:ext cx="2760292" cy="2373387"/>
          </a:xfrm>
          <a:prstGeom prst="snip1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2DAB13C9-F28A-498E-ACD6-ABAD22788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809" y="6407625"/>
            <a:ext cx="679391" cy="365125"/>
          </a:xfrm>
        </p:spPr>
        <p:txBody>
          <a:bodyPr/>
          <a:lstStyle/>
          <a:p>
            <a:fld id="{90E14945-6857-4095-8DF4-43371726FE26}" type="slidenum">
              <a:rPr lang="es-ES" smtClean="0"/>
              <a:pPr/>
              <a:t>‹#›</a:t>
            </a:fld>
            <a:endParaRPr lang="es-ES"/>
          </a:p>
        </p:txBody>
      </p:sp>
      <p:pic>
        <p:nvPicPr>
          <p:cNvPr id="9" name="Imagen 8" descr="Interfaz de usuario gráfica, Texto&#10;&#10;El contenido generado por IA puede ser incorrecto.">
            <a:extLst>
              <a:ext uri="{FF2B5EF4-FFF2-40B4-BE49-F238E27FC236}">
                <a16:creationId xmlns="" xmlns:a16="http://schemas.microsoft.com/office/drawing/2014/main" id="{ECEED0ED-AA8E-9C81-51EA-6362EBBD9FD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5899" y="-8546"/>
            <a:ext cx="5586101" cy="1037246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="" xmlns:a16="http://schemas.microsoft.com/office/drawing/2014/main" id="{015F52E0-4369-65FE-E4F1-EE5E381C5053}"/>
              </a:ext>
            </a:extLst>
          </p:cNvPr>
          <p:cNvSpPr/>
          <p:nvPr userDrawn="1"/>
        </p:nvSpPr>
        <p:spPr>
          <a:xfrm>
            <a:off x="0" y="-8546"/>
            <a:ext cx="6605899" cy="1028700"/>
          </a:xfrm>
          <a:prstGeom prst="rect">
            <a:avLst/>
          </a:prstGeom>
          <a:solidFill>
            <a:srgbClr val="00567D"/>
          </a:solidFill>
          <a:ln>
            <a:solidFill>
              <a:srgbClr val="00567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9844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69FA05EE-746F-473F-B34C-EF9214D74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="" xmlns:a16="http://schemas.microsoft.com/office/drawing/2014/main" id="{65AF4BBD-C2FD-40E7-B929-7678F8642D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9689A19C-EA7C-48F9-AD77-4ED62E898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A50B-7B3B-49E6-800A-EF28D90C4063}" type="datetimeFigureOut">
              <a:rPr lang="es-ES" smtClean="0"/>
              <a:pPr/>
              <a:t>24/06/2026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AE695B4F-131A-4AAE-AA6A-5BC0F5D92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D76CF4C6-6873-4189-9C66-B3F04D736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14945-6857-4095-8DF4-43371726FE26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0359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="" xmlns:a16="http://schemas.microsoft.com/office/drawing/2014/main" id="{3EE217A5-79E3-44FD-BB54-4F4B0FB122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="" xmlns:a16="http://schemas.microsoft.com/office/drawing/2014/main" id="{C766FAC3-844A-43AE-A19D-D94091CDB6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8B92D65C-4493-439D-86E1-360E92331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A50B-7B3B-49E6-800A-EF28D90C4063}" type="datetimeFigureOut">
              <a:rPr lang="es-ES" smtClean="0"/>
              <a:pPr/>
              <a:t>24/06/2026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05717434-17CC-419A-A0F9-82A414256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30E93CB5-D3DF-4BF5-A176-D9A8FA5B4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14945-6857-4095-8DF4-43371726FE26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3189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D200C563-6554-42BD-A660-C06952075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75308257-96F2-4280-9B71-7B62490171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7" name="Rectángulo: esquinas diagonales cortadas 6">
            <a:extLst>
              <a:ext uri="{FF2B5EF4-FFF2-40B4-BE49-F238E27FC236}">
                <a16:creationId xmlns="" xmlns:a16="http://schemas.microsoft.com/office/drawing/2014/main" id="{3616B88D-7BB9-44B9-8A3F-11739DFEA6DD}"/>
              </a:ext>
            </a:extLst>
          </p:cNvPr>
          <p:cNvSpPr/>
          <p:nvPr userDrawn="1"/>
        </p:nvSpPr>
        <p:spPr>
          <a:xfrm>
            <a:off x="-1" y="1098"/>
            <a:ext cx="633047" cy="4932028"/>
          </a:xfrm>
          <a:prstGeom prst="snip2Diag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: una sola esquina cortada 7">
            <a:extLst>
              <a:ext uri="{FF2B5EF4-FFF2-40B4-BE49-F238E27FC236}">
                <a16:creationId xmlns="" xmlns:a16="http://schemas.microsoft.com/office/drawing/2014/main" id="{2A79B517-0A22-4364-A751-E9815B839D85}"/>
              </a:ext>
            </a:extLst>
          </p:cNvPr>
          <p:cNvSpPr/>
          <p:nvPr userDrawn="1"/>
        </p:nvSpPr>
        <p:spPr>
          <a:xfrm>
            <a:off x="0" y="3650152"/>
            <a:ext cx="633046" cy="3207848"/>
          </a:xfrm>
          <a:prstGeom prst="snip1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90560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D1D53A47-9B89-4889-B498-C5A950E28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5A747F1E-C324-4A19-BAE3-CC338836E5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6504EDA1-B25D-4459-BCEA-D51D6A607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A50B-7B3B-49E6-800A-EF28D90C4063}" type="datetimeFigureOut">
              <a:rPr lang="es-ES" smtClean="0"/>
              <a:pPr/>
              <a:t>24/06/2026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48350ECF-CCB0-4961-A837-9431FECC8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1653F049-A12C-4CC8-9F82-4E2BDA116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14945-6857-4095-8DF4-43371726FE26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9" name="Rectángulo: esquinas diagonales cortadas 6">
            <a:extLst>
              <a:ext uri="{FF2B5EF4-FFF2-40B4-BE49-F238E27FC236}">
                <a16:creationId xmlns="" xmlns:a16="http://schemas.microsoft.com/office/drawing/2014/main" id="{3616B88D-7BB9-44B9-8A3F-11739DFEA6DD}"/>
              </a:ext>
            </a:extLst>
          </p:cNvPr>
          <p:cNvSpPr/>
          <p:nvPr userDrawn="1"/>
        </p:nvSpPr>
        <p:spPr>
          <a:xfrm>
            <a:off x="-1" y="1098"/>
            <a:ext cx="633047" cy="4932028"/>
          </a:xfrm>
          <a:prstGeom prst="snip2Diag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ángulo: una sola esquina cortada 7">
            <a:extLst>
              <a:ext uri="{FF2B5EF4-FFF2-40B4-BE49-F238E27FC236}">
                <a16:creationId xmlns="" xmlns:a16="http://schemas.microsoft.com/office/drawing/2014/main" id="{2A79B517-0A22-4364-A751-E9815B839D85}"/>
              </a:ext>
            </a:extLst>
          </p:cNvPr>
          <p:cNvSpPr/>
          <p:nvPr userDrawn="1"/>
        </p:nvSpPr>
        <p:spPr>
          <a:xfrm>
            <a:off x="0" y="3650152"/>
            <a:ext cx="633046" cy="3207848"/>
          </a:xfrm>
          <a:prstGeom prst="snip1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26116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63BA7C1-1096-48A4-AAC5-4AAD6D94C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543D7B83-B6FD-4684-AB4E-070C412339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="" xmlns:a16="http://schemas.microsoft.com/office/drawing/2014/main" id="{9E318895-66D2-41FB-82A3-060F429E83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8" name="Rectángulo: esquinas diagonales cortadas 6">
            <a:extLst>
              <a:ext uri="{FF2B5EF4-FFF2-40B4-BE49-F238E27FC236}">
                <a16:creationId xmlns="" xmlns:a16="http://schemas.microsoft.com/office/drawing/2014/main" id="{3616B88D-7BB9-44B9-8A3F-11739DFEA6DD}"/>
              </a:ext>
            </a:extLst>
          </p:cNvPr>
          <p:cNvSpPr/>
          <p:nvPr userDrawn="1"/>
        </p:nvSpPr>
        <p:spPr>
          <a:xfrm>
            <a:off x="-1" y="1098"/>
            <a:ext cx="633047" cy="4932028"/>
          </a:xfrm>
          <a:prstGeom prst="snip2Diag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Rectángulo: una sola esquina cortada 7">
            <a:extLst>
              <a:ext uri="{FF2B5EF4-FFF2-40B4-BE49-F238E27FC236}">
                <a16:creationId xmlns="" xmlns:a16="http://schemas.microsoft.com/office/drawing/2014/main" id="{2A79B517-0A22-4364-A751-E9815B839D85}"/>
              </a:ext>
            </a:extLst>
          </p:cNvPr>
          <p:cNvSpPr/>
          <p:nvPr userDrawn="1"/>
        </p:nvSpPr>
        <p:spPr>
          <a:xfrm>
            <a:off x="0" y="3650152"/>
            <a:ext cx="633046" cy="3207848"/>
          </a:xfrm>
          <a:prstGeom prst="snip1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08830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9DC42940-B3BC-4684-A1E5-40F0FBC8D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F7E519D7-9069-49A4-BD25-CEC4DE6EC8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="" xmlns:a16="http://schemas.microsoft.com/office/drawing/2014/main" id="{F3F6DBDF-86C4-4CCF-AB32-8EEED32359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="" xmlns:a16="http://schemas.microsoft.com/office/drawing/2014/main" id="{A8F48CEB-0820-4A8D-9D15-BDE7A6A7F4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="" xmlns:a16="http://schemas.microsoft.com/office/drawing/2014/main" id="{44485685-A9AE-4454-A1BD-FED3E3F6B0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0" name="Rectángulo: esquinas diagonales cortadas 6">
            <a:extLst>
              <a:ext uri="{FF2B5EF4-FFF2-40B4-BE49-F238E27FC236}">
                <a16:creationId xmlns="" xmlns:a16="http://schemas.microsoft.com/office/drawing/2014/main" id="{3616B88D-7BB9-44B9-8A3F-11739DFEA6DD}"/>
              </a:ext>
            </a:extLst>
          </p:cNvPr>
          <p:cNvSpPr/>
          <p:nvPr userDrawn="1"/>
        </p:nvSpPr>
        <p:spPr>
          <a:xfrm>
            <a:off x="-1" y="1098"/>
            <a:ext cx="633047" cy="4932028"/>
          </a:xfrm>
          <a:prstGeom prst="snip2Diag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Rectángulo: una sola esquina cortada 7">
            <a:extLst>
              <a:ext uri="{FF2B5EF4-FFF2-40B4-BE49-F238E27FC236}">
                <a16:creationId xmlns="" xmlns:a16="http://schemas.microsoft.com/office/drawing/2014/main" id="{2A79B517-0A22-4364-A751-E9815B839D85}"/>
              </a:ext>
            </a:extLst>
          </p:cNvPr>
          <p:cNvSpPr/>
          <p:nvPr userDrawn="1"/>
        </p:nvSpPr>
        <p:spPr>
          <a:xfrm>
            <a:off x="0" y="3650152"/>
            <a:ext cx="633046" cy="3207848"/>
          </a:xfrm>
          <a:prstGeom prst="snip1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35052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0827E5AB-AC2B-4CAE-A33F-469390C3D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6" name="Rectángulo: esquinas diagonales cortadas 6">
            <a:extLst>
              <a:ext uri="{FF2B5EF4-FFF2-40B4-BE49-F238E27FC236}">
                <a16:creationId xmlns="" xmlns:a16="http://schemas.microsoft.com/office/drawing/2014/main" id="{3616B88D-7BB9-44B9-8A3F-11739DFEA6DD}"/>
              </a:ext>
            </a:extLst>
          </p:cNvPr>
          <p:cNvSpPr/>
          <p:nvPr userDrawn="1"/>
        </p:nvSpPr>
        <p:spPr>
          <a:xfrm>
            <a:off x="-1" y="1098"/>
            <a:ext cx="633047" cy="4932028"/>
          </a:xfrm>
          <a:prstGeom prst="snip2Diag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Rectángulo: una sola esquina cortada 7">
            <a:extLst>
              <a:ext uri="{FF2B5EF4-FFF2-40B4-BE49-F238E27FC236}">
                <a16:creationId xmlns="" xmlns:a16="http://schemas.microsoft.com/office/drawing/2014/main" id="{2A79B517-0A22-4364-A751-E9815B839D85}"/>
              </a:ext>
            </a:extLst>
          </p:cNvPr>
          <p:cNvSpPr/>
          <p:nvPr userDrawn="1"/>
        </p:nvSpPr>
        <p:spPr>
          <a:xfrm>
            <a:off x="0" y="3650152"/>
            <a:ext cx="633046" cy="3207848"/>
          </a:xfrm>
          <a:prstGeom prst="snip1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2574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: esquinas diagonales cortadas 6">
            <a:extLst>
              <a:ext uri="{FF2B5EF4-FFF2-40B4-BE49-F238E27FC236}">
                <a16:creationId xmlns="" xmlns:a16="http://schemas.microsoft.com/office/drawing/2014/main" id="{3616B88D-7BB9-44B9-8A3F-11739DFEA6DD}"/>
              </a:ext>
            </a:extLst>
          </p:cNvPr>
          <p:cNvSpPr/>
          <p:nvPr userDrawn="1"/>
        </p:nvSpPr>
        <p:spPr>
          <a:xfrm>
            <a:off x="-1" y="1098"/>
            <a:ext cx="633047" cy="4932028"/>
          </a:xfrm>
          <a:prstGeom prst="snip2Diag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Rectángulo: una sola esquina cortada 7">
            <a:extLst>
              <a:ext uri="{FF2B5EF4-FFF2-40B4-BE49-F238E27FC236}">
                <a16:creationId xmlns="" xmlns:a16="http://schemas.microsoft.com/office/drawing/2014/main" id="{2A79B517-0A22-4364-A751-E9815B839D85}"/>
              </a:ext>
            </a:extLst>
          </p:cNvPr>
          <p:cNvSpPr/>
          <p:nvPr userDrawn="1"/>
        </p:nvSpPr>
        <p:spPr>
          <a:xfrm>
            <a:off x="0" y="3650152"/>
            <a:ext cx="633046" cy="3207848"/>
          </a:xfrm>
          <a:prstGeom prst="snip1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29322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: esquinas diagonales cortadas 7">
            <a:extLst>
              <a:ext uri="{FF2B5EF4-FFF2-40B4-BE49-F238E27FC236}">
                <a16:creationId xmlns="" xmlns:a16="http://schemas.microsoft.com/office/drawing/2014/main" id="{C9840A6B-9138-4F82-97FC-45C94A0A4CBA}"/>
              </a:ext>
            </a:extLst>
          </p:cNvPr>
          <p:cNvSpPr/>
          <p:nvPr userDrawn="1"/>
        </p:nvSpPr>
        <p:spPr>
          <a:xfrm>
            <a:off x="0" y="247828"/>
            <a:ext cx="12192000" cy="4235294"/>
          </a:xfrm>
          <a:prstGeom prst="snip2Diag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Rectángulo: una sola esquina cortada 8">
            <a:extLst>
              <a:ext uri="{FF2B5EF4-FFF2-40B4-BE49-F238E27FC236}">
                <a16:creationId xmlns="" xmlns:a16="http://schemas.microsoft.com/office/drawing/2014/main" id="{309AE27C-C83F-4D08-AB75-DC0C3A117488}"/>
              </a:ext>
            </a:extLst>
          </p:cNvPr>
          <p:cNvSpPr/>
          <p:nvPr userDrawn="1"/>
        </p:nvSpPr>
        <p:spPr>
          <a:xfrm>
            <a:off x="0" y="4483123"/>
            <a:ext cx="12192000" cy="268340"/>
          </a:xfrm>
          <a:prstGeom prst="snip1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1" name="CuadroTexto 10">
            <a:extLst>
              <a:ext uri="{FF2B5EF4-FFF2-40B4-BE49-F238E27FC236}">
                <a16:creationId xmlns="" xmlns:a16="http://schemas.microsoft.com/office/drawing/2014/main" id="{DFC53D21-19EE-480D-9317-DC770DFC8498}"/>
              </a:ext>
            </a:extLst>
          </p:cNvPr>
          <p:cNvSpPr txBox="1"/>
          <p:nvPr userDrawn="1"/>
        </p:nvSpPr>
        <p:spPr>
          <a:xfrm>
            <a:off x="4401085" y="752030"/>
            <a:ext cx="29312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>
                <a:solidFill>
                  <a:schemeClr val="bg1"/>
                </a:solidFill>
              </a:rPr>
              <a:t>¡GRACIAS! </a:t>
            </a:r>
          </a:p>
        </p:txBody>
      </p:sp>
      <p:sp>
        <p:nvSpPr>
          <p:cNvPr id="13" name="Marcador de texto 2">
            <a:extLst>
              <a:ext uri="{FF2B5EF4-FFF2-40B4-BE49-F238E27FC236}">
                <a16:creationId xmlns="" xmlns:a16="http://schemas.microsoft.com/office/drawing/2014/main" id="{F3C5579A-8928-4AA8-A9E6-215992A05D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17024" y="1624783"/>
            <a:ext cx="6038969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pic>
        <p:nvPicPr>
          <p:cNvPr id="4" name="Imagen 3" descr="Interfaz de usuario gráfica, Texto">
            <a:extLst>
              <a:ext uri="{FF2B5EF4-FFF2-40B4-BE49-F238E27FC236}">
                <a16:creationId xmlns="" xmlns:a16="http://schemas.microsoft.com/office/drawing/2014/main" id="{B2B6C29A-6389-3217-25A8-A1CB56E89AC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5743" y="5345727"/>
            <a:ext cx="5810250" cy="102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791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A3994DF9-1D27-4E66-B413-304BC9355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="" xmlns:a16="http://schemas.microsoft.com/office/drawing/2014/main" id="{AC4D9DAE-6859-4864-AB51-81A1A6D85B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Marcador de texto 3">
            <a:extLst>
              <a:ext uri="{FF2B5EF4-FFF2-40B4-BE49-F238E27FC236}">
                <a16:creationId xmlns="" xmlns:a16="http://schemas.microsoft.com/office/drawing/2014/main" id="{D662742E-2261-4A27-A0A0-BEB28D16B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="" xmlns:a16="http://schemas.microsoft.com/office/drawing/2014/main" id="{4C94C4EC-BBF5-4979-95B0-DCEA95734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A50B-7B3B-49E6-800A-EF28D90C4063}" type="datetimeFigureOut">
              <a:rPr lang="es-ES" smtClean="0"/>
              <a:pPr/>
              <a:t>24/06/2026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="" xmlns:a16="http://schemas.microsoft.com/office/drawing/2014/main" id="{229FEE45-1BF4-4C3C-8087-1B8466566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="" xmlns:a16="http://schemas.microsoft.com/office/drawing/2014/main" id="{9423DCCC-5DD3-49BB-B1F4-B26DB346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14945-6857-4095-8DF4-43371726FE26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3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="" xmlns:a16="http://schemas.microsoft.com/office/drawing/2014/main" id="{47BC3232-708B-4BE1-907D-ACC07CE3F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256DA44B-F2CD-41C2-87FC-669C159974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9A21ED97-D17E-4870-98CE-A03B32ACC7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9A50B-7B3B-49E6-800A-EF28D90C4063}" type="datetimeFigureOut">
              <a:rPr lang="es-ES" smtClean="0"/>
              <a:pPr/>
              <a:t>24/06/2026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B9B5E5EF-3650-4CBF-8500-9ED962C3A9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32B48727-71A2-4107-A804-E360834A46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14945-6857-4095-8DF4-43371726FE26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80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doi.org/10.1177/01430343231202923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="" xmlns:a16="http://schemas.microsoft.com/office/drawing/2014/main" id="{D7EF0CF5-1376-68E9-A4E3-9770A9478F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75725" y="1797265"/>
            <a:ext cx="8039555" cy="2349732"/>
          </a:xfrm>
        </p:spPr>
        <p:txBody>
          <a:bodyPr>
            <a:normAutofit/>
          </a:bodyPr>
          <a:lstStyle/>
          <a:p>
            <a:r>
              <a:rPr lang="el-GR" sz="4000" b="1" dirty="0" smtClean="0"/>
              <a:t>The </a:t>
            </a:r>
            <a:r>
              <a:rPr lang="el-GR" sz="4000" b="1" dirty="0" err="1" smtClean="0"/>
              <a:t>Impact</a:t>
            </a:r>
            <a:r>
              <a:rPr lang="el-GR" sz="4000" b="1" dirty="0" smtClean="0"/>
              <a:t> of School </a:t>
            </a:r>
            <a:r>
              <a:rPr lang="el-GR" sz="4000" b="1" dirty="0" err="1" smtClean="0"/>
              <a:t>Climate</a:t>
            </a:r>
            <a:r>
              <a:rPr lang="el-GR" sz="4000" b="1" dirty="0" smtClean="0"/>
              <a:t> on </a:t>
            </a:r>
            <a:r>
              <a:rPr lang="el-GR" sz="4000" b="1" dirty="0" err="1" smtClean="0"/>
              <a:t>Academic</a:t>
            </a:r>
            <a:r>
              <a:rPr lang="el-GR" sz="4000" b="1" dirty="0" smtClean="0"/>
              <a:t> </a:t>
            </a:r>
            <a:r>
              <a:rPr lang="el-GR" sz="4000" b="1" dirty="0" err="1" smtClean="0"/>
              <a:t>Achievement</a:t>
            </a:r>
            <a:r>
              <a:rPr lang="el-GR" sz="4000" b="1" dirty="0" smtClean="0"/>
              <a:t> in </a:t>
            </a:r>
            <a:r>
              <a:rPr lang="el-GR" sz="4000" b="1" dirty="0" err="1" smtClean="0"/>
              <a:t>Kindergarten</a:t>
            </a:r>
            <a:r>
              <a:rPr lang="el-GR" b="1" dirty="0" smtClean="0"/>
              <a:t/>
            </a:r>
            <a:br>
              <a:rPr lang="el-GR" b="1" dirty="0" smtClean="0"/>
            </a:br>
            <a:r>
              <a:rPr lang="en-US" sz="3600" b="1" dirty="0" smtClean="0"/>
              <a:t>(4-6 </a:t>
            </a:r>
            <a:r>
              <a:rPr lang="en-US" sz="3600" b="1" dirty="0"/>
              <a:t>years)</a:t>
            </a:r>
            <a:endParaRPr lang="es-ES" sz="3600" dirty="0"/>
          </a:p>
        </p:txBody>
      </p:sp>
      <p:sp>
        <p:nvSpPr>
          <p:cNvPr id="5" name="Subtítulo 4">
            <a:extLst>
              <a:ext uri="{FF2B5EF4-FFF2-40B4-BE49-F238E27FC236}">
                <a16:creationId xmlns="" xmlns:a16="http://schemas.microsoft.com/office/drawing/2014/main" id="{FCB2C98E-083E-847A-0629-BBD15C5A4C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52293" y="4327301"/>
            <a:ext cx="8886421" cy="2099257"/>
          </a:xfrm>
        </p:spPr>
        <p:txBody>
          <a:bodyPr>
            <a:normAutofit/>
          </a:bodyPr>
          <a:lstStyle/>
          <a:p>
            <a:pPr algn="l"/>
            <a:endParaRPr lang="es-ES" sz="2000" b="1" dirty="0" smtClean="0"/>
          </a:p>
          <a:p>
            <a:pPr algn="l"/>
            <a:r>
              <a:rPr lang="es-ES" b="1" dirty="0" smtClean="0"/>
              <a:t>Kechrakou Anastasia</a:t>
            </a:r>
          </a:p>
          <a:p>
            <a:pPr algn="l"/>
            <a:r>
              <a:rPr lang="en-US" b="1" dirty="0"/>
              <a:t>B.Ed. </a:t>
            </a:r>
            <a:r>
              <a:rPr lang="en-US" b="1" dirty="0" smtClean="0"/>
              <a:t>in </a:t>
            </a:r>
            <a:r>
              <a:rPr lang="en-US" b="1" dirty="0"/>
              <a:t>Early Childhood Education</a:t>
            </a:r>
            <a:endParaRPr lang="el-GR" b="1" dirty="0" smtClean="0"/>
          </a:p>
          <a:p>
            <a:pPr algn="l"/>
            <a:r>
              <a:rPr lang="es-ES" b="1" dirty="0" smtClean="0"/>
              <a:t>MEd in Special Education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399973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63929" y="347729"/>
            <a:ext cx="4043699" cy="83261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sz="4000" b="1" dirty="0" err="1"/>
              <a:t>Family</a:t>
            </a:r>
            <a:r>
              <a:rPr lang="el-GR" sz="4000" b="1" dirty="0"/>
              <a:t> </a:t>
            </a:r>
            <a:r>
              <a:rPr lang="el-GR" sz="4000" b="1" dirty="0" err="1"/>
              <a:t>Involvement</a:t>
            </a:r>
            <a:r>
              <a:rPr lang="el-GR" b="1" dirty="0"/>
              <a:t/>
            </a:r>
            <a:br>
              <a:rPr lang="el-GR" b="1" dirty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69701" y="1180339"/>
            <a:ext cx="11346287" cy="540076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sz="3600" b="1" dirty="0"/>
          </a:p>
          <a:p>
            <a:pPr marL="0" indent="0">
              <a:buNone/>
            </a:pPr>
            <a:r>
              <a:rPr lang="el-GR" sz="3000" dirty="0" err="1" smtClean="0"/>
              <a:t>Strong</a:t>
            </a:r>
            <a:r>
              <a:rPr lang="el-GR" sz="3000" dirty="0" smtClean="0"/>
              <a:t> </a:t>
            </a:r>
            <a:r>
              <a:rPr lang="el-GR" sz="3000" dirty="0" err="1"/>
              <a:t>partnerships</a:t>
            </a:r>
            <a:r>
              <a:rPr lang="el-GR" sz="3000" dirty="0"/>
              <a:t> </a:t>
            </a:r>
            <a:r>
              <a:rPr lang="el-GR" sz="3000" dirty="0" err="1"/>
              <a:t>with</a:t>
            </a:r>
            <a:r>
              <a:rPr lang="el-GR" sz="3000" dirty="0"/>
              <a:t> </a:t>
            </a:r>
            <a:r>
              <a:rPr lang="el-GR" sz="3000" dirty="0" err="1"/>
              <a:t>families</a:t>
            </a:r>
            <a:r>
              <a:rPr lang="el-GR" sz="3000" dirty="0" smtClean="0"/>
              <a:t>:</a:t>
            </a:r>
            <a:endParaRPr lang="en-US" sz="3000" dirty="0" smtClean="0"/>
          </a:p>
          <a:p>
            <a:pPr marL="0" indent="0">
              <a:buNone/>
            </a:pPr>
            <a:endParaRPr lang="el-GR" sz="3000" dirty="0"/>
          </a:p>
          <a:p>
            <a:pPr lvl="0"/>
            <a:r>
              <a:rPr lang="el-GR" sz="3000" dirty="0" err="1"/>
              <a:t>Improve</a:t>
            </a:r>
            <a:r>
              <a:rPr lang="el-GR" sz="3000" dirty="0"/>
              <a:t> </a:t>
            </a:r>
            <a:r>
              <a:rPr lang="el-GR" sz="3000" dirty="0" err="1"/>
              <a:t>attendance</a:t>
            </a:r>
            <a:endParaRPr lang="el-GR" sz="3000" dirty="0"/>
          </a:p>
          <a:p>
            <a:pPr lvl="0"/>
            <a:r>
              <a:rPr lang="el-GR" sz="3000" dirty="0" err="1"/>
              <a:t>Increase</a:t>
            </a:r>
            <a:r>
              <a:rPr lang="el-GR" sz="3000" dirty="0"/>
              <a:t> </a:t>
            </a:r>
            <a:r>
              <a:rPr lang="el-GR" sz="3000" dirty="0" err="1"/>
              <a:t>motivation</a:t>
            </a:r>
            <a:endParaRPr lang="el-GR" sz="3000" dirty="0"/>
          </a:p>
          <a:p>
            <a:pPr lvl="0"/>
            <a:r>
              <a:rPr lang="el-GR" sz="3000" dirty="0" err="1"/>
              <a:t>Support</a:t>
            </a:r>
            <a:r>
              <a:rPr lang="el-GR" sz="3000" dirty="0"/>
              <a:t> </a:t>
            </a:r>
            <a:r>
              <a:rPr lang="el-GR" sz="3000" dirty="0" err="1"/>
              <a:t>homework</a:t>
            </a:r>
            <a:r>
              <a:rPr lang="el-GR" sz="3000" dirty="0"/>
              <a:t> and learning</a:t>
            </a:r>
          </a:p>
          <a:p>
            <a:pPr lvl="0"/>
            <a:r>
              <a:rPr lang="el-GR" sz="3000" dirty="0" err="1"/>
              <a:t>Strengthen</a:t>
            </a:r>
            <a:r>
              <a:rPr lang="el-GR" sz="3000" dirty="0"/>
              <a:t> </a:t>
            </a:r>
            <a:r>
              <a:rPr lang="el-GR" sz="3000" dirty="0" err="1"/>
              <a:t>communication</a:t>
            </a:r>
            <a:endParaRPr lang="el-GR" sz="3000" dirty="0"/>
          </a:p>
          <a:p>
            <a:r>
              <a:rPr lang="el-GR" sz="3000" dirty="0" err="1"/>
              <a:t>Improve</a:t>
            </a:r>
            <a:r>
              <a:rPr lang="el-GR" sz="3000" dirty="0"/>
              <a:t> </a:t>
            </a:r>
            <a:r>
              <a:rPr lang="el-GR" sz="3000" dirty="0" err="1"/>
              <a:t>children's</a:t>
            </a:r>
            <a:r>
              <a:rPr lang="el-GR" sz="3000" dirty="0"/>
              <a:t> </a:t>
            </a:r>
            <a:r>
              <a:rPr lang="el-GR" sz="3000" dirty="0" err="1"/>
              <a:t>academic</a:t>
            </a:r>
            <a:r>
              <a:rPr lang="el-GR" sz="3000" dirty="0"/>
              <a:t> </a:t>
            </a:r>
            <a:r>
              <a:rPr lang="el-GR" sz="3000" dirty="0" smtClean="0"/>
              <a:t>outcomes</a:t>
            </a:r>
            <a:r>
              <a:rPr lang="el-GR" sz="3000" dirty="0"/>
              <a:t> </a:t>
            </a:r>
            <a:r>
              <a:rPr lang="en-US" sz="3000" dirty="0" smtClean="0"/>
              <a:t>(</a:t>
            </a:r>
            <a:r>
              <a:rPr lang="el-GR" sz="3000" dirty="0" smtClean="0"/>
              <a:t>Epstein,</a:t>
            </a:r>
            <a:r>
              <a:rPr lang="en-US" sz="3000" dirty="0" smtClean="0"/>
              <a:t> </a:t>
            </a:r>
            <a:r>
              <a:rPr lang="el-GR" sz="3000" dirty="0" smtClean="0"/>
              <a:t>2018</a:t>
            </a:r>
            <a:r>
              <a:rPr lang="en-US" sz="3000" dirty="0" smtClean="0"/>
              <a:t>)</a:t>
            </a:r>
          </a:p>
          <a:p>
            <a:pPr marL="0" indent="0">
              <a:buNone/>
            </a:pPr>
            <a:endParaRPr lang="en-US" sz="3000" b="1" dirty="0" smtClean="0"/>
          </a:p>
          <a:p>
            <a:pPr marL="0" indent="0">
              <a:buNone/>
            </a:pPr>
            <a:r>
              <a:rPr lang="el-GR" sz="3000" b="1" dirty="0" smtClean="0"/>
              <a:t>Key </a:t>
            </a:r>
            <a:r>
              <a:rPr lang="el-GR" sz="3000" b="1" dirty="0" err="1"/>
              <a:t>message</a:t>
            </a:r>
            <a:r>
              <a:rPr lang="el-GR" sz="3000" b="1" dirty="0"/>
              <a:t>:</a:t>
            </a:r>
            <a:r>
              <a:rPr lang="en-US" sz="3000" dirty="0"/>
              <a:t> </a:t>
            </a:r>
            <a:r>
              <a:rPr lang="el-GR" sz="3000" dirty="0" err="1" smtClean="0"/>
              <a:t>Parents</a:t>
            </a:r>
            <a:r>
              <a:rPr lang="el-GR" sz="3000" dirty="0" smtClean="0"/>
              <a:t> </a:t>
            </a:r>
            <a:r>
              <a:rPr lang="el-GR" sz="3000" dirty="0" err="1"/>
              <a:t>are</a:t>
            </a:r>
            <a:r>
              <a:rPr lang="el-GR" sz="3000" dirty="0"/>
              <a:t> </a:t>
            </a:r>
            <a:r>
              <a:rPr lang="el-GR" sz="3000" dirty="0" err="1"/>
              <a:t>essential</a:t>
            </a:r>
            <a:r>
              <a:rPr lang="el-GR" sz="3000" dirty="0"/>
              <a:t> </a:t>
            </a:r>
            <a:r>
              <a:rPr lang="el-GR" sz="3000" dirty="0" err="1"/>
              <a:t>contributors</a:t>
            </a:r>
            <a:r>
              <a:rPr lang="el-GR" sz="3000" dirty="0"/>
              <a:t> </a:t>
            </a:r>
            <a:r>
              <a:rPr lang="el-GR" sz="3000" dirty="0" err="1"/>
              <a:t>to</a:t>
            </a:r>
            <a:r>
              <a:rPr lang="el-GR" sz="3000" dirty="0"/>
              <a:t> a </a:t>
            </a:r>
            <a:r>
              <a:rPr lang="el-GR" sz="3000" dirty="0" err="1"/>
              <a:t>positive</a:t>
            </a:r>
            <a:r>
              <a:rPr lang="el-GR" sz="3000" dirty="0"/>
              <a:t> </a:t>
            </a:r>
            <a:r>
              <a:rPr lang="el-GR" sz="3000" dirty="0" err="1"/>
              <a:t>school</a:t>
            </a:r>
            <a:r>
              <a:rPr lang="el-GR" sz="3000" dirty="0"/>
              <a:t> </a:t>
            </a:r>
            <a:r>
              <a:rPr lang="el-GR" sz="3000" dirty="0" err="1" smtClean="0"/>
              <a:t>climate</a:t>
            </a:r>
            <a:endParaRPr lang="el-GR" sz="3000" dirty="0"/>
          </a:p>
          <a:p>
            <a:pPr marL="0" indent="0">
              <a:buNone/>
            </a:pPr>
            <a:endParaRPr lang="el-GR" sz="3600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348241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03797" y="167425"/>
            <a:ext cx="10303098" cy="83261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l-GR" b="1" dirty="0"/>
              <a:t/>
            </a:r>
            <a:br>
              <a:rPr lang="el-GR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l-GR" sz="4000" b="1" dirty="0" err="1"/>
              <a:t>Classroom</a:t>
            </a:r>
            <a:r>
              <a:rPr lang="el-GR" sz="4000" b="1" dirty="0"/>
              <a:t> </a:t>
            </a:r>
            <a:r>
              <a:rPr lang="el-GR" sz="4000" b="1" dirty="0" err="1"/>
              <a:t>Practices</a:t>
            </a:r>
            <a:r>
              <a:rPr lang="el-GR" sz="4000" b="1" dirty="0"/>
              <a:t> </a:t>
            </a:r>
            <a:r>
              <a:rPr lang="el-GR" sz="4000" b="1" dirty="0" err="1"/>
              <a:t>that</a:t>
            </a:r>
            <a:r>
              <a:rPr lang="el-GR" sz="4000" b="1" dirty="0"/>
              <a:t> </a:t>
            </a:r>
            <a:r>
              <a:rPr lang="el-GR" sz="4000" b="1" dirty="0" err="1"/>
              <a:t>Improve</a:t>
            </a:r>
            <a:r>
              <a:rPr lang="el-GR" sz="4000" b="1" dirty="0"/>
              <a:t> </a:t>
            </a:r>
            <a:r>
              <a:rPr lang="el-GR" sz="4000" b="1" dirty="0" err="1"/>
              <a:t>School</a:t>
            </a:r>
            <a:r>
              <a:rPr lang="el-GR" sz="4000" b="1" dirty="0"/>
              <a:t> </a:t>
            </a:r>
            <a:r>
              <a:rPr lang="el-GR" sz="4000" b="1" dirty="0" err="1"/>
              <a:t>Climate</a:t>
            </a:r>
            <a:r>
              <a:rPr lang="el-GR" sz="4000" b="1" dirty="0"/>
              <a:t/>
            </a:r>
            <a:br>
              <a:rPr lang="el-GR" sz="4000" b="1" dirty="0"/>
            </a:br>
            <a:r>
              <a:rPr lang="el-GR" sz="4000" b="1" dirty="0"/>
              <a:t/>
            </a:r>
            <a:br>
              <a:rPr lang="el-GR" sz="4000" b="1" dirty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746975" y="1334887"/>
            <a:ext cx="11346287" cy="53492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 err="1" smtClean="0"/>
              <a:t>Effective</a:t>
            </a:r>
            <a:r>
              <a:rPr lang="el-GR" dirty="0" smtClean="0"/>
              <a:t> </a:t>
            </a:r>
            <a:r>
              <a:rPr lang="el-GR" dirty="0" err="1"/>
              <a:t>practices</a:t>
            </a:r>
            <a:r>
              <a:rPr lang="el-GR" dirty="0"/>
              <a:t> </a:t>
            </a:r>
            <a:r>
              <a:rPr lang="el-GR" dirty="0" err="1"/>
              <a:t>include</a:t>
            </a:r>
            <a:r>
              <a:rPr lang="el-GR" dirty="0" smtClean="0"/>
              <a:t>:</a:t>
            </a:r>
            <a:endParaRPr lang="en-US" dirty="0" smtClean="0"/>
          </a:p>
          <a:p>
            <a:pPr marL="0" indent="0">
              <a:buNone/>
            </a:pPr>
            <a:endParaRPr lang="el-GR" dirty="0"/>
          </a:p>
          <a:p>
            <a:pPr lvl="0"/>
            <a:r>
              <a:rPr lang="el-GR" dirty="0" err="1"/>
              <a:t>Positive</a:t>
            </a:r>
            <a:r>
              <a:rPr lang="el-GR" dirty="0"/>
              <a:t> </a:t>
            </a:r>
            <a:r>
              <a:rPr lang="el-GR" dirty="0" err="1"/>
              <a:t>reinforcement</a:t>
            </a:r>
            <a:endParaRPr lang="el-GR" dirty="0"/>
          </a:p>
          <a:p>
            <a:pPr lvl="0"/>
            <a:r>
              <a:rPr lang="el-GR" dirty="0" err="1"/>
              <a:t>Cooperative</a:t>
            </a:r>
            <a:r>
              <a:rPr lang="el-GR" dirty="0"/>
              <a:t> learning</a:t>
            </a:r>
          </a:p>
          <a:p>
            <a:pPr lvl="0"/>
            <a:r>
              <a:rPr lang="el-GR" dirty="0" smtClean="0"/>
              <a:t>C</a:t>
            </a:r>
            <a:r>
              <a:rPr lang="en-US" dirty="0" err="1" smtClean="0"/>
              <a:t>oncise</a:t>
            </a:r>
            <a:r>
              <a:rPr lang="en-US" dirty="0" smtClean="0"/>
              <a:t> </a:t>
            </a:r>
            <a:r>
              <a:rPr lang="el-GR" dirty="0" err="1" smtClean="0"/>
              <a:t>classroom</a:t>
            </a:r>
            <a:r>
              <a:rPr lang="el-GR" dirty="0" smtClean="0"/>
              <a:t> </a:t>
            </a:r>
            <a:r>
              <a:rPr lang="el-GR" dirty="0" err="1"/>
              <a:t>routines</a:t>
            </a:r>
            <a:endParaRPr lang="el-GR" dirty="0"/>
          </a:p>
          <a:p>
            <a:pPr lvl="0"/>
            <a:r>
              <a:rPr lang="el-GR" dirty="0" err="1"/>
              <a:t>Inclusive</a:t>
            </a:r>
            <a:r>
              <a:rPr lang="el-GR" dirty="0"/>
              <a:t> </a:t>
            </a:r>
            <a:r>
              <a:rPr lang="el-GR" dirty="0" err="1"/>
              <a:t>teaching</a:t>
            </a:r>
            <a:endParaRPr lang="el-GR" dirty="0"/>
          </a:p>
          <a:p>
            <a:pPr lvl="0"/>
            <a:r>
              <a:rPr lang="el-GR" dirty="0" err="1"/>
              <a:t>Respectful</a:t>
            </a:r>
            <a:r>
              <a:rPr lang="el-GR" dirty="0"/>
              <a:t> </a:t>
            </a:r>
            <a:r>
              <a:rPr lang="el-GR" dirty="0" err="1"/>
              <a:t>communication</a:t>
            </a:r>
            <a:endParaRPr lang="el-GR" dirty="0"/>
          </a:p>
          <a:p>
            <a:r>
              <a:rPr lang="el-GR" dirty="0" err="1"/>
              <a:t>Play-based</a:t>
            </a:r>
            <a:r>
              <a:rPr lang="el-GR" dirty="0"/>
              <a:t> </a:t>
            </a:r>
            <a:r>
              <a:rPr lang="el-GR" dirty="0" smtClean="0"/>
              <a:t>learning</a:t>
            </a:r>
            <a:r>
              <a:rPr lang="el-GR" dirty="0"/>
              <a:t> </a:t>
            </a:r>
            <a:r>
              <a:rPr lang="en-US" dirty="0" smtClean="0"/>
              <a:t>(</a:t>
            </a:r>
            <a:r>
              <a:rPr lang="el-GR" dirty="0" err="1" smtClean="0"/>
              <a:t>Leithwood</a:t>
            </a:r>
            <a:r>
              <a:rPr lang="el-GR" dirty="0" smtClean="0"/>
              <a:t> </a:t>
            </a:r>
            <a:r>
              <a:rPr lang="el-GR" dirty="0"/>
              <a:t>&amp; </a:t>
            </a:r>
            <a:r>
              <a:rPr lang="el-GR" dirty="0" err="1" smtClean="0"/>
              <a:t>Jantzi</a:t>
            </a:r>
            <a:r>
              <a:rPr lang="el-GR" dirty="0" smtClean="0"/>
              <a:t>,</a:t>
            </a:r>
            <a:r>
              <a:rPr lang="en-US" dirty="0" smtClean="0"/>
              <a:t> </a:t>
            </a:r>
            <a:r>
              <a:rPr lang="el-GR" dirty="0" smtClean="0"/>
              <a:t>2005)</a:t>
            </a:r>
            <a:endParaRPr lang="el-GR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l-GR" b="1" dirty="0"/>
              <a:t>Key </a:t>
            </a:r>
            <a:r>
              <a:rPr lang="el-GR" b="1" dirty="0" err="1"/>
              <a:t>message</a:t>
            </a:r>
            <a:r>
              <a:rPr lang="el-GR" b="1" dirty="0"/>
              <a:t>:</a:t>
            </a:r>
            <a:r>
              <a:rPr lang="en-US" dirty="0"/>
              <a:t> </a:t>
            </a:r>
            <a:r>
              <a:rPr lang="el-GR" dirty="0" smtClean="0"/>
              <a:t>These </a:t>
            </a:r>
            <a:r>
              <a:rPr lang="el-GR" dirty="0" err="1"/>
              <a:t>practices</a:t>
            </a:r>
            <a:r>
              <a:rPr lang="el-GR" dirty="0"/>
              <a:t> </a:t>
            </a:r>
            <a:r>
              <a:rPr lang="el-GR" dirty="0" err="1"/>
              <a:t>increase</a:t>
            </a:r>
            <a:r>
              <a:rPr lang="el-GR" dirty="0"/>
              <a:t> </a:t>
            </a:r>
            <a:r>
              <a:rPr lang="el-GR" dirty="0" err="1"/>
              <a:t>engagement</a:t>
            </a:r>
            <a:r>
              <a:rPr lang="el-GR" dirty="0"/>
              <a:t> and </a:t>
            </a:r>
            <a:r>
              <a:rPr lang="el-GR" dirty="0" err="1" smtClean="0"/>
              <a:t>achievement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29263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33630" y="407608"/>
            <a:ext cx="2627024" cy="83261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l-GR" b="1" dirty="0"/>
              <a:t/>
            </a:r>
            <a:br>
              <a:rPr lang="el-GR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l-GR" sz="4000" b="1" dirty="0" err="1"/>
              <a:t>Challenges</a:t>
            </a:r>
            <a:r>
              <a:rPr lang="el-GR" b="1" dirty="0"/>
              <a:t/>
            </a:r>
            <a:br>
              <a:rPr lang="el-GR" b="1" dirty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708338" y="1596981"/>
            <a:ext cx="11346287" cy="498412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sz="3000" dirty="0" err="1" smtClean="0"/>
              <a:t>Factors</a:t>
            </a:r>
            <a:r>
              <a:rPr lang="el-GR" sz="3000" dirty="0" smtClean="0"/>
              <a:t> </a:t>
            </a:r>
            <a:r>
              <a:rPr lang="el-GR" sz="3000" dirty="0" err="1"/>
              <a:t>that</a:t>
            </a:r>
            <a:r>
              <a:rPr lang="el-GR" sz="3000" dirty="0"/>
              <a:t> </a:t>
            </a:r>
            <a:r>
              <a:rPr lang="el-GR" sz="3000" dirty="0" err="1"/>
              <a:t>negatively</a:t>
            </a:r>
            <a:r>
              <a:rPr lang="el-GR" sz="3000" dirty="0"/>
              <a:t> </a:t>
            </a:r>
            <a:r>
              <a:rPr lang="el-GR" sz="3000" dirty="0" err="1"/>
              <a:t>affect</a:t>
            </a:r>
            <a:r>
              <a:rPr lang="el-GR" sz="3000" dirty="0"/>
              <a:t> </a:t>
            </a:r>
            <a:r>
              <a:rPr lang="el-GR" sz="3000" dirty="0" err="1"/>
              <a:t>school</a:t>
            </a:r>
            <a:r>
              <a:rPr lang="el-GR" sz="3000" dirty="0"/>
              <a:t> </a:t>
            </a:r>
            <a:r>
              <a:rPr lang="el-GR" sz="3000" dirty="0" err="1"/>
              <a:t>climate</a:t>
            </a:r>
            <a:r>
              <a:rPr lang="el-GR" sz="3000" dirty="0"/>
              <a:t> </a:t>
            </a:r>
            <a:r>
              <a:rPr lang="el-GR" sz="3000" dirty="0" err="1"/>
              <a:t>include</a:t>
            </a:r>
            <a:r>
              <a:rPr lang="el-GR" sz="3000" dirty="0" smtClean="0"/>
              <a:t>:</a:t>
            </a:r>
            <a:endParaRPr lang="en-US" sz="3000" dirty="0" smtClean="0"/>
          </a:p>
          <a:p>
            <a:pPr marL="0" indent="0">
              <a:buNone/>
            </a:pPr>
            <a:endParaRPr lang="el-GR" sz="3000" dirty="0"/>
          </a:p>
          <a:p>
            <a:pPr lvl="0"/>
            <a:r>
              <a:rPr lang="el-GR" sz="3000" dirty="0" err="1"/>
              <a:t>Bullying</a:t>
            </a:r>
            <a:endParaRPr lang="el-GR" sz="3000" dirty="0"/>
          </a:p>
          <a:p>
            <a:pPr lvl="0"/>
            <a:r>
              <a:rPr lang="el-GR" sz="3000" dirty="0"/>
              <a:t>Teacher </a:t>
            </a:r>
            <a:r>
              <a:rPr lang="el-GR" sz="3000" dirty="0" err="1"/>
              <a:t>burnout</a:t>
            </a:r>
            <a:endParaRPr lang="el-GR" sz="3000" dirty="0"/>
          </a:p>
          <a:p>
            <a:pPr lvl="0"/>
            <a:r>
              <a:rPr lang="el-GR" sz="3000" dirty="0" err="1"/>
              <a:t>Poor</a:t>
            </a:r>
            <a:r>
              <a:rPr lang="el-GR" sz="3000" dirty="0"/>
              <a:t> </a:t>
            </a:r>
            <a:r>
              <a:rPr lang="el-GR" sz="3000" dirty="0" err="1"/>
              <a:t>communication</a:t>
            </a:r>
            <a:endParaRPr lang="el-GR" sz="3000" dirty="0"/>
          </a:p>
          <a:p>
            <a:pPr lvl="0"/>
            <a:r>
              <a:rPr lang="el-GR" sz="3000" dirty="0" err="1"/>
              <a:t>Lack</a:t>
            </a:r>
            <a:r>
              <a:rPr lang="el-GR" sz="3000" dirty="0"/>
              <a:t> of </a:t>
            </a:r>
            <a:r>
              <a:rPr lang="el-GR" sz="3000" dirty="0" err="1"/>
              <a:t>resources</a:t>
            </a:r>
            <a:endParaRPr lang="el-GR" sz="3000" dirty="0"/>
          </a:p>
          <a:p>
            <a:pPr lvl="0"/>
            <a:r>
              <a:rPr lang="el-GR" sz="3000" dirty="0" err="1"/>
              <a:t>Large</a:t>
            </a:r>
            <a:r>
              <a:rPr lang="el-GR" sz="3000" dirty="0"/>
              <a:t> </a:t>
            </a:r>
            <a:r>
              <a:rPr lang="el-GR" sz="3000" dirty="0" err="1"/>
              <a:t>class</a:t>
            </a:r>
            <a:r>
              <a:rPr lang="el-GR" sz="3000" dirty="0"/>
              <a:t> </a:t>
            </a:r>
            <a:r>
              <a:rPr lang="el-GR" sz="3000" dirty="0" err="1"/>
              <a:t>sizes</a:t>
            </a:r>
            <a:endParaRPr lang="el-GR" sz="3000" dirty="0"/>
          </a:p>
          <a:p>
            <a:pPr lvl="0"/>
            <a:r>
              <a:rPr lang="el-GR" sz="3000" dirty="0" err="1"/>
              <a:t>Behavioral</a:t>
            </a:r>
            <a:r>
              <a:rPr lang="el-GR" sz="3000" dirty="0"/>
              <a:t> </a:t>
            </a:r>
            <a:r>
              <a:rPr lang="el-GR" sz="3000" dirty="0" err="1" smtClean="0"/>
              <a:t>difficulties</a:t>
            </a:r>
            <a:r>
              <a:rPr lang="en-US" sz="3000" dirty="0"/>
              <a:t> </a:t>
            </a:r>
            <a:r>
              <a:rPr lang="en-US" sz="3200" dirty="0" smtClean="0"/>
              <a:t>(Voight </a:t>
            </a:r>
            <a:r>
              <a:rPr lang="en-US" sz="3200" dirty="0"/>
              <a:t>et al., </a:t>
            </a:r>
            <a:r>
              <a:rPr lang="en-US" sz="3200" dirty="0" smtClean="0"/>
              <a:t>2015)</a:t>
            </a:r>
            <a:endParaRPr lang="el-GR" sz="3000" dirty="0"/>
          </a:p>
          <a:p>
            <a:pPr marL="0" indent="0">
              <a:buNone/>
            </a:pPr>
            <a:endParaRPr lang="en-US" sz="3000" dirty="0" smtClean="0"/>
          </a:p>
          <a:p>
            <a:pPr marL="0" indent="0">
              <a:buNone/>
            </a:pPr>
            <a:r>
              <a:rPr lang="el-GR" sz="3000" b="1" dirty="0"/>
              <a:t>Key </a:t>
            </a:r>
            <a:r>
              <a:rPr lang="el-GR" sz="3000" b="1" dirty="0" err="1"/>
              <a:t>message</a:t>
            </a:r>
            <a:r>
              <a:rPr lang="el-GR" sz="3000" b="1" dirty="0"/>
              <a:t>:</a:t>
            </a:r>
            <a:r>
              <a:rPr lang="en-US" sz="3000" dirty="0"/>
              <a:t> </a:t>
            </a:r>
            <a:r>
              <a:rPr lang="el-GR" sz="3000" dirty="0" smtClean="0"/>
              <a:t>These </a:t>
            </a:r>
            <a:r>
              <a:rPr lang="el-GR" sz="3000" dirty="0" err="1"/>
              <a:t>challenges</a:t>
            </a:r>
            <a:r>
              <a:rPr lang="el-GR" sz="3000" dirty="0"/>
              <a:t> </a:t>
            </a:r>
            <a:r>
              <a:rPr lang="el-GR" sz="3000" dirty="0" err="1"/>
              <a:t>may</a:t>
            </a:r>
            <a:r>
              <a:rPr lang="el-GR" sz="3000" dirty="0"/>
              <a:t> </a:t>
            </a:r>
            <a:r>
              <a:rPr lang="el-GR" sz="3000" dirty="0" err="1"/>
              <a:t>reduce</a:t>
            </a:r>
            <a:r>
              <a:rPr lang="el-GR" sz="3000" dirty="0"/>
              <a:t> </a:t>
            </a:r>
            <a:r>
              <a:rPr lang="el-GR" sz="3000" dirty="0" err="1"/>
              <a:t>children's</a:t>
            </a:r>
            <a:r>
              <a:rPr lang="el-GR" sz="3000" dirty="0"/>
              <a:t> </a:t>
            </a:r>
            <a:r>
              <a:rPr lang="el-GR" sz="3000" dirty="0" err="1"/>
              <a:t>academic</a:t>
            </a:r>
            <a:r>
              <a:rPr lang="el-GR" sz="3000" dirty="0"/>
              <a:t> </a:t>
            </a:r>
            <a:r>
              <a:rPr lang="el-GR" sz="3000" dirty="0" err="1" smtClean="0"/>
              <a:t>performance</a:t>
            </a:r>
            <a:endParaRPr lang="el-GR" sz="3000" dirty="0"/>
          </a:p>
          <a:p>
            <a:pPr marL="0" indent="0">
              <a:buNone/>
            </a:pPr>
            <a:endParaRPr lang="el-GR" sz="3600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373648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593473" y="365125"/>
            <a:ext cx="4623248" cy="83261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l-GR" b="1" dirty="0"/>
              <a:t/>
            </a:r>
            <a:br>
              <a:rPr lang="el-GR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l-GR" sz="4000" b="1" dirty="0" err="1" smtClean="0"/>
              <a:t>Recommendations</a:t>
            </a:r>
            <a:r>
              <a:rPr lang="el-GR" b="1" dirty="0"/>
              <a:t/>
            </a:r>
            <a:br>
              <a:rPr lang="el-GR" b="1" dirty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746975" y="1197735"/>
            <a:ext cx="11346287" cy="54606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 err="1" smtClean="0"/>
              <a:t>Schools</a:t>
            </a:r>
            <a:r>
              <a:rPr lang="el-GR" dirty="0" smtClean="0"/>
              <a:t> </a:t>
            </a:r>
            <a:r>
              <a:rPr lang="el-GR" dirty="0" err="1"/>
              <a:t>should</a:t>
            </a:r>
            <a:r>
              <a:rPr lang="el-GR" dirty="0" smtClean="0"/>
              <a:t>:</a:t>
            </a:r>
            <a:endParaRPr lang="en-US" dirty="0" smtClean="0"/>
          </a:p>
          <a:p>
            <a:pPr marL="0" indent="0">
              <a:buNone/>
            </a:pPr>
            <a:endParaRPr lang="el-GR" dirty="0"/>
          </a:p>
          <a:p>
            <a:pPr lvl="0"/>
            <a:r>
              <a:rPr lang="el-GR" dirty="0" err="1"/>
              <a:t>Support</a:t>
            </a:r>
            <a:r>
              <a:rPr lang="el-GR" dirty="0"/>
              <a:t> </a:t>
            </a:r>
            <a:r>
              <a:rPr lang="el-GR" dirty="0" err="1"/>
              <a:t>teachers</a:t>
            </a:r>
            <a:r>
              <a:rPr lang="el-GR" dirty="0"/>
              <a:t>' </a:t>
            </a:r>
            <a:r>
              <a:rPr lang="el-GR" dirty="0" err="1"/>
              <a:t>professional</a:t>
            </a:r>
            <a:r>
              <a:rPr lang="el-GR" dirty="0"/>
              <a:t> </a:t>
            </a:r>
            <a:r>
              <a:rPr lang="el-GR" dirty="0" err="1"/>
              <a:t>development</a:t>
            </a:r>
            <a:endParaRPr lang="el-GR" dirty="0"/>
          </a:p>
          <a:p>
            <a:pPr lvl="0"/>
            <a:r>
              <a:rPr lang="el-GR" dirty="0" err="1"/>
              <a:t>Promote</a:t>
            </a:r>
            <a:r>
              <a:rPr lang="el-GR" dirty="0"/>
              <a:t> </a:t>
            </a:r>
            <a:r>
              <a:rPr lang="el-GR" dirty="0" err="1"/>
              <a:t>social-emotional</a:t>
            </a:r>
            <a:r>
              <a:rPr lang="el-GR" dirty="0"/>
              <a:t> learning</a:t>
            </a:r>
          </a:p>
          <a:p>
            <a:pPr lvl="0"/>
            <a:r>
              <a:rPr lang="el-GR" dirty="0" err="1"/>
              <a:t>Encourage</a:t>
            </a:r>
            <a:r>
              <a:rPr lang="el-GR" dirty="0"/>
              <a:t> </a:t>
            </a:r>
            <a:r>
              <a:rPr lang="el-GR" dirty="0" err="1"/>
              <a:t>family</a:t>
            </a:r>
            <a:r>
              <a:rPr lang="el-GR" dirty="0"/>
              <a:t> </a:t>
            </a:r>
            <a:r>
              <a:rPr lang="el-GR" dirty="0" err="1"/>
              <a:t>involvement</a:t>
            </a:r>
            <a:endParaRPr lang="el-GR" dirty="0"/>
          </a:p>
          <a:p>
            <a:pPr lvl="0"/>
            <a:r>
              <a:rPr lang="el-GR" dirty="0" err="1"/>
              <a:t>Foster</a:t>
            </a:r>
            <a:r>
              <a:rPr lang="el-GR" dirty="0"/>
              <a:t> </a:t>
            </a:r>
            <a:r>
              <a:rPr lang="el-GR" dirty="0" err="1"/>
              <a:t>inclusive</a:t>
            </a:r>
            <a:r>
              <a:rPr lang="el-GR" dirty="0"/>
              <a:t> </a:t>
            </a:r>
            <a:r>
              <a:rPr lang="el-GR" dirty="0" err="1"/>
              <a:t>classrooms</a:t>
            </a:r>
            <a:endParaRPr lang="el-GR" dirty="0"/>
          </a:p>
          <a:p>
            <a:pPr lvl="0"/>
            <a:r>
              <a:rPr lang="el-GR" dirty="0" err="1"/>
              <a:t>Monitor</a:t>
            </a:r>
            <a:r>
              <a:rPr lang="el-GR" dirty="0"/>
              <a:t> </a:t>
            </a:r>
            <a:r>
              <a:rPr lang="el-GR" dirty="0" err="1"/>
              <a:t>school</a:t>
            </a:r>
            <a:r>
              <a:rPr lang="el-GR" dirty="0"/>
              <a:t> </a:t>
            </a:r>
            <a:r>
              <a:rPr lang="el-GR" dirty="0" err="1"/>
              <a:t>climate</a:t>
            </a:r>
            <a:r>
              <a:rPr lang="el-GR" dirty="0"/>
              <a:t> </a:t>
            </a:r>
            <a:r>
              <a:rPr lang="el-GR" dirty="0" err="1"/>
              <a:t>regularly</a:t>
            </a:r>
            <a:endParaRPr lang="el-GR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l-GR" b="1" dirty="0"/>
              <a:t>Key </a:t>
            </a:r>
            <a:r>
              <a:rPr lang="el-GR" b="1" dirty="0" err="1"/>
              <a:t>message</a:t>
            </a:r>
            <a:r>
              <a:rPr lang="el-GR" b="1" dirty="0"/>
              <a:t>:</a:t>
            </a:r>
            <a:r>
              <a:rPr lang="en-US" dirty="0"/>
              <a:t> </a:t>
            </a:r>
            <a:r>
              <a:rPr lang="el-GR" dirty="0" smtClean="0"/>
              <a:t>A </a:t>
            </a:r>
            <a:r>
              <a:rPr lang="el-GR" dirty="0" err="1"/>
              <a:t>whole-school</a:t>
            </a:r>
            <a:r>
              <a:rPr lang="el-GR" dirty="0"/>
              <a:t> </a:t>
            </a:r>
            <a:r>
              <a:rPr lang="el-GR" dirty="0" err="1"/>
              <a:t>approach</a:t>
            </a:r>
            <a:r>
              <a:rPr lang="el-GR" dirty="0"/>
              <a:t> </a:t>
            </a:r>
            <a:r>
              <a:rPr lang="el-GR" dirty="0" err="1"/>
              <a:t>is</a:t>
            </a:r>
            <a:r>
              <a:rPr lang="el-GR" dirty="0"/>
              <a:t> </a:t>
            </a:r>
            <a:r>
              <a:rPr lang="el-GR" dirty="0" err="1"/>
              <a:t>most</a:t>
            </a:r>
            <a:r>
              <a:rPr lang="el-GR" dirty="0"/>
              <a:t> </a:t>
            </a:r>
            <a:r>
              <a:rPr lang="el-GR" dirty="0" err="1" smtClean="0"/>
              <a:t>effective</a:t>
            </a:r>
            <a:endParaRPr lang="el-GR" dirty="0"/>
          </a:p>
          <a:p>
            <a:pPr marL="0" indent="0">
              <a:buNone/>
            </a:pPr>
            <a:endParaRPr lang="el-GR" sz="3600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064413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267" y="347729"/>
            <a:ext cx="2330809" cy="83261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l-GR" b="1" dirty="0"/>
              <a:t/>
            </a:r>
            <a:br>
              <a:rPr lang="el-GR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l-GR" sz="4000" b="1" smtClean="0"/>
              <a:t>Conclusion</a:t>
            </a:r>
            <a:r>
              <a:rPr lang="el-GR" b="1" dirty="0"/>
              <a:t/>
            </a:r>
            <a:br>
              <a:rPr lang="el-GR" b="1" dirty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746975" y="1558344"/>
            <a:ext cx="11346287" cy="51000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 err="1" smtClean="0"/>
              <a:t>Positive</a:t>
            </a:r>
            <a:r>
              <a:rPr lang="el-GR" dirty="0" smtClean="0"/>
              <a:t> </a:t>
            </a:r>
            <a:r>
              <a:rPr lang="el-GR" dirty="0" err="1"/>
              <a:t>school</a:t>
            </a:r>
            <a:r>
              <a:rPr lang="el-GR" dirty="0"/>
              <a:t> </a:t>
            </a:r>
            <a:r>
              <a:rPr lang="el-GR" dirty="0" err="1"/>
              <a:t>climate</a:t>
            </a:r>
            <a:r>
              <a:rPr lang="el-GR" dirty="0" smtClean="0"/>
              <a:t>:</a:t>
            </a:r>
            <a:endParaRPr lang="en-US" dirty="0" smtClean="0"/>
          </a:p>
          <a:p>
            <a:pPr marL="0" indent="0">
              <a:buNone/>
            </a:pPr>
            <a:endParaRPr lang="el-GR" dirty="0"/>
          </a:p>
          <a:p>
            <a:pPr lvl="0"/>
            <a:r>
              <a:rPr lang="el-GR" dirty="0" err="1" smtClean="0"/>
              <a:t>En</a:t>
            </a:r>
            <a:r>
              <a:rPr lang="en-US" dirty="0" smtClean="0"/>
              <a:t>courage</a:t>
            </a:r>
            <a:r>
              <a:rPr lang="el-GR" dirty="0" smtClean="0"/>
              <a:t> </a:t>
            </a:r>
            <a:r>
              <a:rPr lang="el-GR" dirty="0" err="1"/>
              <a:t>academic</a:t>
            </a:r>
            <a:r>
              <a:rPr lang="el-GR" dirty="0"/>
              <a:t> </a:t>
            </a:r>
            <a:r>
              <a:rPr lang="el-GR" dirty="0" err="1"/>
              <a:t>achievement</a:t>
            </a:r>
            <a:endParaRPr lang="el-GR" dirty="0"/>
          </a:p>
          <a:p>
            <a:pPr lvl="0"/>
            <a:r>
              <a:rPr lang="el-GR" dirty="0" err="1"/>
              <a:t>Supports</a:t>
            </a:r>
            <a:r>
              <a:rPr lang="el-GR" dirty="0"/>
              <a:t> </a:t>
            </a:r>
            <a:r>
              <a:rPr lang="el-GR" dirty="0" err="1"/>
              <a:t>emotional</a:t>
            </a:r>
            <a:r>
              <a:rPr lang="el-GR" dirty="0"/>
              <a:t> </a:t>
            </a:r>
            <a:r>
              <a:rPr lang="el-GR" dirty="0" err="1"/>
              <a:t>well-being</a:t>
            </a:r>
            <a:endParaRPr lang="el-GR" dirty="0"/>
          </a:p>
          <a:p>
            <a:pPr lvl="0"/>
            <a:r>
              <a:rPr lang="el-GR" dirty="0"/>
              <a:t>Improves </a:t>
            </a:r>
            <a:r>
              <a:rPr lang="el-GR" dirty="0" err="1"/>
              <a:t>motivation</a:t>
            </a:r>
            <a:endParaRPr lang="el-GR" dirty="0"/>
          </a:p>
          <a:p>
            <a:pPr lvl="0"/>
            <a:r>
              <a:rPr lang="el-GR" dirty="0" err="1"/>
              <a:t>Strengthens</a:t>
            </a:r>
            <a:r>
              <a:rPr lang="el-GR" dirty="0"/>
              <a:t> </a:t>
            </a:r>
            <a:r>
              <a:rPr lang="el-GR" dirty="0" err="1"/>
              <a:t>teacher-child</a:t>
            </a:r>
            <a:r>
              <a:rPr lang="el-GR" dirty="0"/>
              <a:t> </a:t>
            </a:r>
            <a:r>
              <a:rPr lang="el-GR" dirty="0" err="1"/>
              <a:t>relationships</a:t>
            </a:r>
            <a:endParaRPr lang="el-GR" dirty="0"/>
          </a:p>
          <a:p>
            <a:pPr lvl="0"/>
            <a:r>
              <a:rPr lang="el-GR" dirty="0" err="1"/>
              <a:t>Promotes</a:t>
            </a:r>
            <a:r>
              <a:rPr lang="el-GR" dirty="0"/>
              <a:t> </a:t>
            </a:r>
            <a:r>
              <a:rPr lang="el-GR" dirty="0" err="1"/>
              <a:t>lifelong</a:t>
            </a:r>
            <a:r>
              <a:rPr lang="el-GR" dirty="0"/>
              <a:t> learning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l-GR" b="1" dirty="0" err="1" smtClean="0"/>
              <a:t>Key</a:t>
            </a:r>
            <a:r>
              <a:rPr lang="el-GR" b="1" dirty="0" smtClean="0"/>
              <a:t> </a:t>
            </a:r>
            <a:r>
              <a:rPr lang="el-GR" b="1" dirty="0" err="1" smtClean="0"/>
              <a:t>message</a:t>
            </a:r>
            <a:r>
              <a:rPr lang="el-GR" b="1" dirty="0" smtClean="0"/>
              <a:t>:</a:t>
            </a:r>
            <a:r>
              <a:rPr lang="en-US" dirty="0" smtClean="0"/>
              <a:t> </a:t>
            </a:r>
            <a:r>
              <a:rPr lang="el-GR" dirty="0" err="1" smtClean="0"/>
              <a:t>Creating</a:t>
            </a:r>
            <a:r>
              <a:rPr lang="el-GR" dirty="0" smtClean="0"/>
              <a:t> a </a:t>
            </a:r>
            <a:r>
              <a:rPr lang="el-GR" dirty="0" err="1" smtClean="0"/>
              <a:t>supportive</a:t>
            </a:r>
            <a:r>
              <a:rPr lang="el-GR" dirty="0" smtClean="0"/>
              <a:t> </a:t>
            </a:r>
            <a:r>
              <a:rPr lang="el-GR" dirty="0" err="1" smtClean="0"/>
              <a:t>kindergarten</a:t>
            </a:r>
            <a:r>
              <a:rPr lang="el-GR" dirty="0" smtClean="0"/>
              <a:t> </a:t>
            </a:r>
            <a:r>
              <a:rPr lang="el-GR" dirty="0" err="1" smtClean="0"/>
              <a:t>environment</a:t>
            </a:r>
            <a:r>
              <a:rPr lang="el-GR" dirty="0" smtClean="0"/>
              <a:t> </a:t>
            </a:r>
            <a:r>
              <a:rPr lang="el-GR" dirty="0" err="1" smtClean="0"/>
              <a:t>benefits</a:t>
            </a:r>
            <a:r>
              <a:rPr lang="en-US" dirty="0"/>
              <a:t> </a:t>
            </a:r>
            <a:r>
              <a:rPr lang="en-US" dirty="0" smtClean="0"/>
              <a:t>all </a:t>
            </a:r>
            <a:r>
              <a:rPr lang="en-US" dirty="0"/>
              <a:t>children and the whole school community, both now and in the long </a:t>
            </a:r>
            <a:r>
              <a:rPr lang="en-US" dirty="0" smtClean="0"/>
              <a:t>term</a:t>
            </a:r>
            <a:endParaRPr lang="el-GR" dirty="0" smtClean="0"/>
          </a:p>
          <a:p>
            <a:pPr marL="0" indent="0">
              <a:buNone/>
            </a:pPr>
            <a:endParaRPr lang="el-GR" sz="3600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16989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246549" y="249215"/>
            <a:ext cx="5511085" cy="1325563"/>
          </a:xfrm>
        </p:spPr>
        <p:txBody>
          <a:bodyPr>
            <a:normAutofit/>
          </a:bodyPr>
          <a:lstStyle/>
          <a:p>
            <a:r>
              <a:rPr lang="el-GR" sz="3600" b="1" dirty="0" err="1"/>
              <a:t>References</a:t>
            </a:r>
            <a:r>
              <a:rPr lang="el-GR" sz="3600" b="1" dirty="0"/>
              <a:t> (APA 7th </a:t>
            </a:r>
            <a:r>
              <a:rPr lang="el-GR" sz="3600" b="1" dirty="0" err="1"/>
              <a:t>Edition</a:t>
            </a:r>
            <a:r>
              <a:rPr lang="el-GR" sz="3600" b="1" dirty="0"/>
              <a:t>)</a:t>
            </a:r>
            <a:endParaRPr lang="el-GR" sz="36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72732" y="1352282"/>
            <a:ext cx="11243256" cy="5396248"/>
          </a:xfrm>
        </p:spPr>
        <p:txBody>
          <a:bodyPr>
            <a:normAutofit fontScale="62500" lnSpcReduction="20000"/>
          </a:bodyPr>
          <a:lstStyle/>
          <a:p>
            <a:endParaRPr lang="en-US" sz="2200" dirty="0" smtClean="0"/>
          </a:p>
          <a:p>
            <a:pPr lvl="0" fontAlgn="auto"/>
            <a:r>
              <a:rPr lang="el-GR" dirty="0"/>
              <a:t>Erdem, C., &amp; </a:t>
            </a:r>
            <a:r>
              <a:rPr lang="el-GR" dirty="0" err="1"/>
              <a:t>Kaya</a:t>
            </a:r>
            <a:r>
              <a:rPr lang="el-GR" dirty="0"/>
              <a:t>, M. (2024). The </a:t>
            </a:r>
            <a:r>
              <a:rPr lang="el-GR" dirty="0" err="1"/>
              <a:t>relationship</a:t>
            </a:r>
            <a:r>
              <a:rPr lang="el-GR" dirty="0"/>
              <a:t> </a:t>
            </a:r>
            <a:r>
              <a:rPr lang="el-GR" dirty="0" err="1"/>
              <a:t>between</a:t>
            </a:r>
            <a:r>
              <a:rPr lang="el-GR" dirty="0"/>
              <a:t> </a:t>
            </a:r>
            <a:r>
              <a:rPr lang="el-GR" dirty="0" err="1"/>
              <a:t>school</a:t>
            </a:r>
            <a:r>
              <a:rPr lang="el-GR" dirty="0"/>
              <a:t> and </a:t>
            </a:r>
            <a:r>
              <a:rPr lang="el-GR" dirty="0" err="1"/>
              <a:t>classroom</a:t>
            </a:r>
            <a:r>
              <a:rPr lang="el-GR" dirty="0"/>
              <a:t> </a:t>
            </a:r>
            <a:r>
              <a:rPr lang="el-GR" dirty="0" err="1"/>
              <a:t>climate</a:t>
            </a:r>
            <a:r>
              <a:rPr lang="el-GR" dirty="0"/>
              <a:t>, and </a:t>
            </a:r>
            <a:r>
              <a:rPr lang="el-GR" dirty="0" err="1"/>
              <a:t>academic</a:t>
            </a:r>
            <a:r>
              <a:rPr lang="el-GR" dirty="0"/>
              <a:t> </a:t>
            </a:r>
            <a:r>
              <a:rPr lang="el-GR" dirty="0" err="1"/>
              <a:t>achievement</a:t>
            </a:r>
            <a:r>
              <a:rPr lang="el-GR" dirty="0"/>
              <a:t>: A </a:t>
            </a:r>
            <a:r>
              <a:rPr lang="el-GR" dirty="0" err="1"/>
              <a:t>meta-analysis</a:t>
            </a:r>
            <a:r>
              <a:rPr lang="el-GR" dirty="0"/>
              <a:t>. </a:t>
            </a:r>
            <a:r>
              <a:rPr lang="el-GR" i="1" dirty="0" err="1"/>
              <a:t>School</a:t>
            </a:r>
            <a:r>
              <a:rPr lang="el-GR" i="1" dirty="0"/>
              <a:t> </a:t>
            </a:r>
            <a:r>
              <a:rPr lang="el-GR" i="1" dirty="0" err="1"/>
              <a:t>Psychology</a:t>
            </a:r>
            <a:r>
              <a:rPr lang="el-GR" i="1" dirty="0"/>
              <a:t> International, 45</a:t>
            </a:r>
            <a:r>
              <a:rPr lang="el-GR" dirty="0"/>
              <a:t>(4), 380–408. </a:t>
            </a:r>
            <a:r>
              <a:rPr lang="el-GR" u="sng" dirty="0">
                <a:hlinkClick r:id="rId2"/>
              </a:rPr>
              <a:t>https://doi.org/10.1177/01430343231202923</a:t>
            </a:r>
            <a:endParaRPr lang="el-GR" dirty="0"/>
          </a:p>
          <a:p>
            <a:pPr lvl="0" fontAlgn="auto"/>
            <a:r>
              <a:rPr lang="el-GR" dirty="0"/>
              <a:t>Epstein, J. L. (2018). </a:t>
            </a:r>
            <a:r>
              <a:rPr lang="el-GR" i="1" dirty="0" err="1"/>
              <a:t>School</a:t>
            </a:r>
            <a:r>
              <a:rPr lang="el-GR" i="1" dirty="0"/>
              <a:t>, </a:t>
            </a:r>
            <a:r>
              <a:rPr lang="el-GR" i="1" dirty="0" err="1"/>
              <a:t>family</a:t>
            </a:r>
            <a:r>
              <a:rPr lang="el-GR" i="1" dirty="0"/>
              <a:t>, and </a:t>
            </a:r>
            <a:r>
              <a:rPr lang="el-GR" i="1" dirty="0" err="1"/>
              <a:t>community</a:t>
            </a:r>
            <a:r>
              <a:rPr lang="el-GR" i="1" dirty="0"/>
              <a:t> </a:t>
            </a:r>
            <a:r>
              <a:rPr lang="el-GR" i="1" dirty="0" err="1"/>
              <a:t>partnerships</a:t>
            </a:r>
            <a:r>
              <a:rPr lang="el-GR" dirty="0"/>
              <a:t> (4th </a:t>
            </a:r>
            <a:r>
              <a:rPr lang="el-GR" dirty="0" err="1"/>
              <a:t>ed</a:t>
            </a:r>
            <a:r>
              <a:rPr lang="el-GR" dirty="0"/>
              <a:t>.). </a:t>
            </a:r>
            <a:r>
              <a:rPr lang="el-GR" dirty="0" err="1"/>
              <a:t>Routledge</a:t>
            </a:r>
            <a:r>
              <a:rPr lang="el-GR" dirty="0"/>
              <a:t>.</a:t>
            </a:r>
          </a:p>
          <a:p>
            <a:pPr lvl="0" fontAlgn="auto"/>
            <a:r>
              <a:rPr lang="el-GR" dirty="0" err="1"/>
              <a:t>Goddard</a:t>
            </a:r>
            <a:r>
              <a:rPr lang="el-GR" dirty="0"/>
              <a:t>, Y., </a:t>
            </a:r>
            <a:r>
              <a:rPr lang="el-GR" dirty="0" err="1"/>
              <a:t>Goddard</a:t>
            </a:r>
            <a:r>
              <a:rPr lang="el-GR" dirty="0"/>
              <a:t>, R., &amp; </a:t>
            </a:r>
            <a:r>
              <a:rPr lang="el-GR" dirty="0" err="1"/>
              <a:t>Tschannen-Moran</a:t>
            </a:r>
            <a:r>
              <a:rPr lang="el-GR" dirty="0"/>
              <a:t>, M. (2007). A </a:t>
            </a:r>
            <a:r>
              <a:rPr lang="el-GR" dirty="0" err="1"/>
              <a:t>theoretical</a:t>
            </a:r>
            <a:r>
              <a:rPr lang="el-GR" dirty="0"/>
              <a:t> and </a:t>
            </a:r>
            <a:r>
              <a:rPr lang="el-GR" dirty="0" err="1"/>
              <a:t>empirical</a:t>
            </a:r>
            <a:r>
              <a:rPr lang="el-GR" dirty="0"/>
              <a:t> </a:t>
            </a:r>
            <a:r>
              <a:rPr lang="el-GR" dirty="0" err="1"/>
              <a:t>investigation</a:t>
            </a:r>
            <a:r>
              <a:rPr lang="el-GR" dirty="0"/>
              <a:t> of </a:t>
            </a:r>
            <a:r>
              <a:rPr lang="el-GR" dirty="0" err="1"/>
              <a:t>teacher</a:t>
            </a:r>
            <a:r>
              <a:rPr lang="el-GR" dirty="0"/>
              <a:t> </a:t>
            </a:r>
            <a:r>
              <a:rPr lang="el-GR" dirty="0" err="1"/>
              <a:t>collaboration</a:t>
            </a:r>
            <a:r>
              <a:rPr lang="el-GR" dirty="0"/>
              <a:t> for </a:t>
            </a:r>
            <a:r>
              <a:rPr lang="el-GR" dirty="0" err="1"/>
              <a:t>school</a:t>
            </a:r>
            <a:r>
              <a:rPr lang="el-GR" dirty="0"/>
              <a:t> </a:t>
            </a:r>
            <a:r>
              <a:rPr lang="el-GR" dirty="0" err="1"/>
              <a:t>improvement</a:t>
            </a:r>
            <a:r>
              <a:rPr lang="el-GR" dirty="0"/>
              <a:t> and </a:t>
            </a:r>
            <a:r>
              <a:rPr lang="el-GR" dirty="0" err="1"/>
              <a:t>student</a:t>
            </a:r>
            <a:r>
              <a:rPr lang="el-GR" dirty="0"/>
              <a:t> </a:t>
            </a:r>
            <a:r>
              <a:rPr lang="el-GR" dirty="0" err="1"/>
              <a:t>achievement</a:t>
            </a:r>
            <a:r>
              <a:rPr lang="el-GR" dirty="0"/>
              <a:t>. </a:t>
            </a:r>
            <a:r>
              <a:rPr lang="el-GR" i="1" dirty="0" err="1"/>
              <a:t>Teachers</a:t>
            </a:r>
            <a:r>
              <a:rPr lang="el-GR" i="1" dirty="0"/>
              <a:t> </a:t>
            </a:r>
            <a:r>
              <a:rPr lang="el-GR" i="1" dirty="0" err="1"/>
              <a:t>College</a:t>
            </a:r>
            <a:r>
              <a:rPr lang="el-GR" i="1" dirty="0"/>
              <a:t> </a:t>
            </a:r>
            <a:r>
              <a:rPr lang="el-GR" i="1" dirty="0" err="1"/>
              <a:t>Record</a:t>
            </a:r>
            <a:r>
              <a:rPr lang="el-GR" i="1" dirty="0"/>
              <a:t>, 109</a:t>
            </a:r>
            <a:r>
              <a:rPr lang="el-GR" dirty="0"/>
              <a:t>(4), 877–896.</a:t>
            </a:r>
          </a:p>
          <a:p>
            <a:pPr lvl="0" fontAlgn="auto"/>
            <a:r>
              <a:rPr lang="el-GR" dirty="0" err="1"/>
              <a:t>Kutsyuruba</a:t>
            </a:r>
            <a:r>
              <a:rPr lang="el-GR" dirty="0"/>
              <a:t>, B., </a:t>
            </a:r>
            <a:r>
              <a:rPr lang="el-GR" dirty="0" err="1"/>
              <a:t>Klinger</a:t>
            </a:r>
            <a:r>
              <a:rPr lang="el-GR" dirty="0"/>
              <a:t>, D. A., &amp; </a:t>
            </a:r>
            <a:r>
              <a:rPr lang="el-GR" dirty="0" err="1"/>
              <a:t>Hussain</a:t>
            </a:r>
            <a:r>
              <a:rPr lang="el-GR" dirty="0"/>
              <a:t>, A. (2015). </a:t>
            </a:r>
            <a:r>
              <a:rPr lang="el-GR" dirty="0" err="1"/>
              <a:t>Relationships</a:t>
            </a:r>
            <a:r>
              <a:rPr lang="el-GR" dirty="0"/>
              <a:t> </a:t>
            </a:r>
            <a:r>
              <a:rPr lang="el-GR" dirty="0" err="1"/>
              <a:t>among</a:t>
            </a:r>
            <a:r>
              <a:rPr lang="el-GR" dirty="0"/>
              <a:t> </a:t>
            </a:r>
            <a:r>
              <a:rPr lang="el-GR" dirty="0" err="1"/>
              <a:t>school</a:t>
            </a:r>
            <a:r>
              <a:rPr lang="el-GR" dirty="0"/>
              <a:t> </a:t>
            </a:r>
            <a:r>
              <a:rPr lang="el-GR" dirty="0" err="1"/>
              <a:t>climate</a:t>
            </a:r>
            <a:r>
              <a:rPr lang="el-GR" dirty="0"/>
              <a:t>, </a:t>
            </a:r>
            <a:r>
              <a:rPr lang="el-GR" dirty="0" err="1"/>
              <a:t>school</a:t>
            </a:r>
            <a:r>
              <a:rPr lang="el-GR" dirty="0"/>
              <a:t> </a:t>
            </a:r>
            <a:r>
              <a:rPr lang="el-GR" dirty="0" err="1"/>
              <a:t>safety</a:t>
            </a:r>
            <a:r>
              <a:rPr lang="el-GR" dirty="0"/>
              <a:t>, and </a:t>
            </a:r>
            <a:r>
              <a:rPr lang="el-GR" dirty="0" err="1"/>
              <a:t>student</a:t>
            </a:r>
            <a:r>
              <a:rPr lang="el-GR" dirty="0"/>
              <a:t> </a:t>
            </a:r>
            <a:r>
              <a:rPr lang="el-GR" dirty="0" err="1"/>
              <a:t>achievement</a:t>
            </a:r>
            <a:r>
              <a:rPr lang="el-GR" dirty="0"/>
              <a:t> and </a:t>
            </a:r>
            <a:r>
              <a:rPr lang="el-GR" dirty="0" err="1"/>
              <a:t>well-being</a:t>
            </a:r>
            <a:r>
              <a:rPr lang="el-GR" dirty="0"/>
              <a:t>: A </a:t>
            </a:r>
            <a:r>
              <a:rPr lang="el-GR" dirty="0" err="1"/>
              <a:t>review</a:t>
            </a:r>
            <a:r>
              <a:rPr lang="el-GR" dirty="0"/>
              <a:t> of the </a:t>
            </a:r>
            <a:r>
              <a:rPr lang="el-GR" dirty="0" err="1"/>
              <a:t>literature</a:t>
            </a:r>
            <a:r>
              <a:rPr lang="el-GR" dirty="0"/>
              <a:t>. </a:t>
            </a:r>
            <a:r>
              <a:rPr lang="el-GR" i="1" dirty="0"/>
              <a:t>Review of </a:t>
            </a:r>
            <a:r>
              <a:rPr lang="el-GR" i="1" dirty="0" err="1"/>
              <a:t>Education</a:t>
            </a:r>
            <a:r>
              <a:rPr lang="el-GR" i="1" dirty="0"/>
              <a:t>, 3</a:t>
            </a:r>
            <a:r>
              <a:rPr lang="el-GR" dirty="0"/>
              <a:t>(1), 103–135.</a:t>
            </a:r>
          </a:p>
          <a:p>
            <a:pPr lvl="0" fontAlgn="auto"/>
            <a:r>
              <a:rPr lang="el-GR" dirty="0" err="1"/>
              <a:t>Leithwood</a:t>
            </a:r>
            <a:r>
              <a:rPr lang="el-GR" dirty="0"/>
              <a:t>, K., &amp; </a:t>
            </a:r>
            <a:r>
              <a:rPr lang="el-GR" dirty="0" err="1"/>
              <a:t>Jantzi</a:t>
            </a:r>
            <a:r>
              <a:rPr lang="el-GR" dirty="0"/>
              <a:t>, D. (2005). A </a:t>
            </a:r>
            <a:r>
              <a:rPr lang="el-GR" dirty="0" err="1"/>
              <a:t>review</a:t>
            </a:r>
            <a:r>
              <a:rPr lang="el-GR" dirty="0"/>
              <a:t> of </a:t>
            </a:r>
            <a:r>
              <a:rPr lang="el-GR" dirty="0" err="1"/>
              <a:t>transformational</a:t>
            </a:r>
            <a:r>
              <a:rPr lang="el-GR" dirty="0"/>
              <a:t> </a:t>
            </a:r>
            <a:r>
              <a:rPr lang="el-GR" dirty="0" err="1"/>
              <a:t>school</a:t>
            </a:r>
            <a:r>
              <a:rPr lang="el-GR" dirty="0"/>
              <a:t> </a:t>
            </a:r>
            <a:r>
              <a:rPr lang="el-GR" dirty="0" err="1"/>
              <a:t>leadership</a:t>
            </a:r>
            <a:r>
              <a:rPr lang="el-GR" dirty="0"/>
              <a:t> </a:t>
            </a:r>
            <a:r>
              <a:rPr lang="el-GR" dirty="0" err="1"/>
              <a:t>research</a:t>
            </a:r>
            <a:r>
              <a:rPr lang="el-GR" dirty="0"/>
              <a:t>. </a:t>
            </a:r>
            <a:r>
              <a:rPr lang="el-GR" i="1" dirty="0"/>
              <a:t>Educational Administration Quarterly, 41</a:t>
            </a:r>
            <a:r>
              <a:rPr lang="el-GR" dirty="0"/>
              <a:t>(5), 707–742.</a:t>
            </a:r>
          </a:p>
          <a:p>
            <a:pPr lvl="0" fontAlgn="auto"/>
            <a:r>
              <a:rPr lang="el-GR" dirty="0" err="1"/>
              <a:t>Ronfeldt</a:t>
            </a:r>
            <a:r>
              <a:rPr lang="el-GR" dirty="0"/>
              <a:t>, M., </a:t>
            </a:r>
            <a:r>
              <a:rPr lang="el-GR" dirty="0" err="1"/>
              <a:t>Farmer</a:t>
            </a:r>
            <a:r>
              <a:rPr lang="el-GR" dirty="0"/>
              <a:t>, S. O., </a:t>
            </a:r>
            <a:r>
              <a:rPr lang="el-GR" dirty="0" err="1"/>
              <a:t>McQueen</a:t>
            </a:r>
            <a:r>
              <a:rPr lang="el-GR" dirty="0"/>
              <a:t>, K., &amp; </a:t>
            </a:r>
            <a:r>
              <a:rPr lang="el-GR" dirty="0" err="1"/>
              <a:t>Grissom</a:t>
            </a:r>
            <a:r>
              <a:rPr lang="el-GR" dirty="0"/>
              <a:t>, J. A. (2015). Teacher </a:t>
            </a:r>
            <a:r>
              <a:rPr lang="el-GR" dirty="0" err="1"/>
              <a:t>collaboration</a:t>
            </a:r>
            <a:r>
              <a:rPr lang="el-GR" dirty="0"/>
              <a:t> in </a:t>
            </a:r>
            <a:r>
              <a:rPr lang="el-GR" dirty="0" err="1"/>
              <a:t>instructional</a:t>
            </a:r>
            <a:r>
              <a:rPr lang="el-GR" dirty="0"/>
              <a:t> </a:t>
            </a:r>
            <a:r>
              <a:rPr lang="el-GR" dirty="0" err="1"/>
              <a:t>teams</a:t>
            </a:r>
            <a:r>
              <a:rPr lang="el-GR" dirty="0"/>
              <a:t> and </a:t>
            </a:r>
            <a:r>
              <a:rPr lang="el-GR" dirty="0" err="1"/>
              <a:t>student</a:t>
            </a:r>
            <a:r>
              <a:rPr lang="el-GR" dirty="0"/>
              <a:t> </a:t>
            </a:r>
            <a:r>
              <a:rPr lang="el-GR" dirty="0" err="1"/>
              <a:t>achievement</a:t>
            </a:r>
            <a:r>
              <a:rPr lang="el-GR" dirty="0"/>
              <a:t>. </a:t>
            </a:r>
            <a:r>
              <a:rPr lang="el-GR" i="1" dirty="0"/>
              <a:t>American Educational Research Journal, 52</a:t>
            </a:r>
            <a:r>
              <a:rPr lang="el-GR" dirty="0"/>
              <a:t>(3), 475–514.</a:t>
            </a:r>
          </a:p>
          <a:p>
            <a:pPr lvl="0" fontAlgn="auto"/>
            <a:r>
              <a:rPr lang="el-GR" dirty="0" err="1"/>
              <a:t>Rudasill</a:t>
            </a:r>
            <a:r>
              <a:rPr lang="el-GR" dirty="0"/>
              <a:t>, K. M., </a:t>
            </a:r>
            <a:r>
              <a:rPr lang="el-GR" dirty="0" err="1"/>
              <a:t>et</a:t>
            </a:r>
            <a:r>
              <a:rPr lang="el-GR" dirty="0"/>
              <a:t> </a:t>
            </a:r>
            <a:r>
              <a:rPr lang="el-GR" dirty="0" err="1"/>
              <a:t>al</a:t>
            </a:r>
            <a:r>
              <a:rPr lang="el-GR" dirty="0"/>
              <a:t>. (2014). </a:t>
            </a:r>
            <a:r>
              <a:rPr lang="el-GR" i="1" dirty="0" err="1"/>
              <a:t>School</a:t>
            </a:r>
            <a:r>
              <a:rPr lang="el-GR" i="1" dirty="0"/>
              <a:t> </a:t>
            </a:r>
            <a:r>
              <a:rPr lang="el-GR" i="1" dirty="0" err="1"/>
              <a:t>climate</a:t>
            </a:r>
            <a:r>
              <a:rPr lang="el-GR" i="1" dirty="0"/>
              <a:t>, </a:t>
            </a:r>
            <a:r>
              <a:rPr lang="el-GR" i="1" dirty="0" err="1"/>
              <a:t>teacher</a:t>
            </a:r>
            <a:r>
              <a:rPr lang="el-GR" i="1" dirty="0"/>
              <a:t>–</a:t>
            </a:r>
            <a:r>
              <a:rPr lang="el-GR" i="1" dirty="0" err="1"/>
              <a:t>child</a:t>
            </a:r>
            <a:r>
              <a:rPr lang="el-GR" i="1" dirty="0"/>
              <a:t> </a:t>
            </a:r>
            <a:r>
              <a:rPr lang="el-GR" i="1" dirty="0" err="1"/>
              <a:t>closeness</a:t>
            </a:r>
            <a:r>
              <a:rPr lang="el-GR" i="1" dirty="0"/>
              <a:t>, and </a:t>
            </a:r>
            <a:r>
              <a:rPr lang="el-GR" i="1" dirty="0" err="1"/>
              <a:t>low-income</a:t>
            </a:r>
            <a:r>
              <a:rPr lang="el-GR" i="1" dirty="0"/>
              <a:t> </a:t>
            </a:r>
            <a:r>
              <a:rPr lang="el-GR" i="1" dirty="0" err="1"/>
              <a:t>children's</a:t>
            </a:r>
            <a:r>
              <a:rPr lang="el-GR" i="1" dirty="0"/>
              <a:t> </a:t>
            </a:r>
            <a:r>
              <a:rPr lang="el-GR" i="1" dirty="0" err="1"/>
              <a:t>academic</a:t>
            </a:r>
            <a:r>
              <a:rPr lang="el-GR" i="1" dirty="0"/>
              <a:t> </a:t>
            </a:r>
            <a:r>
              <a:rPr lang="el-GR" i="1" dirty="0" err="1"/>
              <a:t>skills</a:t>
            </a:r>
            <a:r>
              <a:rPr lang="el-GR" i="1" dirty="0"/>
              <a:t> in </a:t>
            </a:r>
            <a:r>
              <a:rPr lang="el-GR" i="1" dirty="0" err="1"/>
              <a:t>kindergarten</a:t>
            </a:r>
            <a:r>
              <a:rPr lang="el-GR" i="1" dirty="0"/>
              <a:t>.</a:t>
            </a:r>
            <a:endParaRPr lang="el-GR" dirty="0"/>
          </a:p>
          <a:p>
            <a:pPr lvl="0" fontAlgn="auto"/>
            <a:r>
              <a:rPr lang="el-GR" dirty="0" err="1"/>
              <a:t>Voight</a:t>
            </a:r>
            <a:r>
              <a:rPr lang="el-GR" dirty="0"/>
              <a:t>, A., </a:t>
            </a:r>
            <a:r>
              <a:rPr lang="el-GR" dirty="0" err="1"/>
              <a:t>Hanson</a:t>
            </a:r>
            <a:r>
              <a:rPr lang="el-GR" dirty="0"/>
              <a:t>, T., </a:t>
            </a:r>
            <a:r>
              <a:rPr lang="el-GR" dirty="0" err="1"/>
              <a:t>O'Malley</a:t>
            </a:r>
            <a:r>
              <a:rPr lang="el-GR" dirty="0"/>
              <a:t>, M., &amp; </a:t>
            </a:r>
            <a:r>
              <a:rPr lang="el-GR" dirty="0" err="1"/>
              <a:t>Adekanye</a:t>
            </a:r>
            <a:r>
              <a:rPr lang="el-GR" dirty="0"/>
              <a:t>, L. (2015). </a:t>
            </a:r>
            <a:r>
              <a:rPr lang="el-GR" i="1" dirty="0"/>
              <a:t>The </a:t>
            </a:r>
            <a:r>
              <a:rPr lang="el-GR" i="1" dirty="0" err="1"/>
              <a:t>relationship</a:t>
            </a:r>
            <a:r>
              <a:rPr lang="el-GR" i="1" dirty="0"/>
              <a:t> </a:t>
            </a:r>
            <a:r>
              <a:rPr lang="el-GR" i="1" dirty="0" err="1"/>
              <a:t>between</a:t>
            </a:r>
            <a:r>
              <a:rPr lang="el-GR" i="1" dirty="0"/>
              <a:t> </a:t>
            </a:r>
            <a:r>
              <a:rPr lang="el-GR" i="1" dirty="0" err="1"/>
              <a:t>school</a:t>
            </a:r>
            <a:r>
              <a:rPr lang="el-GR" i="1" dirty="0"/>
              <a:t> </a:t>
            </a:r>
            <a:r>
              <a:rPr lang="el-GR" i="1" dirty="0" err="1"/>
              <a:t>climate</a:t>
            </a:r>
            <a:r>
              <a:rPr lang="el-GR" i="1" dirty="0"/>
              <a:t> and </a:t>
            </a:r>
            <a:r>
              <a:rPr lang="el-GR" i="1" dirty="0" err="1"/>
              <a:t>academic</a:t>
            </a:r>
            <a:r>
              <a:rPr lang="el-GR" i="1" dirty="0"/>
              <a:t> </a:t>
            </a:r>
            <a:r>
              <a:rPr lang="el-GR" i="1" dirty="0" err="1"/>
              <a:t>achievement</a:t>
            </a:r>
            <a:r>
              <a:rPr lang="el-GR" i="1" dirty="0"/>
              <a:t>.</a:t>
            </a:r>
            <a:endParaRPr lang="el-GR" dirty="0"/>
          </a:p>
          <a:p>
            <a:pPr lvl="0" fontAlgn="auto"/>
            <a:r>
              <a:rPr lang="el-GR" dirty="0" err="1"/>
              <a:t>Wang</a:t>
            </a:r>
            <a:r>
              <a:rPr lang="el-GR" dirty="0"/>
              <a:t>, M. T., &amp; </a:t>
            </a:r>
            <a:r>
              <a:rPr lang="el-GR" dirty="0" err="1"/>
              <a:t>Degol</a:t>
            </a:r>
            <a:r>
              <a:rPr lang="el-GR" dirty="0"/>
              <a:t>, J. L. (2016). </a:t>
            </a:r>
            <a:r>
              <a:rPr lang="el-GR" dirty="0" err="1"/>
              <a:t>School</a:t>
            </a:r>
            <a:r>
              <a:rPr lang="el-GR" dirty="0"/>
              <a:t> </a:t>
            </a:r>
            <a:r>
              <a:rPr lang="el-GR" dirty="0" err="1"/>
              <a:t>climate</a:t>
            </a:r>
            <a:r>
              <a:rPr lang="el-GR" dirty="0"/>
              <a:t>: A </a:t>
            </a:r>
            <a:r>
              <a:rPr lang="el-GR" dirty="0" err="1"/>
              <a:t>review</a:t>
            </a:r>
            <a:r>
              <a:rPr lang="el-GR" dirty="0"/>
              <a:t> of the </a:t>
            </a:r>
            <a:r>
              <a:rPr lang="el-GR" dirty="0" err="1"/>
              <a:t>construct</a:t>
            </a:r>
            <a:r>
              <a:rPr lang="el-GR" dirty="0"/>
              <a:t>, </a:t>
            </a:r>
            <a:r>
              <a:rPr lang="el-GR" dirty="0" err="1"/>
              <a:t>measurement</a:t>
            </a:r>
            <a:r>
              <a:rPr lang="el-GR" dirty="0"/>
              <a:t>, and </a:t>
            </a:r>
            <a:r>
              <a:rPr lang="el-GR" dirty="0" err="1"/>
              <a:t>impact</a:t>
            </a:r>
            <a:r>
              <a:rPr lang="el-GR" dirty="0"/>
              <a:t> on </a:t>
            </a:r>
            <a:r>
              <a:rPr lang="el-GR" dirty="0" err="1"/>
              <a:t>student</a:t>
            </a:r>
            <a:r>
              <a:rPr lang="el-GR" dirty="0"/>
              <a:t> outcomes. </a:t>
            </a:r>
            <a:r>
              <a:rPr lang="el-GR" i="1" dirty="0"/>
              <a:t>Educational </a:t>
            </a:r>
            <a:r>
              <a:rPr lang="el-GR" i="1" dirty="0" err="1"/>
              <a:t>Psychology</a:t>
            </a:r>
            <a:r>
              <a:rPr lang="el-GR" i="1" dirty="0"/>
              <a:t> Review, 28</a:t>
            </a:r>
            <a:r>
              <a:rPr lang="el-GR" dirty="0"/>
              <a:t>(2), 315–352.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326639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="" xmlns:a16="http://schemas.microsoft.com/office/drawing/2014/main" id="{EE296250-5995-4B1E-86C4-DFABC4298C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04145" y="1959634"/>
            <a:ext cx="6038969" cy="1500187"/>
          </a:xfrm>
        </p:spPr>
        <p:txBody>
          <a:bodyPr/>
          <a:lstStyle/>
          <a:p>
            <a:r>
              <a:rPr lang="es-ES" dirty="0" smtClean="0"/>
              <a:t>                   Thank you for attending!!!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80764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3652EA5-C32A-4C6A-97FE-862611438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6026239" cy="845488"/>
          </a:xfrm>
        </p:spPr>
        <p:txBody>
          <a:bodyPr>
            <a:normAutofit/>
          </a:bodyPr>
          <a:lstStyle/>
          <a:p>
            <a:r>
              <a:rPr lang="el-GR" sz="3600" b="1" dirty="0" err="1"/>
              <a:t>What</a:t>
            </a:r>
            <a:r>
              <a:rPr lang="el-GR" sz="3600" b="1" dirty="0"/>
              <a:t> </a:t>
            </a:r>
            <a:r>
              <a:rPr lang="el-GR" sz="3600" b="1" dirty="0" err="1"/>
              <a:t>is</a:t>
            </a:r>
            <a:r>
              <a:rPr lang="el-GR" sz="3600" b="1" dirty="0"/>
              <a:t> </a:t>
            </a:r>
            <a:r>
              <a:rPr lang="el-GR" sz="3600" b="1" dirty="0" err="1"/>
              <a:t>School</a:t>
            </a:r>
            <a:r>
              <a:rPr lang="el-GR" sz="3600" b="1" dirty="0"/>
              <a:t> </a:t>
            </a:r>
            <a:r>
              <a:rPr lang="el-GR" sz="3600" b="1" dirty="0" err="1"/>
              <a:t>Climate</a:t>
            </a:r>
            <a:r>
              <a:rPr lang="el-GR" sz="3600" b="1" dirty="0"/>
              <a:t>?</a:t>
            </a:r>
            <a:endParaRPr lang="es-ES" sz="36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281D8331-7EBB-49A2-8681-1E679E7710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701" y="1339404"/>
            <a:ext cx="11397803" cy="53189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 err="1"/>
              <a:t>School</a:t>
            </a:r>
            <a:r>
              <a:rPr lang="el-GR" dirty="0"/>
              <a:t> </a:t>
            </a:r>
            <a:r>
              <a:rPr lang="el-GR" dirty="0" err="1"/>
              <a:t>climate</a:t>
            </a:r>
            <a:r>
              <a:rPr lang="el-GR" dirty="0"/>
              <a:t> </a:t>
            </a:r>
            <a:r>
              <a:rPr lang="el-GR" dirty="0" err="1"/>
              <a:t>refers</a:t>
            </a:r>
            <a:r>
              <a:rPr lang="el-GR" dirty="0"/>
              <a:t> </a:t>
            </a:r>
            <a:r>
              <a:rPr lang="el-GR" dirty="0" err="1"/>
              <a:t>to</a:t>
            </a:r>
            <a:r>
              <a:rPr lang="el-GR" dirty="0"/>
              <a:t> the </a:t>
            </a:r>
            <a:r>
              <a:rPr lang="el-GR" dirty="0" err="1"/>
              <a:t>quality</a:t>
            </a:r>
            <a:r>
              <a:rPr lang="el-GR" dirty="0"/>
              <a:t> and </a:t>
            </a:r>
            <a:r>
              <a:rPr lang="el-GR" dirty="0" err="1"/>
              <a:t>character</a:t>
            </a:r>
            <a:r>
              <a:rPr lang="el-GR" dirty="0"/>
              <a:t> of </a:t>
            </a:r>
            <a:r>
              <a:rPr lang="el-GR" dirty="0" err="1"/>
              <a:t>school</a:t>
            </a:r>
            <a:r>
              <a:rPr lang="el-GR" dirty="0"/>
              <a:t> </a:t>
            </a:r>
            <a:r>
              <a:rPr lang="el-GR" dirty="0" err="1"/>
              <a:t>life</a:t>
            </a:r>
            <a:r>
              <a:rPr lang="el-GR" dirty="0"/>
              <a:t>. </a:t>
            </a:r>
            <a:r>
              <a:rPr lang="el-GR" dirty="0" err="1"/>
              <a:t>It</a:t>
            </a:r>
            <a:r>
              <a:rPr lang="el-GR" dirty="0"/>
              <a:t> </a:t>
            </a:r>
            <a:r>
              <a:rPr lang="el-GR" dirty="0" err="1"/>
              <a:t>includes</a:t>
            </a:r>
            <a:r>
              <a:rPr lang="el-GR" dirty="0" smtClean="0"/>
              <a:t>:</a:t>
            </a:r>
            <a:endParaRPr lang="en-US" dirty="0" smtClean="0"/>
          </a:p>
          <a:p>
            <a:pPr marL="0" indent="0">
              <a:buNone/>
            </a:pPr>
            <a:endParaRPr lang="el-GR" dirty="0"/>
          </a:p>
          <a:p>
            <a:r>
              <a:rPr lang="el-GR" dirty="0" err="1"/>
              <a:t>Relationships</a:t>
            </a:r>
            <a:r>
              <a:rPr lang="el-GR" dirty="0"/>
              <a:t> </a:t>
            </a:r>
            <a:r>
              <a:rPr lang="el-GR" dirty="0" err="1"/>
              <a:t>among</a:t>
            </a:r>
            <a:r>
              <a:rPr lang="el-GR" dirty="0"/>
              <a:t> </a:t>
            </a:r>
            <a:r>
              <a:rPr lang="el-GR" dirty="0" err="1"/>
              <a:t>teachers</a:t>
            </a:r>
            <a:r>
              <a:rPr lang="el-GR" dirty="0"/>
              <a:t>, </a:t>
            </a:r>
            <a:r>
              <a:rPr lang="el-GR" dirty="0" err="1"/>
              <a:t>children</a:t>
            </a:r>
            <a:r>
              <a:rPr lang="el-GR" dirty="0"/>
              <a:t>, and </a:t>
            </a:r>
            <a:r>
              <a:rPr lang="el-GR" dirty="0" err="1"/>
              <a:t>families</a:t>
            </a:r>
            <a:endParaRPr lang="el-GR" dirty="0"/>
          </a:p>
          <a:p>
            <a:r>
              <a:rPr lang="el-GR" dirty="0" err="1"/>
              <a:t>Physical</a:t>
            </a:r>
            <a:r>
              <a:rPr lang="el-GR" dirty="0"/>
              <a:t> and </a:t>
            </a:r>
            <a:r>
              <a:rPr lang="el-GR" dirty="0" err="1"/>
              <a:t>emotional</a:t>
            </a:r>
            <a:r>
              <a:rPr lang="el-GR" dirty="0"/>
              <a:t> </a:t>
            </a:r>
            <a:r>
              <a:rPr lang="el-GR" dirty="0" err="1"/>
              <a:t>safety</a:t>
            </a:r>
            <a:endParaRPr lang="el-GR" dirty="0"/>
          </a:p>
          <a:p>
            <a:r>
              <a:rPr lang="el-GR" dirty="0" err="1"/>
              <a:t>Teaching</a:t>
            </a:r>
            <a:r>
              <a:rPr lang="el-GR" dirty="0"/>
              <a:t> and learning </a:t>
            </a:r>
            <a:r>
              <a:rPr lang="el-GR" dirty="0" err="1"/>
              <a:t>practices</a:t>
            </a:r>
            <a:endParaRPr lang="el-GR" dirty="0"/>
          </a:p>
          <a:p>
            <a:r>
              <a:rPr lang="el-GR" dirty="0" err="1"/>
              <a:t>School</a:t>
            </a:r>
            <a:r>
              <a:rPr lang="el-GR" dirty="0"/>
              <a:t> </a:t>
            </a:r>
            <a:r>
              <a:rPr lang="el-GR" dirty="0" err="1"/>
              <a:t>values</a:t>
            </a:r>
            <a:r>
              <a:rPr lang="el-GR" dirty="0"/>
              <a:t>, </a:t>
            </a:r>
            <a:r>
              <a:rPr lang="el-GR" dirty="0" err="1"/>
              <a:t>norms</a:t>
            </a:r>
            <a:r>
              <a:rPr lang="el-GR" dirty="0"/>
              <a:t>, and </a:t>
            </a:r>
            <a:r>
              <a:rPr lang="el-GR" dirty="0" err="1"/>
              <a:t>expectations</a:t>
            </a:r>
            <a:endParaRPr lang="el-GR" dirty="0"/>
          </a:p>
          <a:p>
            <a:r>
              <a:rPr lang="el-GR" dirty="0" err="1"/>
              <a:t>Sense</a:t>
            </a:r>
            <a:r>
              <a:rPr lang="el-GR" dirty="0"/>
              <a:t> of </a:t>
            </a:r>
            <a:r>
              <a:rPr lang="el-GR" dirty="0" err="1" smtClean="0"/>
              <a:t>belonging</a:t>
            </a:r>
            <a:r>
              <a:rPr lang="en-US" dirty="0" smtClean="0"/>
              <a:t> (Erdem &amp; Kaya, 2024)</a:t>
            </a:r>
            <a:endParaRPr lang="el-GR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l-GR" b="1" dirty="0" smtClean="0"/>
              <a:t>Key </a:t>
            </a:r>
            <a:r>
              <a:rPr lang="el-GR" b="1" dirty="0" err="1"/>
              <a:t>message</a:t>
            </a:r>
            <a:r>
              <a:rPr lang="el-GR" b="1" dirty="0"/>
              <a:t>:</a:t>
            </a:r>
            <a:r>
              <a:rPr lang="el-GR" dirty="0"/>
              <a:t> A </a:t>
            </a:r>
            <a:r>
              <a:rPr lang="el-GR" dirty="0" err="1"/>
              <a:t>positive</a:t>
            </a:r>
            <a:r>
              <a:rPr lang="el-GR" dirty="0"/>
              <a:t> </a:t>
            </a:r>
            <a:r>
              <a:rPr lang="el-GR" dirty="0" err="1"/>
              <a:t>school</a:t>
            </a:r>
            <a:r>
              <a:rPr lang="el-GR" dirty="0"/>
              <a:t> </a:t>
            </a:r>
            <a:r>
              <a:rPr lang="el-GR" dirty="0" err="1"/>
              <a:t>climate</a:t>
            </a:r>
            <a:r>
              <a:rPr lang="el-GR" dirty="0"/>
              <a:t> </a:t>
            </a:r>
            <a:r>
              <a:rPr lang="el-GR" dirty="0" err="1"/>
              <a:t>promotes</a:t>
            </a:r>
            <a:r>
              <a:rPr lang="el-GR" dirty="0"/>
              <a:t> </a:t>
            </a:r>
            <a:r>
              <a:rPr lang="el-GR" dirty="0" err="1"/>
              <a:t>children's</a:t>
            </a:r>
            <a:r>
              <a:rPr lang="el-GR" dirty="0"/>
              <a:t> </a:t>
            </a:r>
            <a:r>
              <a:rPr lang="el-GR" dirty="0" err="1"/>
              <a:t>development</a:t>
            </a:r>
            <a:r>
              <a:rPr lang="el-GR" dirty="0"/>
              <a:t> and </a:t>
            </a:r>
            <a:r>
              <a:rPr lang="el-GR" dirty="0" err="1" smtClean="0"/>
              <a:t>learning</a:t>
            </a:r>
            <a:endParaRPr lang="el-GR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07385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38199" y="94669"/>
            <a:ext cx="10134600" cy="897004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l-GR" sz="4000" b="1" dirty="0" err="1" smtClean="0"/>
              <a:t>Why</a:t>
            </a:r>
            <a:r>
              <a:rPr lang="el-GR" sz="4000" b="1" dirty="0" smtClean="0"/>
              <a:t> </a:t>
            </a:r>
            <a:r>
              <a:rPr lang="el-GR" sz="4000" b="1" dirty="0" err="1"/>
              <a:t>is</a:t>
            </a:r>
            <a:r>
              <a:rPr lang="el-GR" sz="4000" b="1" dirty="0"/>
              <a:t> </a:t>
            </a:r>
            <a:r>
              <a:rPr lang="el-GR" sz="4000" b="1" dirty="0" err="1"/>
              <a:t>School</a:t>
            </a:r>
            <a:r>
              <a:rPr lang="el-GR" sz="4000" b="1" dirty="0"/>
              <a:t> </a:t>
            </a:r>
            <a:r>
              <a:rPr lang="el-GR" sz="4000" b="1" dirty="0" err="1"/>
              <a:t>Climate</a:t>
            </a:r>
            <a:r>
              <a:rPr lang="el-GR" sz="4000" b="1" dirty="0"/>
              <a:t> </a:t>
            </a:r>
            <a:r>
              <a:rPr lang="el-GR" sz="4000" b="1" dirty="0" err="1" smtClean="0"/>
              <a:t>Important</a:t>
            </a:r>
            <a:r>
              <a:rPr lang="en-US" sz="4000" b="1" dirty="0" smtClean="0"/>
              <a:t> in Kindergarten</a:t>
            </a:r>
            <a:r>
              <a:rPr lang="el-GR" sz="4000" b="1" dirty="0" smtClean="0"/>
              <a:t>?</a:t>
            </a:r>
            <a:r>
              <a:rPr lang="el-GR" sz="3600" b="1" dirty="0"/>
              <a:t/>
            </a:r>
            <a:br>
              <a:rPr lang="el-GR" sz="3600" b="1" dirty="0"/>
            </a:b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838199" y="991673"/>
            <a:ext cx="10945969" cy="565382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l-GR" dirty="0" err="1" smtClean="0"/>
              <a:t>Kindergarten</a:t>
            </a:r>
            <a:r>
              <a:rPr lang="el-GR" dirty="0" smtClean="0"/>
              <a:t> </a:t>
            </a:r>
            <a:r>
              <a:rPr lang="el-GR" dirty="0" err="1"/>
              <a:t>is</a:t>
            </a:r>
            <a:r>
              <a:rPr lang="el-GR" dirty="0"/>
              <a:t> a </a:t>
            </a:r>
            <a:r>
              <a:rPr lang="el-GR" dirty="0" err="1"/>
              <a:t>critical</a:t>
            </a:r>
            <a:r>
              <a:rPr lang="el-GR" dirty="0"/>
              <a:t> </a:t>
            </a:r>
            <a:r>
              <a:rPr lang="el-GR" dirty="0" err="1"/>
              <a:t>developmental</a:t>
            </a:r>
            <a:r>
              <a:rPr lang="el-GR" dirty="0"/>
              <a:t> </a:t>
            </a:r>
            <a:r>
              <a:rPr lang="el-GR" dirty="0" err="1"/>
              <a:t>stage</a:t>
            </a:r>
            <a:r>
              <a:rPr lang="el-GR" dirty="0"/>
              <a:t> </a:t>
            </a:r>
            <a:r>
              <a:rPr lang="el-GR" dirty="0" err="1"/>
              <a:t>because</a:t>
            </a:r>
            <a:r>
              <a:rPr lang="el-GR" dirty="0"/>
              <a:t> </a:t>
            </a:r>
            <a:r>
              <a:rPr lang="el-GR" dirty="0" err="1"/>
              <a:t>children</a:t>
            </a:r>
            <a:r>
              <a:rPr lang="el-GR" dirty="0" smtClean="0"/>
              <a:t>:</a:t>
            </a:r>
            <a:endParaRPr lang="en-US" dirty="0" smtClean="0"/>
          </a:p>
          <a:p>
            <a:pPr marL="0" indent="0">
              <a:buNone/>
            </a:pPr>
            <a:endParaRPr lang="el-GR" dirty="0"/>
          </a:p>
          <a:p>
            <a:r>
              <a:rPr lang="el-GR" dirty="0" err="1"/>
              <a:t>Develop</a:t>
            </a:r>
            <a:r>
              <a:rPr lang="el-GR" dirty="0"/>
              <a:t> </a:t>
            </a:r>
            <a:r>
              <a:rPr lang="el-GR" dirty="0" err="1"/>
              <a:t>early</a:t>
            </a:r>
            <a:r>
              <a:rPr lang="el-GR" dirty="0"/>
              <a:t> </a:t>
            </a:r>
            <a:r>
              <a:rPr lang="el-GR" dirty="0" err="1"/>
              <a:t>literacy</a:t>
            </a:r>
            <a:r>
              <a:rPr lang="el-GR" dirty="0"/>
              <a:t> and </a:t>
            </a:r>
            <a:r>
              <a:rPr lang="el-GR" dirty="0" err="1"/>
              <a:t>numeracy</a:t>
            </a:r>
            <a:endParaRPr lang="el-GR" dirty="0"/>
          </a:p>
          <a:p>
            <a:r>
              <a:rPr lang="el-GR" dirty="0" err="1"/>
              <a:t>Build</a:t>
            </a:r>
            <a:r>
              <a:rPr lang="el-GR" dirty="0"/>
              <a:t> </a:t>
            </a:r>
            <a:r>
              <a:rPr lang="el-GR" dirty="0" err="1"/>
              <a:t>social-emotional</a:t>
            </a:r>
            <a:r>
              <a:rPr lang="el-GR" dirty="0"/>
              <a:t> </a:t>
            </a:r>
            <a:r>
              <a:rPr lang="el-GR" dirty="0" err="1"/>
              <a:t>skills</a:t>
            </a:r>
            <a:endParaRPr lang="el-GR" dirty="0"/>
          </a:p>
          <a:p>
            <a:r>
              <a:rPr lang="el-GR" dirty="0" err="1"/>
              <a:t>Learn</a:t>
            </a:r>
            <a:r>
              <a:rPr lang="el-GR" dirty="0"/>
              <a:t> </a:t>
            </a:r>
            <a:r>
              <a:rPr lang="el-GR" dirty="0" err="1"/>
              <a:t>classroom</a:t>
            </a:r>
            <a:r>
              <a:rPr lang="el-GR" dirty="0"/>
              <a:t> </a:t>
            </a:r>
            <a:r>
              <a:rPr lang="el-GR" dirty="0" err="1"/>
              <a:t>routines</a:t>
            </a:r>
            <a:endParaRPr lang="el-GR" dirty="0"/>
          </a:p>
          <a:p>
            <a:r>
              <a:rPr lang="el-GR" dirty="0"/>
              <a:t>Form </a:t>
            </a:r>
            <a:r>
              <a:rPr lang="el-GR" dirty="0" err="1"/>
              <a:t>attitudes</a:t>
            </a:r>
            <a:r>
              <a:rPr lang="el-GR" dirty="0"/>
              <a:t> </a:t>
            </a:r>
            <a:r>
              <a:rPr lang="el-GR" dirty="0" err="1"/>
              <a:t>toward</a:t>
            </a:r>
            <a:r>
              <a:rPr lang="el-GR" dirty="0"/>
              <a:t> </a:t>
            </a:r>
            <a:r>
              <a:rPr lang="el-GR" dirty="0" err="1" smtClean="0"/>
              <a:t>school</a:t>
            </a:r>
            <a:r>
              <a:rPr lang="en-US" dirty="0" smtClean="0"/>
              <a:t> (Voight et al., 2015)</a:t>
            </a:r>
            <a:endParaRPr lang="el-GR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l-GR" b="1" dirty="0" smtClean="0"/>
              <a:t>Key </a:t>
            </a:r>
            <a:r>
              <a:rPr lang="el-GR" b="1" dirty="0" err="1"/>
              <a:t>message</a:t>
            </a:r>
            <a:r>
              <a:rPr lang="el-GR" b="1" dirty="0"/>
              <a:t>:</a:t>
            </a:r>
            <a:r>
              <a:rPr lang="en-US" dirty="0" smtClean="0"/>
              <a:t> </a:t>
            </a:r>
            <a:r>
              <a:rPr lang="el-GR" dirty="0" err="1" smtClean="0"/>
              <a:t>Positive</a:t>
            </a:r>
            <a:r>
              <a:rPr lang="el-GR" dirty="0" smtClean="0"/>
              <a:t> </a:t>
            </a:r>
            <a:r>
              <a:rPr lang="el-GR" dirty="0" err="1"/>
              <a:t>early</a:t>
            </a:r>
            <a:r>
              <a:rPr lang="el-GR" dirty="0"/>
              <a:t> </a:t>
            </a:r>
            <a:r>
              <a:rPr lang="el-GR" dirty="0" err="1"/>
              <a:t>experiences</a:t>
            </a:r>
            <a:r>
              <a:rPr lang="el-GR" dirty="0"/>
              <a:t> </a:t>
            </a:r>
            <a:r>
              <a:rPr lang="el-GR" dirty="0" err="1"/>
              <a:t>influence</a:t>
            </a:r>
            <a:r>
              <a:rPr lang="el-GR" dirty="0"/>
              <a:t> </a:t>
            </a:r>
            <a:r>
              <a:rPr lang="el-GR" dirty="0" err="1"/>
              <a:t>long-term</a:t>
            </a:r>
            <a:r>
              <a:rPr lang="el-GR" dirty="0"/>
              <a:t> </a:t>
            </a:r>
            <a:r>
              <a:rPr lang="el-GR" dirty="0" err="1"/>
              <a:t>academic</a:t>
            </a:r>
            <a:r>
              <a:rPr lang="el-GR" dirty="0"/>
              <a:t> </a:t>
            </a:r>
            <a:r>
              <a:rPr lang="el-GR" dirty="0" err="1" smtClean="0"/>
              <a:t>success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641241" y="94669"/>
            <a:ext cx="5858815" cy="897004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l-GR" sz="4000" b="1" dirty="0"/>
              <a:t>Dimensions of </a:t>
            </a:r>
            <a:r>
              <a:rPr lang="el-GR" sz="4000" b="1" dirty="0" err="1"/>
              <a:t>School</a:t>
            </a:r>
            <a:r>
              <a:rPr lang="el-GR" sz="4000" b="1" dirty="0"/>
              <a:t> </a:t>
            </a:r>
            <a:r>
              <a:rPr lang="el-GR" sz="4000" b="1" dirty="0" err="1"/>
              <a:t>Climate</a:t>
            </a:r>
            <a:r>
              <a:rPr lang="el-GR" sz="3600" b="1" dirty="0"/>
              <a:t/>
            </a:r>
            <a:br>
              <a:rPr lang="el-GR" sz="3600" b="1" dirty="0"/>
            </a:b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95459" y="991672"/>
            <a:ext cx="11359166" cy="58663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 err="1" smtClean="0"/>
              <a:t>Four</a:t>
            </a:r>
            <a:r>
              <a:rPr lang="el-GR" dirty="0" smtClean="0"/>
              <a:t> </a:t>
            </a:r>
            <a:r>
              <a:rPr lang="el-GR" dirty="0" err="1"/>
              <a:t>major</a:t>
            </a:r>
            <a:r>
              <a:rPr lang="el-GR" dirty="0"/>
              <a:t> </a:t>
            </a:r>
            <a:r>
              <a:rPr lang="el-GR" dirty="0" err="1"/>
              <a:t>dimensions</a:t>
            </a:r>
            <a:r>
              <a:rPr lang="el-GR" dirty="0"/>
              <a:t> </a:t>
            </a:r>
            <a:r>
              <a:rPr lang="el-GR" dirty="0" err="1"/>
              <a:t>include</a:t>
            </a:r>
            <a:r>
              <a:rPr lang="el-GR" dirty="0"/>
              <a:t>:</a:t>
            </a:r>
          </a:p>
          <a:p>
            <a:pPr marL="514350" lvl="0" indent="-514350">
              <a:buFont typeface="+mj-lt"/>
              <a:buAutoNum type="arabicPeriod"/>
            </a:pPr>
            <a:r>
              <a:rPr lang="el-GR" b="1" dirty="0" err="1"/>
              <a:t>Safety</a:t>
            </a:r>
            <a:endParaRPr lang="el-GR" dirty="0"/>
          </a:p>
          <a:p>
            <a:pPr lvl="1"/>
            <a:r>
              <a:rPr lang="el-GR" dirty="0" err="1"/>
              <a:t>Physical</a:t>
            </a:r>
            <a:r>
              <a:rPr lang="el-GR" dirty="0"/>
              <a:t> and </a:t>
            </a:r>
            <a:r>
              <a:rPr lang="el-GR" dirty="0" err="1"/>
              <a:t>emotional</a:t>
            </a:r>
            <a:r>
              <a:rPr lang="el-GR" dirty="0"/>
              <a:t> </a:t>
            </a:r>
            <a:r>
              <a:rPr lang="el-GR" dirty="0" err="1"/>
              <a:t>security</a:t>
            </a:r>
            <a:endParaRPr lang="el-GR" dirty="0"/>
          </a:p>
          <a:p>
            <a:pPr marL="514350" lvl="0" indent="-514350">
              <a:buFont typeface="+mj-lt"/>
              <a:buAutoNum type="arabicPeriod"/>
            </a:pPr>
            <a:r>
              <a:rPr lang="el-GR" b="1" dirty="0" err="1"/>
              <a:t>Relationships</a:t>
            </a:r>
            <a:endParaRPr lang="el-GR" dirty="0"/>
          </a:p>
          <a:p>
            <a:pPr lvl="1"/>
            <a:r>
              <a:rPr lang="el-GR" dirty="0" err="1"/>
              <a:t>Teacher-child</a:t>
            </a:r>
            <a:r>
              <a:rPr lang="el-GR" dirty="0"/>
              <a:t> </a:t>
            </a:r>
            <a:r>
              <a:rPr lang="el-GR" dirty="0" err="1"/>
              <a:t>interactions</a:t>
            </a:r>
            <a:endParaRPr lang="el-GR" dirty="0"/>
          </a:p>
          <a:p>
            <a:pPr lvl="1"/>
            <a:r>
              <a:rPr lang="el-GR" dirty="0" err="1"/>
              <a:t>Peer</a:t>
            </a:r>
            <a:r>
              <a:rPr lang="el-GR" dirty="0"/>
              <a:t> </a:t>
            </a:r>
            <a:r>
              <a:rPr lang="el-GR" dirty="0" err="1"/>
              <a:t>relationships</a:t>
            </a:r>
            <a:endParaRPr lang="el-GR" dirty="0"/>
          </a:p>
          <a:p>
            <a:pPr marL="514350" lvl="0" indent="-514350">
              <a:buFont typeface="+mj-lt"/>
              <a:buAutoNum type="arabicPeriod"/>
            </a:pPr>
            <a:r>
              <a:rPr lang="el-GR" b="1" dirty="0" err="1"/>
              <a:t>Teaching</a:t>
            </a:r>
            <a:r>
              <a:rPr lang="el-GR" b="1" dirty="0"/>
              <a:t> and Learning</a:t>
            </a:r>
            <a:endParaRPr lang="el-GR" dirty="0"/>
          </a:p>
          <a:p>
            <a:pPr lvl="1"/>
            <a:r>
              <a:rPr lang="el-GR" dirty="0"/>
              <a:t>High </a:t>
            </a:r>
            <a:r>
              <a:rPr lang="el-GR" dirty="0" err="1"/>
              <a:t>expectations</a:t>
            </a:r>
            <a:endParaRPr lang="el-GR" dirty="0"/>
          </a:p>
          <a:p>
            <a:pPr lvl="1"/>
            <a:r>
              <a:rPr lang="el-GR" dirty="0" err="1"/>
              <a:t>Student</a:t>
            </a:r>
            <a:r>
              <a:rPr lang="el-GR" dirty="0"/>
              <a:t> </a:t>
            </a:r>
            <a:r>
              <a:rPr lang="el-GR" dirty="0" err="1"/>
              <a:t>engagement</a:t>
            </a:r>
            <a:endParaRPr lang="el-GR" dirty="0"/>
          </a:p>
          <a:p>
            <a:pPr marL="514350" lvl="0" indent="-514350">
              <a:buFont typeface="+mj-lt"/>
              <a:buAutoNum type="arabicPeriod"/>
            </a:pPr>
            <a:r>
              <a:rPr lang="el-GR" b="1" dirty="0" err="1"/>
              <a:t>Institutional</a:t>
            </a:r>
            <a:r>
              <a:rPr lang="el-GR" b="1" dirty="0"/>
              <a:t> </a:t>
            </a:r>
            <a:r>
              <a:rPr lang="el-GR" b="1" dirty="0" err="1"/>
              <a:t>Environment</a:t>
            </a:r>
            <a:endParaRPr lang="el-GR" dirty="0"/>
          </a:p>
          <a:p>
            <a:pPr marL="914400" lvl="1" indent="-457200">
              <a:buFont typeface="+mj-lt"/>
              <a:buAutoNum type="arabicPeriod"/>
            </a:pPr>
            <a:r>
              <a:rPr lang="el-GR" dirty="0"/>
              <a:t>Organization</a:t>
            </a:r>
          </a:p>
          <a:p>
            <a:pPr lvl="1"/>
            <a:r>
              <a:rPr lang="el-GR" dirty="0" err="1"/>
              <a:t>Resources</a:t>
            </a:r>
            <a:endParaRPr lang="el-GR" dirty="0"/>
          </a:p>
          <a:p>
            <a:pPr lvl="1"/>
            <a:r>
              <a:rPr lang="el-GR" dirty="0" err="1"/>
              <a:t>Classroom</a:t>
            </a:r>
            <a:r>
              <a:rPr lang="el-GR" dirty="0"/>
              <a:t> </a:t>
            </a:r>
            <a:r>
              <a:rPr lang="el-GR" dirty="0" smtClean="0"/>
              <a:t>management</a:t>
            </a:r>
            <a:r>
              <a:rPr lang="el-GR" dirty="0"/>
              <a:t> </a:t>
            </a:r>
            <a:r>
              <a:rPr lang="en-US" dirty="0" smtClean="0"/>
              <a:t>(</a:t>
            </a:r>
            <a:r>
              <a:rPr lang="el-GR" dirty="0" err="1" smtClean="0"/>
              <a:t>Kutsyuruba</a:t>
            </a:r>
            <a:r>
              <a:rPr lang="en-US" dirty="0"/>
              <a:t> </a:t>
            </a:r>
            <a:r>
              <a:rPr lang="en-US" dirty="0" smtClean="0"/>
              <a:t>et al., 2015).</a:t>
            </a:r>
            <a:endParaRPr lang="el-GR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89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752045" y="9704"/>
            <a:ext cx="4687910" cy="1325563"/>
          </a:xfrm>
        </p:spPr>
        <p:txBody>
          <a:bodyPr>
            <a:normAutofit fontScale="90000"/>
          </a:bodyPr>
          <a:lstStyle/>
          <a:p>
            <a:r>
              <a:rPr lang="el-GR" b="1" dirty="0"/>
              <a:t/>
            </a:r>
            <a:br>
              <a:rPr lang="el-GR" b="1" dirty="0"/>
            </a:br>
            <a:r>
              <a:rPr lang="el-GR" sz="4000" b="1" dirty="0"/>
              <a:t>Academic Achievement</a:t>
            </a:r>
            <a:r>
              <a:rPr lang="el-GR" b="1" dirty="0"/>
              <a:t/>
            </a:r>
            <a:br>
              <a:rPr lang="el-GR" b="1" dirty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838200" y="1040014"/>
            <a:ext cx="11203546" cy="5657000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l-GR" dirty="0" smtClean="0"/>
              <a:t>Academic </a:t>
            </a:r>
            <a:r>
              <a:rPr lang="el-GR" dirty="0" err="1"/>
              <a:t>achievement</a:t>
            </a:r>
            <a:r>
              <a:rPr lang="el-GR" dirty="0"/>
              <a:t> </a:t>
            </a:r>
            <a:r>
              <a:rPr lang="el-GR" dirty="0" err="1"/>
              <a:t>includes</a:t>
            </a:r>
            <a:r>
              <a:rPr lang="el-GR" dirty="0" smtClean="0"/>
              <a:t>:</a:t>
            </a:r>
            <a:endParaRPr lang="en-US" dirty="0" smtClean="0"/>
          </a:p>
          <a:p>
            <a:pPr marL="0" indent="0">
              <a:buNone/>
            </a:pPr>
            <a:endParaRPr lang="el-GR" dirty="0"/>
          </a:p>
          <a:p>
            <a:pPr lvl="0"/>
            <a:r>
              <a:rPr lang="el-GR" dirty="0" err="1"/>
              <a:t>Language</a:t>
            </a:r>
            <a:r>
              <a:rPr lang="el-GR" dirty="0"/>
              <a:t> </a:t>
            </a:r>
            <a:r>
              <a:rPr lang="el-GR" dirty="0" err="1"/>
              <a:t>development</a:t>
            </a:r>
            <a:endParaRPr lang="el-GR" dirty="0"/>
          </a:p>
          <a:p>
            <a:pPr lvl="0"/>
            <a:r>
              <a:rPr lang="el-GR" dirty="0" err="1"/>
              <a:t>Early</a:t>
            </a:r>
            <a:r>
              <a:rPr lang="el-GR" dirty="0"/>
              <a:t> </a:t>
            </a:r>
            <a:r>
              <a:rPr lang="el-GR" dirty="0" err="1"/>
              <a:t>literacy</a:t>
            </a:r>
            <a:endParaRPr lang="el-GR" dirty="0"/>
          </a:p>
          <a:p>
            <a:pPr lvl="0"/>
            <a:r>
              <a:rPr lang="el-GR" dirty="0" err="1"/>
              <a:t>Early</a:t>
            </a:r>
            <a:r>
              <a:rPr lang="el-GR" dirty="0"/>
              <a:t> </a:t>
            </a:r>
            <a:r>
              <a:rPr lang="el-GR" dirty="0" err="1"/>
              <a:t>mathematics</a:t>
            </a:r>
            <a:endParaRPr lang="el-GR" dirty="0"/>
          </a:p>
          <a:p>
            <a:pPr lvl="0"/>
            <a:r>
              <a:rPr lang="el-GR" dirty="0" err="1"/>
              <a:t>Problem-solving</a:t>
            </a:r>
            <a:endParaRPr lang="el-GR" dirty="0"/>
          </a:p>
          <a:p>
            <a:pPr lvl="0"/>
            <a:r>
              <a:rPr lang="el-GR" dirty="0" err="1"/>
              <a:t>Attention</a:t>
            </a:r>
            <a:r>
              <a:rPr lang="el-GR" dirty="0"/>
              <a:t> and </a:t>
            </a:r>
            <a:r>
              <a:rPr lang="el-GR" dirty="0" smtClean="0"/>
              <a:t>self-regulation</a:t>
            </a:r>
            <a:r>
              <a:rPr lang="el-GR" dirty="0"/>
              <a:t> </a:t>
            </a:r>
            <a:r>
              <a:rPr lang="en-US" dirty="0" smtClean="0"/>
              <a:t>(</a:t>
            </a:r>
            <a:r>
              <a:rPr lang="el-GR" dirty="0" err="1" smtClean="0"/>
              <a:t>Goddard</a:t>
            </a:r>
            <a:r>
              <a:rPr lang="en-US" dirty="0" smtClean="0"/>
              <a:t>, 2007)</a:t>
            </a:r>
          </a:p>
          <a:p>
            <a:pPr lvl="0"/>
            <a:endParaRPr lang="el-GR" dirty="0"/>
          </a:p>
          <a:p>
            <a:pPr marL="0" indent="0">
              <a:buNone/>
            </a:pPr>
            <a:r>
              <a:rPr lang="el-GR" b="1" dirty="0"/>
              <a:t>Key </a:t>
            </a:r>
            <a:r>
              <a:rPr lang="el-GR" b="1" dirty="0" err="1"/>
              <a:t>message</a:t>
            </a:r>
            <a:r>
              <a:rPr lang="el-GR" b="1" dirty="0"/>
              <a:t>:</a:t>
            </a:r>
            <a:r>
              <a:rPr lang="en-US" dirty="0"/>
              <a:t> </a:t>
            </a:r>
            <a:r>
              <a:rPr lang="el-GR" dirty="0" smtClean="0"/>
              <a:t>Achievement </a:t>
            </a:r>
            <a:r>
              <a:rPr lang="el-GR" dirty="0" err="1"/>
              <a:t>at</a:t>
            </a:r>
            <a:r>
              <a:rPr lang="el-GR" dirty="0"/>
              <a:t> </a:t>
            </a:r>
            <a:r>
              <a:rPr lang="el-GR" dirty="0" err="1"/>
              <a:t>this</a:t>
            </a:r>
            <a:r>
              <a:rPr lang="el-GR" dirty="0"/>
              <a:t> </a:t>
            </a:r>
            <a:r>
              <a:rPr lang="el-GR" dirty="0" err="1"/>
              <a:t>stage</a:t>
            </a:r>
            <a:r>
              <a:rPr lang="el-GR" dirty="0"/>
              <a:t> </a:t>
            </a:r>
            <a:r>
              <a:rPr lang="el-GR" dirty="0" err="1"/>
              <a:t>predicts</a:t>
            </a:r>
            <a:r>
              <a:rPr lang="el-GR" dirty="0"/>
              <a:t> </a:t>
            </a:r>
            <a:r>
              <a:rPr lang="el-GR" dirty="0" err="1"/>
              <a:t>later</a:t>
            </a:r>
            <a:r>
              <a:rPr lang="el-GR" dirty="0"/>
              <a:t> </a:t>
            </a:r>
            <a:r>
              <a:rPr lang="el-GR" dirty="0" err="1"/>
              <a:t>educational</a:t>
            </a:r>
            <a:r>
              <a:rPr lang="el-GR" dirty="0"/>
              <a:t> </a:t>
            </a:r>
            <a:r>
              <a:rPr lang="el-GR" dirty="0" err="1" smtClean="0"/>
              <a:t>success</a:t>
            </a:r>
            <a:endParaRPr lang="el-GR" dirty="0"/>
          </a:p>
          <a:p>
            <a:pPr marL="0" indent="0"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245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l-GR" sz="4000" b="1" dirty="0" err="1" smtClean="0"/>
              <a:t>How</a:t>
            </a:r>
            <a:r>
              <a:rPr lang="el-GR" sz="4000" b="1" dirty="0" smtClean="0"/>
              <a:t> </a:t>
            </a:r>
            <a:r>
              <a:rPr lang="el-GR" sz="4000" b="1" dirty="0" err="1"/>
              <a:t>School</a:t>
            </a:r>
            <a:r>
              <a:rPr lang="el-GR" sz="4000" b="1" dirty="0"/>
              <a:t> </a:t>
            </a:r>
            <a:r>
              <a:rPr lang="el-GR" sz="4000" b="1" dirty="0" err="1"/>
              <a:t>Climate</a:t>
            </a:r>
            <a:r>
              <a:rPr lang="el-GR" sz="4000" b="1" dirty="0"/>
              <a:t> </a:t>
            </a:r>
            <a:r>
              <a:rPr lang="el-GR" sz="4000" b="1" dirty="0" err="1"/>
              <a:t>Influences</a:t>
            </a:r>
            <a:r>
              <a:rPr lang="el-GR" sz="4000" b="1" dirty="0"/>
              <a:t> Learning</a:t>
            </a:r>
            <a:r>
              <a:rPr lang="el-GR" b="1" dirty="0"/>
              <a:t/>
            </a:r>
            <a:br>
              <a:rPr lang="el-GR" b="1" dirty="0"/>
            </a:b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746975" y="1107584"/>
            <a:ext cx="11346287" cy="555079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l-GR" dirty="0" smtClean="0"/>
              <a:t>A </a:t>
            </a:r>
            <a:r>
              <a:rPr lang="el-GR" dirty="0" err="1"/>
              <a:t>positive</a:t>
            </a:r>
            <a:r>
              <a:rPr lang="el-GR" dirty="0"/>
              <a:t> </a:t>
            </a:r>
            <a:r>
              <a:rPr lang="el-GR" dirty="0" err="1"/>
              <a:t>school</a:t>
            </a:r>
            <a:r>
              <a:rPr lang="el-GR" dirty="0"/>
              <a:t> </a:t>
            </a:r>
            <a:r>
              <a:rPr lang="el-GR" dirty="0" err="1"/>
              <a:t>climate</a:t>
            </a:r>
            <a:r>
              <a:rPr lang="el-GR" dirty="0"/>
              <a:t>:</a:t>
            </a:r>
          </a:p>
          <a:p>
            <a:pPr lvl="0"/>
            <a:r>
              <a:rPr lang="el-GR" dirty="0" err="1"/>
              <a:t>Reduces</a:t>
            </a:r>
            <a:r>
              <a:rPr lang="el-GR" dirty="0"/>
              <a:t> </a:t>
            </a:r>
            <a:r>
              <a:rPr lang="el-GR" dirty="0" err="1" smtClean="0"/>
              <a:t>stress</a:t>
            </a:r>
            <a:endParaRPr lang="el-GR" dirty="0"/>
          </a:p>
          <a:p>
            <a:pPr lvl="0"/>
            <a:r>
              <a:rPr lang="el-GR" dirty="0" err="1"/>
              <a:t>Increases</a:t>
            </a:r>
            <a:r>
              <a:rPr lang="el-GR" dirty="0"/>
              <a:t> </a:t>
            </a:r>
            <a:r>
              <a:rPr lang="el-GR" dirty="0" err="1"/>
              <a:t>motivation</a:t>
            </a:r>
            <a:endParaRPr lang="el-GR" dirty="0"/>
          </a:p>
          <a:p>
            <a:pPr lvl="0"/>
            <a:r>
              <a:rPr lang="el-GR" dirty="0"/>
              <a:t>Improves </a:t>
            </a:r>
            <a:r>
              <a:rPr lang="el-GR" dirty="0" err="1"/>
              <a:t>classroom</a:t>
            </a:r>
            <a:r>
              <a:rPr lang="el-GR" dirty="0"/>
              <a:t> </a:t>
            </a:r>
            <a:r>
              <a:rPr lang="el-GR" dirty="0" err="1"/>
              <a:t>participation</a:t>
            </a:r>
            <a:endParaRPr lang="el-GR" dirty="0"/>
          </a:p>
          <a:p>
            <a:pPr lvl="0"/>
            <a:r>
              <a:rPr lang="en-US" dirty="0" smtClean="0"/>
              <a:t>Helps </a:t>
            </a:r>
            <a:r>
              <a:rPr lang="el-GR" dirty="0" err="1" smtClean="0"/>
              <a:t>concentration</a:t>
            </a:r>
            <a:endParaRPr lang="el-GR" dirty="0"/>
          </a:p>
          <a:p>
            <a:pPr lvl="0"/>
            <a:r>
              <a:rPr lang="el-GR" dirty="0" err="1"/>
              <a:t>Encourages</a:t>
            </a:r>
            <a:r>
              <a:rPr lang="el-GR" dirty="0"/>
              <a:t> </a:t>
            </a:r>
            <a:r>
              <a:rPr lang="el-GR" dirty="0" smtClean="0"/>
              <a:t>persistence</a:t>
            </a:r>
            <a:r>
              <a:rPr lang="el-GR" dirty="0"/>
              <a:t> </a:t>
            </a:r>
            <a:r>
              <a:rPr lang="en-US" dirty="0" smtClean="0"/>
              <a:t>(</a:t>
            </a:r>
            <a:r>
              <a:rPr lang="el-GR" dirty="0" err="1" smtClean="0"/>
              <a:t>Wang</a:t>
            </a:r>
            <a:r>
              <a:rPr lang="en-US" dirty="0"/>
              <a:t> </a:t>
            </a:r>
            <a:r>
              <a:rPr lang="el-GR" dirty="0" smtClean="0"/>
              <a:t>&amp; </a:t>
            </a:r>
            <a:r>
              <a:rPr lang="el-GR" dirty="0" err="1" smtClean="0"/>
              <a:t>Degol</a:t>
            </a:r>
            <a:r>
              <a:rPr lang="el-GR" dirty="0" smtClean="0"/>
              <a:t>,</a:t>
            </a:r>
            <a:r>
              <a:rPr lang="en-US" dirty="0" smtClean="0"/>
              <a:t> </a:t>
            </a:r>
            <a:r>
              <a:rPr lang="el-GR" dirty="0" smtClean="0"/>
              <a:t>2016)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l-GR" b="1" dirty="0"/>
              <a:t>Key </a:t>
            </a:r>
            <a:r>
              <a:rPr lang="el-GR" b="1" dirty="0" err="1"/>
              <a:t>message</a:t>
            </a:r>
            <a:r>
              <a:rPr lang="el-GR" b="1" dirty="0"/>
              <a:t>:</a:t>
            </a:r>
            <a:r>
              <a:rPr lang="en-US" dirty="0"/>
              <a:t> </a:t>
            </a:r>
            <a:r>
              <a:rPr lang="el-GR" dirty="0" smtClean="0"/>
              <a:t>Children </a:t>
            </a:r>
            <a:r>
              <a:rPr lang="el-GR" dirty="0" err="1" smtClean="0"/>
              <a:t>learn</a:t>
            </a:r>
            <a:r>
              <a:rPr lang="el-GR" dirty="0" smtClean="0"/>
              <a:t> </a:t>
            </a:r>
            <a:r>
              <a:rPr lang="el-GR" dirty="0" err="1" smtClean="0"/>
              <a:t>better</a:t>
            </a:r>
            <a:r>
              <a:rPr lang="el-GR" dirty="0" smtClean="0"/>
              <a:t> </a:t>
            </a:r>
            <a:r>
              <a:rPr lang="el-GR" dirty="0" err="1" smtClean="0"/>
              <a:t>when</a:t>
            </a:r>
            <a:r>
              <a:rPr lang="el-GR" dirty="0" smtClean="0"/>
              <a:t> </a:t>
            </a:r>
            <a:r>
              <a:rPr lang="el-GR" dirty="0" err="1" smtClean="0"/>
              <a:t>they</a:t>
            </a:r>
            <a:r>
              <a:rPr lang="el-GR" dirty="0" smtClean="0"/>
              <a:t> </a:t>
            </a:r>
            <a:r>
              <a:rPr lang="el-GR" dirty="0" err="1" smtClean="0"/>
              <a:t>feel</a:t>
            </a:r>
            <a:r>
              <a:rPr lang="el-GR" dirty="0" smtClean="0"/>
              <a:t> </a:t>
            </a:r>
            <a:r>
              <a:rPr lang="el-GR" dirty="0" err="1" smtClean="0"/>
              <a:t>safe</a:t>
            </a:r>
            <a:r>
              <a:rPr lang="el-GR" dirty="0" smtClean="0"/>
              <a:t> and </a:t>
            </a:r>
            <a:r>
              <a:rPr lang="el-GR" dirty="0" err="1" smtClean="0"/>
              <a:t>supported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782910" y="171942"/>
            <a:ext cx="5498206" cy="755337"/>
          </a:xfrm>
        </p:spPr>
        <p:txBody>
          <a:bodyPr>
            <a:normAutofit/>
          </a:bodyPr>
          <a:lstStyle/>
          <a:p>
            <a:r>
              <a:rPr lang="el-GR" sz="3600" b="1" dirty="0" err="1"/>
              <a:t>Teacher</a:t>
            </a:r>
            <a:r>
              <a:rPr lang="el-GR" sz="3600" b="1" dirty="0"/>
              <a:t>–</a:t>
            </a:r>
            <a:r>
              <a:rPr lang="el-GR" sz="3600" b="1" dirty="0" err="1"/>
              <a:t>Child</a:t>
            </a:r>
            <a:r>
              <a:rPr lang="el-GR" sz="3600" b="1" dirty="0"/>
              <a:t> </a:t>
            </a:r>
            <a:r>
              <a:rPr lang="el-GR" sz="3600" b="1" dirty="0" err="1"/>
              <a:t>Relationships</a:t>
            </a:r>
            <a:endParaRPr lang="el-GR" sz="36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18186" y="837127"/>
            <a:ext cx="11359166" cy="557655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l-GR" dirty="0" err="1" smtClean="0"/>
              <a:t>Supportive</a:t>
            </a:r>
            <a:r>
              <a:rPr lang="el-GR" dirty="0" smtClean="0"/>
              <a:t> </a:t>
            </a:r>
            <a:r>
              <a:rPr lang="el-GR" dirty="0" err="1"/>
              <a:t>teacher-child</a:t>
            </a:r>
            <a:r>
              <a:rPr lang="el-GR" dirty="0"/>
              <a:t> </a:t>
            </a:r>
            <a:r>
              <a:rPr lang="el-GR" dirty="0" err="1"/>
              <a:t>relationships</a:t>
            </a:r>
            <a:r>
              <a:rPr lang="el-GR" dirty="0" smtClean="0"/>
              <a:t>:</a:t>
            </a:r>
            <a:endParaRPr lang="en-US" dirty="0" smtClean="0"/>
          </a:p>
          <a:p>
            <a:pPr marL="0" indent="0">
              <a:buNone/>
            </a:pPr>
            <a:endParaRPr lang="el-GR" dirty="0"/>
          </a:p>
          <a:p>
            <a:pPr lvl="0"/>
            <a:r>
              <a:rPr lang="el-GR" dirty="0" err="1"/>
              <a:t>Build</a:t>
            </a:r>
            <a:r>
              <a:rPr lang="el-GR" dirty="0"/>
              <a:t> </a:t>
            </a:r>
            <a:r>
              <a:rPr lang="el-GR" dirty="0" err="1"/>
              <a:t>trust</a:t>
            </a:r>
            <a:endParaRPr lang="el-GR" dirty="0"/>
          </a:p>
          <a:p>
            <a:pPr lvl="0"/>
            <a:r>
              <a:rPr lang="el-GR" dirty="0" err="1"/>
              <a:t>Increase</a:t>
            </a:r>
            <a:r>
              <a:rPr lang="el-GR" dirty="0"/>
              <a:t> </a:t>
            </a:r>
            <a:r>
              <a:rPr lang="el-GR" dirty="0" err="1"/>
              <a:t>classroom</a:t>
            </a:r>
            <a:r>
              <a:rPr lang="el-GR" dirty="0"/>
              <a:t> </a:t>
            </a:r>
            <a:r>
              <a:rPr lang="el-GR" dirty="0" err="1"/>
              <a:t>engagement</a:t>
            </a:r>
            <a:endParaRPr lang="el-GR" dirty="0"/>
          </a:p>
          <a:p>
            <a:pPr lvl="0"/>
            <a:r>
              <a:rPr lang="el-GR" dirty="0" err="1"/>
              <a:t>Improve</a:t>
            </a:r>
            <a:r>
              <a:rPr lang="el-GR" dirty="0"/>
              <a:t> </a:t>
            </a:r>
            <a:r>
              <a:rPr lang="el-GR" dirty="0" err="1"/>
              <a:t>behavior</a:t>
            </a:r>
            <a:endParaRPr lang="el-GR" dirty="0"/>
          </a:p>
          <a:p>
            <a:pPr lvl="0"/>
            <a:r>
              <a:rPr lang="el-GR" dirty="0" err="1"/>
              <a:t>Foster</a:t>
            </a:r>
            <a:r>
              <a:rPr lang="el-GR" dirty="0"/>
              <a:t> </a:t>
            </a:r>
            <a:r>
              <a:rPr lang="el-GR" dirty="0" err="1"/>
              <a:t>self-confidence</a:t>
            </a:r>
            <a:endParaRPr lang="el-GR" dirty="0"/>
          </a:p>
          <a:p>
            <a:pPr lvl="0"/>
            <a:r>
              <a:rPr lang="el-GR" dirty="0" err="1" smtClean="0"/>
              <a:t>Improve</a:t>
            </a:r>
            <a:r>
              <a:rPr lang="el-GR" dirty="0" smtClean="0"/>
              <a:t> </a:t>
            </a:r>
            <a:r>
              <a:rPr lang="el-GR" dirty="0" err="1"/>
              <a:t>academic</a:t>
            </a:r>
            <a:r>
              <a:rPr lang="el-GR" dirty="0"/>
              <a:t> </a:t>
            </a:r>
            <a:r>
              <a:rPr lang="el-GR" dirty="0" smtClean="0"/>
              <a:t>performance</a:t>
            </a:r>
            <a:r>
              <a:rPr lang="el-GR" dirty="0"/>
              <a:t> </a:t>
            </a:r>
            <a:r>
              <a:rPr lang="en-US" dirty="0" smtClean="0"/>
              <a:t>(</a:t>
            </a:r>
            <a:r>
              <a:rPr lang="el-GR" dirty="0" err="1" smtClean="0"/>
              <a:t>Rudasill</a:t>
            </a:r>
            <a:r>
              <a:rPr lang="el-GR" dirty="0" smtClean="0"/>
              <a:t>,</a:t>
            </a:r>
            <a:r>
              <a:rPr lang="en-US" dirty="0" smtClean="0"/>
              <a:t> </a:t>
            </a:r>
            <a:r>
              <a:rPr lang="el-GR" dirty="0" smtClean="0"/>
              <a:t>2014)</a:t>
            </a:r>
            <a:endParaRPr lang="en-US" dirty="0"/>
          </a:p>
          <a:p>
            <a:pPr marL="0" lvl="0" indent="0">
              <a:buNone/>
            </a:pPr>
            <a:endParaRPr lang="en-US" dirty="0"/>
          </a:p>
          <a:p>
            <a:pPr marL="0" lvl="0" indent="0">
              <a:buNone/>
            </a:pPr>
            <a:r>
              <a:rPr lang="el-GR" b="1" dirty="0"/>
              <a:t>Key </a:t>
            </a:r>
            <a:r>
              <a:rPr lang="el-GR" b="1" dirty="0" err="1"/>
              <a:t>message</a:t>
            </a:r>
            <a:r>
              <a:rPr lang="el-GR" b="1" dirty="0"/>
              <a:t>:</a:t>
            </a:r>
            <a:r>
              <a:rPr lang="en-US" dirty="0"/>
              <a:t> </a:t>
            </a:r>
            <a:r>
              <a:rPr lang="el-GR" dirty="0" smtClean="0"/>
              <a:t>Teacher </a:t>
            </a:r>
            <a:r>
              <a:rPr lang="el-GR" dirty="0" err="1"/>
              <a:t>warmth</a:t>
            </a:r>
            <a:r>
              <a:rPr lang="el-GR" dirty="0"/>
              <a:t> </a:t>
            </a:r>
            <a:r>
              <a:rPr lang="el-GR" dirty="0" err="1"/>
              <a:t>is</a:t>
            </a:r>
            <a:r>
              <a:rPr lang="el-GR" dirty="0"/>
              <a:t> </a:t>
            </a:r>
            <a:r>
              <a:rPr lang="el-GR" dirty="0" err="1"/>
              <a:t>especially</a:t>
            </a:r>
            <a:r>
              <a:rPr lang="el-GR" dirty="0"/>
              <a:t> </a:t>
            </a:r>
            <a:r>
              <a:rPr lang="el-GR" dirty="0" err="1"/>
              <a:t>important</a:t>
            </a:r>
            <a:r>
              <a:rPr lang="el-GR" dirty="0"/>
              <a:t> in </a:t>
            </a:r>
            <a:r>
              <a:rPr lang="el-GR" dirty="0" err="1"/>
              <a:t>early</a:t>
            </a:r>
            <a:r>
              <a:rPr lang="el-GR" dirty="0"/>
              <a:t> </a:t>
            </a:r>
            <a:r>
              <a:rPr lang="el-GR" dirty="0" err="1" smtClean="0"/>
              <a:t>childhood</a:t>
            </a:r>
            <a:endParaRPr lang="el-GR" dirty="0"/>
          </a:p>
          <a:p>
            <a:pPr marL="0" indent="0">
              <a:buNone/>
            </a:pP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018745" y="365126"/>
            <a:ext cx="3746679" cy="74245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l-GR" sz="4000" b="1" dirty="0" smtClean="0"/>
              <a:t>Research </a:t>
            </a:r>
            <a:r>
              <a:rPr lang="el-GR" sz="4000" b="1" dirty="0" err="1"/>
              <a:t>Evidence</a:t>
            </a:r>
            <a:r>
              <a:rPr lang="el-GR" b="1" dirty="0"/>
              <a:t/>
            </a:r>
            <a:br>
              <a:rPr lang="el-GR" b="1" dirty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746975" y="1107584"/>
            <a:ext cx="11346287" cy="555079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According to </a:t>
            </a:r>
            <a:r>
              <a:rPr lang="en-US" dirty="0"/>
              <a:t>r</a:t>
            </a:r>
            <a:r>
              <a:rPr lang="el-GR" dirty="0" err="1" smtClean="0"/>
              <a:t>esearch</a:t>
            </a:r>
            <a:r>
              <a:rPr lang="en-US" dirty="0"/>
              <a:t> </a:t>
            </a:r>
            <a:r>
              <a:rPr lang="en-US" dirty="0" smtClean="0"/>
              <a:t>findings</a:t>
            </a:r>
            <a:r>
              <a:rPr lang="el-GR" dirty="0" smtClean="0"/>
              <a:t>:</a:t>
            </a:r>
            <a:endParaRPr lang="en-US" dirty="0" smtClean="0"/>
          </a:p>
          <a:p>
            <a:pPr marL="0" indent="0">
              <a:buNone/>
            </a:pPr>
            <a:endParaRPr lang="el-GR" dirty="0"/>
          </a:p>
          <a:p>
            <a:pPr lvl="0"/>
            <a:r>
              <a:rPr lang="el-GR" dirty="0" err="1"/>
              <a:t>Positive</a:t>
            </a:r>
            <a:r>
              <a:rPr lang="el-GR" dirty="0"/>
              <a:t> </a:t>
            </a:r>
            <a:r>
              <a:rPr lang="el-GR" dirty="0" err="1"/>
              <a:t>school</a:t>
            </a:r>
            <a:r>
              <a:rPr lang="el-GR" dirty="0"/>
              <a:t> </a:t>
            </a:r>
            <a:r>
              <a:rPr lang="el-GR" dirty="0" err="1"/>
              <a:t>climate</a:t>
            </a:r>
            <a:r>
              <a:rPr lang="el-GR" dirty="0"/>
              <a:t> </a:t>
            </a:r>
            <a:r>
              <a:rPr lang="el-GR" dirty="0" err="1"/>
              <a:t>is</a:t>
            </a:r>
            <a:r>
              <a:rPr lang="el-GR" dirty="0"/>
              <a:t> </a:t>
            </a:r>
            <a:r>
              <a:rPr lang="el-GR" dirty="0" err="1"/>
              <a:t>associated</a:t>
            </a:r>
            <a:r>
              <a:rPr lang="el-GR" dirty="0"/>
              <a:t> </a:t>
            </a:r>
            <a:r>
              <a:rPr lang="el-GR" dirty="0" err="1"/>
              <a:t>with</a:t>
            </a:r>
            <a:r>
              <a:rPr lang="el-GR" dirty="0"/>
              <a:t> </a:t>
            </a:r>
            <a:r>
              <a:rPr lang="el-GR" dirty="0" err="1"/>
              <a:t>higher</a:t>
            </a:r>
            <a:r>
              <a:rPr lang="el-GR" dirty="0"/>
              <a:t> </a:t>
            </a:r>
            <a:r>
              <a:rPr lang="el-GR" dirty="0" err="1"/>
              <a:t>academic</a:t>
            </a:r>
            <a:r>
              <a:rPr lang="el-GR" dirty="0"/>
              <a:t> </a:t>
            </a:r>
            <a:r>
              <a:rPr lang="el-GR" dirty="0" err="1"/>
              <a:t>achievement</a:t>
            </a:r>
            <a:r>
              <a:rPr lang="el-GR" dirty="0"/>
              <a:t>.</a:t>
            </a:r>
          </a:p>
          <a:p>
            <a:pPr lvl="0"/>
            <a:r>
              <a:rPr lang="el-GR" dirty="0" err="1"/>
              <a:t>Students</a:t>
            </a:r>
            <a:r>
              <a:rPr lang="el-GR" dirty="0"/>
              <a:t> </a:t>
            </a:r>
            <a:r>
              <a:rPr lang="el-GR" dirty="0" err="1"/>
              <a:t>perform</a:t>
            </a:r>
            <a:r>
              <a:rPr lang="el-GR" dirty="0"/>
              <a:t> </a:t>
            </a:r>
            <a:r>
              <a:rPr lang="el-GR" dirty="0" err="1"/>
              <a:t>better</a:t>
            </a:r>
            <a:r>
              <a:rPr lang="el-GR" dirty="0"/>
              <a:t> in </a:t>
            </a:r>
            <a:r>
              <a:rPr lang="el-GR" dirty="0" err="1"/>
              <a:t>supportive</a:t>
            </a:r>
            <a:r>
              <a:rPr lang="el-GR" dirty="0"/>
              <a:t> </a:t>
            </a:r>
            <a:r>
              <a:rPr lang="el-GR" dirty="0" err="1"/>
              <a:t>school</a:t>
            </a:r>
            <a:r>
              <a:rPr lang="el-GR" dirty="0"/>
              <a:t> </a:t>
            </a:r>
            <a:r>
              <a:rPr lang="el-GR" dirty="0" err="1"/>
              <a:t>environments</a:t>
            </a:r>
            <a:r>
              <a:rPr lang="el-GR" dirty="0"/>
              <a:t>.</a:t>
            </a:r>
          </a:p>
          <a:p>
            <a:r>
              <a:rPr lang="el-GR" dirty="0" err="1"/>
              <a:t>School</a:t>
            </a:r>
            <a:r>
              <a:rPr lang="el-GR" dirty="0"/>
              <a:t> </a:t>
            </a:r>
            <a:r>
              <a:rPr lang="el-GR" dirty="0" err="1"/>
              <a:t>climate</a:t>
            </a:r>
            <a:r>
              <a:rPr lang="el-GR" dirty="0"/>
              <a:t> </a:t>
            </a:r>
            <a:r>
              <a:rPr lang="el-GR" dirty="0" err="1"/>
              <a:t>has</a:t>
            </a:r>
            <a:r>
              <a:rPr lang="el-GR" dirty="0"/>
              <a:t> </a:t>
            </a:r>
            <a:r>
              <a:rPr lang="el-GR" dirty="0" err="1"/>
              <a:t>stronger</a:t>
            </a:r>
            <a:r>
              <a:rPr lang="el-GR" dirty="0"/>
              <a:t> </a:t>
            </a:r>
            <a:r>
              <a:rPr lang="el-GR" dirty="0" err="1"/>
              <a:t>effects</a:t>
            </a:r>
            <a:r>
              <a:rPr lang="el-GR" dirty="0"/>
              <a:t> </a:t>
            </a:r>
            <a:r>
              <a:rPr lang="el-GR" dirty="0" err="1"/>
              <a:t>when</a:t>
            </a:r>
            <a:r>
              <a:rPr lang="el-GR" dirty="0"/>
              <a:t> </a:t>
            </a:r>
            <a:r>
              <a:rPr lang="el-GR" dirty="0" err="1"/>
              <a:t>consistently</a:t>
            </a:r>
            <a:r>
              <a:rPr lang="el-GR" dirty="0"/>
              <a:t> </a:t>
            </a:r>
            <a:r>
              <a:rPr lang="el-GR" dirty="0" err="1"/>
              <a:t>maintained</a:t>
            </a:r>
            <a:r>
              <a:rPr lang="el-GR" dirty="0"/>
              <a:t> </a:t>
            </a:r>
            <a:r>
              <a:rPr lang="el-GR" dirty="0" err="1"/>
              <a:t>across</a:t>
            </a:r>
            <a:r>
              <a:rPr lang="el-GR" dirty="0"/>
              <a:t> the </a:t>
            </a:r>
            <a:r>
              <a:rPr lang="el-GR" dirty="0" err="1" smtClean="0"/>
              <a:t>school</a:t>
            </a:r>
            <a:r>
              <a:rPr lang="en-US" dirty="0"/>
              <a:t> </a:t>
            </a:r>
            <a:r>
              <a:rPr lang="en-US" dirty="0" smtClean="0"/>
              <a:t>(Erdem </a:t>
            </a:r>
            <a:r>
              <a:rPr lang="en-US" dirty="0"/>
              <a:t>&amp; Kaya, 2024)</a:t>
            </a:r>
            <a:endParaRPr lang="el-GR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l-GR" b="1" dirty="0"/>
              <a:t>Key </a:t>
            </a:r>
            <a:r>
              <a:rPr lang="el-GR" b="1" dirty="0" err="1"/>
              <a:t>message</a:t>
            </a:r>
            <a:r>
              <a:rPr lang="el-GR" b="1" dirty="0"/>
              <a:t>:</a:t>
            </a:r>
            <a:r>
              <a:rPr lang="en-US" dirty="0"/>
              <a:t> </a:t>
            </a:r>
            <a:r>
              <a:rPr lang="el-GR" dirty="0" smtClean="0"/>
              <a:t>Recent </a:t>
            </a:r>
            <a:r>
              <a:rPr lang="el-GR" dirty="0" err="1"/>
              <a:t>meta-analysis</a:t>
            </a:r>
            <a:r>
              <a:rPr lang="el-GR" dirty="0"/>
              <a:t> </a:t>
            </a:r>
            <a:r>
              <a:rPr lang="el-GR" dirty="0" err="1"/>
              <a:t>confirms</a:t>
            </a:r>
            <a:r>
              <a:rPr lang="el-GR" dirty="0"/>
              <a:t> a </a:t>
            </a:r>
            <a:r>
              <a:rPr lang="el-GR" dirty="0" err="1"/>
              <a:t>significant</a:t>
            </a:r>
            <a:r>
              <a:rPr lang="el-GR" dirty="0"/>
              <a:t> </a:t>
            </a:r>
            <a:r>
              <a:rPr lang="el-GR" dirty="0" err="1"/>
              <a:t>positive</a:t>
            </a:r>
            <a:r>
              <a:rPr lang="el-GR" dirty="0"/>
              <a:t> </a:t>
            </a:r>
            <a:r>
              <a:rPr lang="el-GR" dirty="0" err="1"/>
              <a:t>relationship</a:t>
            </a:r>
            <a:r>
              <a:rPr lang="el-GR" dirty="0"/>
              <a:t> </a:t>
            </a:r>
            <a:r>
              <a:rPr lang="el-GR" dirty="0" err="1"/>
              <a:t>between</a:t>
            </a:r>
            <a:r>
              <a:rPr lang="el-GR" dirty="0"/>
              <a:t> </a:t>
            </a:r>
            <a:r>
              <a:rPr lang="el-GR" dirty="0" err="1"/>
              <a:t>school</a:t>
            </a:r>
            <a:r>
              <a:rPr lang="el-GR" dirty="0"/>
              <a:t> </a:t>
            </a:r>
            <a:r>
              <a:rPr lang="el-GR" dirty="0" err="1"/>
              <a:t>climate</a:t>
            </a:r>
            <a:r>
              <a:rPr lang="el-GR" dirty="0"/>
              <a:t> and </a:t>
            </a:r>
            <a:r>
              <a:rPr lang="el-GR" dirty="0" err="1"/>
              <a:t>academic</a:t>
            </a:r>
            <a:r>
              <a:rPr lang="el-GR" dirty="0"/>
              <a:t> </a:t>
            </a:r>
            <a:r>
              <a:rPr lang="el-GR" dirty="0" err="1" smtClean="0"/>
              <a:t>achievement</a:t>
            </a:r>
            <a:endParaRPr lang="el-GR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9005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335762" y="339369"/>
            <a:ext cx="5937027" cy="83261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l-GR" sz="4000" b="1" dirty="0" smtClean="0"/>
              <a:t>Social-</a:t>
            </a:r>
            <a:r>
              <a:rPr lang="el-GR" sz="4000" b="1" dirty="0" err="1" smtClean="0"/>
              <a:t>Emotional</a:t>
            </a:r>
            <a:r>
              <a:rPr lang="el-GR" sz="4000" b="1" dirty="0" smtClean="0"/>
              <a:t> Learning</a:t>
            </a:r>
            <a:r>
              <a:rPr lang="en-US" sz="4000" b="1" dirty="0" smtClean="0"/>
              <a:t> (SEL)</a:t>
            </a:r>
            <a:r>
              <a:rPr lang="el-GR" b="1" dirty="0"/>
              <a:t/>
            </a:r>
            <a:br>
              <a:rPr lang="el-GR" b="1" dirty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746975" y="927280"/>
            <a:ext cx="11346287" cy="555079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600" b="1" dirty="0" err="1"/>
          </a:p>
          <a:p>
            <a:pPr marL="0" indent="0">
              <a:buNone/>
            </a:pPr>
            <a:r>
              <a:rPr lang="el-GR" dirty="0" err="1" smtClean="0"/>
              <a:t>School</a:t>
            </a:r>
            <a:r>
              <a:rPr lang="el-GR" dirty="0" smtClean="0"/>
              <a:t> </a:t>
            </a:r>
            <a:r>
              <a:rPr lang="el-GR" dirty="0" err="1"/>
              <a:t>climate</a:t>
            </a:r>
            <a:r>
              <a:rPr lang="el-GR" dirty="0"/>
              <a:t> </a:t>
            </a:r>
            <a:r>
              <a:rPr lang="el-GR" dirty="0" err="1"/>
              <a:t>promotes</a:t>
            </a:r>
            <a:r>
              <a:rPr lang="el-GR" dirty="0" smtClean="0"/>
              <a:t>:</a:t>
            </a:r>
            <a:endParaRPr lang="en-US" dirty="0" smtClean="0"/>
          </a:p>
          <a:p>
            <a:pPr marL="0" indent="0">
              <a:buNone/>
            </a:pPr>
            <a:endParaRPr lang="el-GR" dirty="0"/>
          </a:p>
          <a:p>
            <a:pPr lvl="0"/>
            <a:r>
              <a:rPr lang="el-GR" dirty="0" err="1"/>
              <a:t>Emotional</a:t>
            </a:r>
            <a:r>
              <a:rPr lang="el-GR" dirty="0"/>
              <a:t> </a:t>
            </a:r>
            <a:r>
              <a:rPr lang="el-GR" dirty="0" err="1"/>
              <a:t>regulation</a:t>
            </a:r>
            <a:endParaRPr lang="el-GR" dirty="0"/>
          </a:p>
          <a:p>
            <a:pPr lvl="0"/>
            <a:r>
              <a:rPr lang="el-GR" dirty="0"/>
              <a:t>Cooperation</a:t>
            </a:r>
          </a:p>
          <a:p>
            <a:pPr lvl="0"/>
            <a:r>
              <a:rPr lang="el-GR" dirty="0" err="1"/>
              <a:t>Empathy</a:t>
            </a:r>
            <a:endParaRPr lang="el-GR" dirty="0"/>
          </a:p>
          <a:p>
            <a:pPr lvl="0"/>
            <a:r>
              <a:rPr lang="el-GR" dirty="0"/>
              <a:t>Communication</a:t>
            </a:r>
          </a:p>
          <a:p>
            <a:pPr lvl="0"/>
            <a:r>
              <a:rPr lang="el-GR" dirty="0" smtClean="0"/>
              <a:t>Self-control</a:t>
            </a:r>
            <a:r>
              <a:rPr lang="el-GR" dirty="0"/>
              <a:t> </a:t>
            </a:r>
            <a:r>
              <a:rPr lang="en-US" dirty="0" smtClean="0"/>
              <a:t>(</a:t>
            </a:r>
            <a:r>
              <a:rPr lang="el-GR" dirty="0" err="1" smtClean="0"/>
              <a:t>Ronfeldt</a:t>
            </a:r>
            <a:r>
              <a:rPr lang="en-US" dirty="0" smtClean="0"/>
              <a:t> et al.,</a:t>
            </a:r>
            <a:r>
              <a:rPr lang="el-GR" dirty="0" smtClean="0"/>
              <a:t> 2015)</a:t>
            </a:r>
            <a:endParaRPr lang="el-GR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l-GR" b="1" dirty="0"/>
              <a:t>Key </a:t>
            </a:r>
            <a:r>
              <a:rPr lang="el-GR" b="1" dirty="0" err="1"/>
              <a:t>message</a:t>
            </a:r>
            <a:r>
              <a:rPr lang="el-GR" b="1" dirty="0"/>
              <a:t>:</a:t>
            </a:r>
            <a:r>
              <a:rPr lang="en-US" dirty="0"/>
              <a:t> </a:t>
            </a:r>
            <a:r>
              <a:rPr lang="el-GR" dirty="0" smtClean="0"/>
              <a:t>These </a:t>
            </a:r>
            <a:r>
              <a:rPr lang="el-GR" dirty="0" err="1"/>
              <a:t>skills</a:t>
            </a:r>
            <a:r>
              <a:rPr lang="el-GR" dirty="0"/>
              <a:t> </a:t>
            </a:r>
            <a:r>
              <a:rPr lang="el-GR" dirty="0" err="1"/>
              <a:t>directly</a:t>
            </a:r>
            <a:r>
              <a:rPr lang="el-GR" dirty="0"/>
              <a:t> </a:t>
            </a:r>
            <a:r>
              <a:rPr lang="el-GR" dirty="0" err="1"/>
              <a:t>support</a:t>
            </a:r>
            <a:r>
              <a:rPr lang="el-GR" dirty="0"/>
              <a:t> </a:t>
            </a:r>
            <a:r>
              <a:rPr lang="el-GR" dirty="0" err="1"/>
              <a:t>classroom</a:t>
            </a:r>
            <a:r>
              <a:rPr lang="el-GR" dirty="0"/>
              <a:t> </a:t>
            </a:r>
            <a:r>
              <a:rPr lang="el-GR" dirty="0" err="1" smtClean="0"/>
              <a:t>learning</a:t>
            </a:r>
            <a:endParaRPr lang="el-GR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137157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10765</TotalTime>
  <Words>850</Words>
  <Application>Microsoft Office PowerPoint</Application>
  <PresentationFormat>Ευρεία οθόνη</PresentationFormat>
  <Paragraphs>156</Paragraphs>
  <Slides>16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Tema de Office</vt:lpstr>
      <vt:lpstr>The Impact of School Climate on Academic Achievement in Kindergarten (4-6 years)</vt:lpstr>
      <vt:lpstr>What is School Climate?</vt:lpstr>
      <vt:lpstr> Why is School Climate Important in Kindergarten? </vt:lpstr>
      <vt:lpstr> Dimensions of School Climate </vt:lpstr>
      <vt:lpstr> Academic Achievement </vt:lpstr>
      <vt:lpstr>  How School Climate Influences Learning  </vt:lpstr>
      <vt:lpstr>Teacher–Child Relationships</vt:lpstr>
      <vt:lpstr>   Research Evidence   </vt:lpstr>
      <vt:lpstr>    Social-Emotional Learning (SEL)    </vt:lpstr>
      <vt:lpstr>    Family Involvement    </vt:lpstr>
      <vt:lpstr>     Classroom Practices that Improve School Climate     </vt:lpstr>
      <vt:lpstr>     Challenges     </vt:lpstr>
      <vt:lpstr>      Recommendations      </vt:lpstr>
      <vt:lpstr>       Conclusion       </vt:lpstr>
      <vt:lpstr>References (APA 7th Edition)</vt:lpstr>
      <vt:lpstr>Παρουσίαση του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rosabel roig</dc:creator>
  <cp:lastModifiedBy>Windows User</cp:lastModifiedBy>
  <cp:revision>105</cp:revision>
  <dcterms:created xsi:type="dcterms:W3CDTF">2022-01-05T05:38:35Z</dcterms:created>
  <dcterms:modified xsi:type="dcterms:W3CDTF">2026-06-24T20:40:48Z</dcterms:modified>
</cp:coreProperties>
</file>