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77" r:id="rId5"/>
    <p:sldId id="263" r:id="rId6"/>
    <p:sldId id="265" r:id="rId7"/>
    <p:sldId id="266" r:id="rId8"/>
    <p:sldId id="279" r:id="rId9"/>
    <p:sldId id="270" r:id="rId10"/>
    <p:sldId id="281" r:id="rId11"/>
    <p:sldId id="271" r:id="rId12"/>
    <p:sldId id="272" r:id="rId13"/>
    <p:sldId id="273" r:id="rId14"/>
    <p:sldId id="275" r:id="rId15"/>
    <p:sldId id="278" r:id="rId16"/>
    <p:sldId id="274" r:id="rId17"/>
    <p:sldId id="282" r:id="rId18"/>
    <p:sldId id="260" r:id="rId1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67D"/>
    <a:srgbClr val="0B5E88"/>
    <a:srgbClr val="0099FF"/>
    <a:srgbClr val="3EB9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18D51AE-3F4B-4F6B-953D-D876C5EBC0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4309" y="2003329"/>
            <a:ext cx="6998293" cy="1561522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1436A4D9-A23D-4564-A553-0E22158951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4308" y="3655241"/>
            <a:ext cx="6998293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7" name="Rectángulo: esquinas diagonales cortadas 6">
            <a:extLst>
              <a:ext uri="{FF2B5EF4-FFF2-40B4-BE49-F238E27FC236}">
                <a16:creationId xmlns:a16="http://schemas.microsoft.com/office/drawing/2014/main" xmlns="" id="{C54CFCCB-2271-47F4-87FB-4795F4412D40}"/>
              </a:ext>
            </a:extLst>
          </p:cNvPr>
          <p:cNvSpPr/>
          <p:nvPr userDrawn="1"/>
        </p:nvSpPr>
        <p:spPr>
          <a:xfrm>
            <a:off x="0" y="1256232"/>
            <a:ext cx="2760292" cy="322689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:a16="http://schemas.microsoft.com/office/drawing/2014/main" xmlns="" id="{38FDA9A8-BE5E-4939-B87C-5BB7F727BD69}"/>
              </a:ext>
            </a:extLst>
          </p:cNvPr>
          <p:cNvSpPr/>
          <p:nvPr userDrawn="1"/>
        </p:nvSpPr>
        <p:spPr>
          <a:xfrm>
            <a:off x="0" y="4483122"/>
            <a:ext cx="2760292" cy="2373387"/>
          </a:xfrm>
          <a:prstGeom prst="snip1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DAB13C9-F28A-498E-ACD6-ABAD22788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809" y="6407625"/>
            <a:ext cx="679391" cy="365125"/>
          </a:xfrm>
        </p:spPr>
        <p:txBody>
          <a:bodyPr/>
          <a:lstStyle/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  <p:pic>
        <p:nvPicPr>
          <p:cNvPr id="9" name="Imagen 8" descr="Interfaz de usuario gráfica, Texto&#10;&#10;El contenido generado por IA puede ser incorrecto.">
            <a:extLst>
              <a:ext uri="{FF2B5EF4-FFF2-40B4-BE49-F238E27FC236}">
                <a16:creationId xmlns:a16="http://schemas.microsoft.com/office/drawing/2014/main" xmlns="" id="{ECEED0ED-AA8E-9C81-51EA-6362EBBD9F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5899" y="-8546"/>
            <a:ext cx="5586101" cy="1037246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015F52E0-4369-65FE-E4F1-EE5E381C5053}"/>
              </a:ext>
            </a:extLst>
          </p:cNvPr>
          <p:cNvSpPr/>
          <p:nvPr userDrawn="1"/>
        </p:nvSpPr>
        <p:spPr>
          <a:xfrm>
            <a:off x="0" y="-8546"/>
            <a:ext cx="6605899" cy="1028700"/>
          </a:xfrm>
          <a:prstGeom prst="rect">
            <a:avLst/>
          </a:prstGeom>
          <a:solidFill>
            <a:srgbClr val="00567D"/>
          </a:solidFill>
          <a:ln>
            <a:solidFill>
              <a:srgbClr val="00567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844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9FA05EE-746F-473F-B34C-EF9214D74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65AF4BBD-C2FD-40E7-B929-7678F8642D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689A19C-EA7C-48F9-AD77-4ED62E898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pPr/>
              <a:t>24/06/2026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AE695B4F-131A-4AAE-AA6A-5BC0F5D92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D76CF4C6-6873-4189-9C66-B3F04D736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35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3EE217A5-79E3-44FD-BB54-4F4B0FB122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C766FAC3-844A-43AE-A19D-D94091CDB6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B92D65C-4493-439D-86E1-360E92331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pPr/>
              <a:t>24/06/2026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05717434-17CC-419A-A0F9-82A41425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30E93CB5-D3DF-4BF5-A176-D9A8FA5B4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3189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200C563-6554-42BD-A660-C06952075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5308257-96F2-4280-9B71-7B6249017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7" name="Rectángulo: esquinas diagonales cortadas 6">
            <a:extLst>
              <a:ext uri="{FF2B5EF4-FFF2-40B4-BE49-F238E27FC236}">
                <a16:creationId xmlns:a16="http://schemas.microsoft.com/office/drawing/2014/main" xmlns="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:a16="http://schemas.microsoft.com/office/drawing/2014/main" xmlns="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90560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1D53A47-9B89-4889-B498-C5A950E28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5A747F1E-C324-4A19-BAE3-CC338836E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6504EDA1-B25D-4459-BCEA-D51D6A607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pPr/>
              <a:t>24/06/2026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48350ECF-CCB0-4961-A837-9431FECC8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1653F049-A12C-4CC8-9F82-4E2BDA11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9" name="Rectángulo: esquinas diagonales cortadas 6">
            <a:extLst>
              <a:ext uri="{FF2B5EF4-FFF2-40B4-BE49-F238E27FC236}">
                <a16:creationId xmlns:a16="http://schemas.microsoft.com/office/drawing/2014/main" xmlns="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: una sola esquina cortada 7">
            <a:extLst>
              <a:ext uri="{FF2B5EF4-FFF2-40B4-BE49-F238E27FC236}">
                <a16:creationId xmlns:a16="http://schemas.microsoft.com/office/drawing/2014/main" xmlns="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26116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63BA7C1-1096-48A4-AAC5-4AAD6D94C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43D7B83-B6FD-4684-AB4E-070C412339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9E318895-66D2-41FB-82A3-060F429E8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8" name="Rectángulo: esquinas diagonales cortadas 6">
            <a:extLst>
              <a:ext uri="{FF2B5EF4-FFF2-40B4-BE49-F238E27FC236}">
                <a16:creationId xmlns:a16="http://schemas.microsoft.com/office/drawing/2014/main" xmlns="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: una sola esquina cortada 7">
            <a:extLst>
              <a:ext uri="{FF2B5EF4-FFF2-40B4-BE49-F238E27FC236}">
                <a16:creationId xmlns:a16="http://schemas.microsoft.com/office/drawing/2014/main" xmlns="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0883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DC42940-B3BC-4684-A1E5-40F0FBC8D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F7E519D7-9069-49A4-BD25-CEC4DE6EC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F3F6DBDF-86C4-4CCF-AB32-8EEED32359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A8F48CEB-0820-4A8D-9D15-BDE7A6A7F4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44485685-A9AE-4454-A1BD-FED3E3F6B0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" name="Rectángulo: esquinas diagonales cortadas 6">
            <a:extLst>
              <a:ext uri="{FF2B5EF4-FFF2-40B4-BE49-F238E27FC236}">
                <a16:creationId xmlns:a16="http://schemas.microsoft.com/office/drawing/2014/main" xmlns="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: una sola esquina cortada 7">
            <a:extLst>
              <a:ext uri="{FF2B5EF4-FFF2-40B4-BE49-F238E27FC236}">
                <a16:creationId xmlns:a16="http://schemas.microsoft.com/office/drawing/2014/main" xmlns="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35052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827E5AB-AC2B-4CAE-A33F-469390C3D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6" name="Rectángulo: esquinas diagonales cortadas 6">
            <a:extLst>
              <a:ext uri="{FF2B5EF4-FFF2-40B4-BE49-F238E27FC236}">
                <a16:creationId xmlns:a16="http://schemas.microsoft.com/office/drawing/2014/main" xmlns="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: una sola esquina cortada 7">
            <a:extLst>
              <a:ext uri="{FF2B5EF4-FFF2-40B4-BE49-F238E27FC236}">
                <a16:creationId xmlns:a16="http://schemas.microsoft.com/office/drawing/2014/main" xmlns="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257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: esquinas diagonales cortadas 6">
            <a:extLst>
              <a:ext uri="{FF2B5EF4-FFF2-40B4-BE49-F238E27FC236}">
                <a16:creationId xmlns:a16="http://schemas.microsoft.com/office/drawing/2014/main" xmlns="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: una sola esquina cortada 7">
            <a:extLst>
              <a:ext uri="{FF2B5EF4-FFF2-40B4-BE49-F238E27FC236}">
                <a16:creationId xmlns:a16="http://schemas.microsoft.com/office/drawing/2014/main" xmlns="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29322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: esquinas diagonales cortadas 7">
            <a:extLst>
              <a:ext uri="{FF2B5EF4-FFF2-40B4-BE49-F238E27FC236}">
                <a16:creationId xmlns:a16="http://schemas.microsoft.com/office/drawing/2014/main" xmlns="" id="{C9840A6B-9138-4F82-97FC-45C94A0A4CBA}"/>
              </a:ext>
            </a:extLst>
          </p:cNvPr>
          <p:cNvSpPr/>
          <p:nvPr userDrawn="1"/>
        </p:nvSpPr>
        <p:spPr>
          <a:xfrm>
            <a:off x="0" y="247828"/>
            <a:ext cx="12192000" cy="4235294"/>
          </a:xfrm>
          <a:prstGeom prst="snip2Diag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: una sola esquina cortada 8">
            <a:extLst>
              <a:ext uri="{FF2B5EF4-FFF2-40B4-BE49-F238E27FC236}">
                <a16:creationId xmlns:a16="http://schemas.microsoft.com/office/drawing/2014/main" xmlns="" id="{309AE27C-C83F-4D08-AB75-DC0C3A117488}"/>
              </a:ext>
            </a:extLst>
          </p:cNvPr>
          <p:cNvSpPr/>
          <p:nvPr userDrawn="1"/>
        </p:nvSpPr>
        <p:spPr>
          <a:xfrm>
            <a:off x="0" y="4483123"/>
            <a:ext cx="12192000" cy="268340"/>
          </a:xfrm>
          <a:prstGeom prst="snip1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DFC53D21-19EE-480D-9317-DC770DFC8498}"/>
              </a:ext>
            </a:extLst>
          </p:cNvPr>
          <p:cNvSpPr txBox="1"/>
          <p:nvPr userDrawn="1"/>
        </p:nvSpPr>
        <p:spPr>
          <a:xfrm>
            <a:off x="4401085" y="752030"/>
            <a:ext cx="2931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</a:rPr>
              <a:t>¡GRACIAS! </a:t>
            </a:r>
          </a:p>
        </p:txBody>
      </p:sp>
      <p:sp>
        <p:nvSpPr>
          <p:cNvPr id="13" name="Marcador de texto 2">
            <a:extLst>
              <a:ext uri="{FF2B5EF4-FFF2-40B4-BE49-F238E27FC236}">
                <a16:creationId xmlns:a16="http://schemas.microsoft.com/office/drawing/2014/main" xmlns="" id="{F3C5579A-8928-4AA8-A9E6-215992A05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17024" y="1624783"/>
            <a:ext cx="603896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pic>
        <p:nvPicPr>
          <p:cNvPr id="4" name="Imagen 3" descr="Interfaz de usuario gráfica, Texto">
            <a:extLst>
              <a:ext uri="{FF2B5EF4-FFF2-40B4-BE49-F238E27FC236}">
                <a16:creationId xmlns:a16="http://schemas.microsoft.com/office/drawing/2014/main" xmlns="" id="{B2B6C29A-6389-3217-25A8-A1CB56E89A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5743" y="5345727"/>
            <a:ext cx="581025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791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3994DF9-1D27-4E66-B413-304BC9355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AC4D9DAE-6859-4864-AB51-81A1A6D85B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D662742E-2261-4A27-A0A0-BEB28D16B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4C94C4EC-BBF5-4979-95B0-DCEA95734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pPr/>
              <a:t>24/06/2026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229FEE45-1BF4-4C3C-8087-1B8466566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9423DCCC-5DD3-49BB-B1F4-B26DB346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3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47BC3232-708B-4BE1-907D-ACC07CE3F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256DA44B-F2CD-41C2-87FC-669C15997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A21ED97-D17E-4870-98CE-A03B32ACC7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9A50B-7B3B-49E6-800A-EF28D90C4063}" type="datetimeFigureOut">
              <a:rPr lang="es-ES" smtClean="0"/>
              <a:pPr/>
              <a:t>24/06/2026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9B5E5EF-3650-4CBF-8500-9ED962C3A9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32B48727-71A2-4107-A804-E360834A46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80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D7EF0CF5-1376-68E9-A4E3-9770A9478F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38659" y="1352282"/>
            <a:ext cx="8076621" cy="3689795"/>
          </a:xfrm>
        </p:spPr>
        <p:txBody>
          <a:bodyPr>
            <a:normAutofit/>
          </a:bodyPr>
          <a:lstStyle/>
          <a:p>
            <a:r>
              <a:rPr lang="el-GR" sz="4900" b="1" dirty="0" smtClean="0"/>
              <a:t>Management </a:t>
            </a:r>
            <a:r>
              <a:rPr lang="el-GR" sz="4900" b="1" dirty="0"/>
              <a:t>of </a:t>
            </a:r>
            <a:r>
              <a:rPr lang="el-GR" sz="4900" b="1" dirty="0" err="1"/>
              <a:t>Autism</a:t>
            </a:r>
            <a:r>
              <a:rPr lang="el-GR" sz="4900" b="1" dirty="0"/>
              <a:t> in </a:t>
            </a:r>
            <a:r>
              <a:rPr lang="el-GR" sz="4900" b="1" dirty="0" err="1" smtClean="0"/>
              <a:t>Kindergarten</a:t>
            </a:r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3600" b="1" dirty="0" smtClean="0"/>
              <a:t>(4-6 years)</a:t>
            </a:r>
            <a:r>
              <a:rPr lang="el-GR" b="1" dirty="0"/>
              <a:t/>
            </a:r>
            <a:br>
              <a:rPr lang="el-GR" b="1" dirty="0"/>
            </a:br>
            <a:endParaRPr lang="es-ES" b="1" dirty="0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xmlns="" id="{FCB2C98E-083E-847A-0629-BBD15C5A4C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59109" y="5042078"/>
            <a:ext cx="8886421" cy="1706451"/>
          </a:xfrm>
        </p:spPr>
        <p:txBody>
          <a:bodyPr>
            <a:normAutofit lnSpcReduction="10000"/>
          </a:bodyPr>
          <a:lstStyle/>
          <a:p>
            <a:pPr algn="l"/>
            <a:endParaRPr lang="es-ES" sz="2000" b="1" dirty="0" smtClean="0"/>
          </a:p>
          <a:p>
            <a:pPr algn="l"/>
            <a:r>
              <a:rPr lang="es-ES" b="1" dirty="0" smtClean="0"/>
              <a:t>Kechrakou Anastasia</a:t>
            </a:r>
          </a:p>
          <a:p>
            <a:pPr algn="l"/>
            <a:r>
              <a:rPr lang="en-US" b="1" dirty="0"/>
              <a:t>B.Ed. </a:t>
            </a:r>
            <a:r>
              <a:rPr lang="en-US" b="1" dirty="0" smtClean="0"/>
              <a:t>in </a:t>
            </a:r>
            <a:r>
              <a:rPr lang="en-US" b="1" dirty="0"/>
              <a:t>Early Childhood Education</a:t>
            </a:r>
            <a:endParaRPr lang="el-GR" b="1" dirty="0" smtClean="0"/>
          </a:p>
          <a:p>
            <a:pPr algn="l"/>
            <a:r>
              <a:rPr lang="es-ES" b="1" dirty="0" smtClean="0"/>
              <a:t>MEd in Special Education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99973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55562" y="442400"/>
            <a:ext cx="4545976" cy="8326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/>
              <a:t>Play Learning outcomes</a:t>
            </a: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55562" y="1493949"/>
            <a:ext cx="11170276" cy="5022761"/>
          </a:xfrm>
        </p:spPr>
        <p:txBody>
          <a:bodyPr>
            <a:normAutofit lnSpcReduction="10000"/>
          </a:bodyPr>
          <a:lstStyle/>
          <a:p>
            <a:pPr lvl="0"/>
            <a:r>
              <a:rPr lang="el-GR" b="1" dirty="0"/>
              <a:t>Social </a:t>
            </a:r>
            <a:r>
              <a:rPr lang="el-GR" b="1" dirty="0" err="1"/>
              <a:t>interaction</a:t>
            </a:r>
            <a:r>
              <a:rPr lang="en-US" b="1" dirty="0"/>
              <a:t> </a:t>
            </a:r>
            <a:r>
              <a:rPr lang="en-US" dirty="0" smtClean="0"/>
              <a:t>(e.g. </a:t>
            </a:r>
            <a:r>
              <a:rPr lang="en-US" sz="3000" dirty="0" smtClean="0"/>
              <a:t>cooperative</a:t>
            </a:r>
            <a:r>
              <a:rPr lang="en-US" dirty="0" smtClean="0"/>
              <a:t> </a:t>
            </a:r>
            <a:r>
              <a:rPr lang="en-US" dirty="0"/>
              <a:t>play- taking turns activity</a:t>
            </a:r>
            <a:r>
              <a:rPr lang="en-US" dirty="0" smtClean="0"/>
              <a:t>)</a:t>
            </a:r>
          </a:p>
          <a:p>
            <a:pPr lvl="0"/>
            <a:endParaRPr lang="el-GR" dirty="0"/>
          </a:p>
          <a:p>
            <a:pPr lvl="0"/>
            <a:r>
              <a:rPr lang="el-GR" b="1" dirty="0"/>
              <a:t>Communication</a:t>
            </a:r>
            <a:r>
              <a:rPr lang="en-US" dirty="0"/>
              <a:t> </a:t>
            </a:r>
            <a:r>
              <a:rPr lang="en-US" dirty="0" smtClean="0"/>
              <a:t>(e.g. ways </a:t>
            </a:r>
            <a:r>
              <a:rPr lang="en-US" dirty="0"/>
              <a:t>to request, comment, respond</a:t>
            </a:r>
            <a:r>
              <a:rPr lang="en-US" dirty="0" smtClean="0"/>
              <a:t>)</a:t>
            </a:r>
          </a:p>
          <a:p>
            <a:pPr lvl="0"/>
            <a:endParaRPr lang="el-GR" dirty="0"/>
          </a:p>
          <a:p>
            <a:pPr lvl="0"/>
            <a:r>
              <a:rPr lang="el-GR" b="1" dirty="0" err="1"/>
              <a:t>Problem</a:t>
            </a:r>
            <a:r>
              <a:rPr lang="el-GR" b="1" dirty="0"/>
              <a:t> </a:t>
            </a:r>
            <a:r>
              <a:rPr lang="el-GR" b="1" dirty="0" err="1"/>
              <a:t>solving</a:t>
            </a:r>
            <a:r>
              <a:rPr lang="en-US" b="1" dirty="0"/>
              <a:t> </a:t>
            </a:r>
            <a:r>
              <a:rPr lang="en-US" dirty="0" smtClean="0"/>
              <a:t>(e.g. strategies </a:t>
            </a:r>
            <a:r>
              <a:rPr lang="en-US" dirty="0"/>
              <a:t>to complete tasks </a:t>
            </a:r>
            <a:r>
              <a:rPr lang="en-US" dirty="0" err="1"/>
              <a:t>indepentedly</a:t>
            </a:r>
            <a:r>
              <a:rPr lang="en-US" dirty="0" smtClean="0"/>
              <a:t>)</a:t>
            </a:r>
          </a:p>
          <a:p>
            <a:pPr lvl="0"/>
            <a:endParaRPr lang="el-GR" dirty="0"/>
          </a:p>
          <a:p>
            <a:pPr lvl="0"/>
            <a:r>
              <a:rPr lang="el-GR" b="1" dirty="0"/>
              <a:t>Joint </a:t>
            </a:r>
            <a:r>
              <a:rPr lang="el-GR" b="1" dirty="0" err="1"/>
              <a:t>attention</a:t>
            </a:r>
            <a:r>
              <a:rPr lang="en-US" b="1" dirty="0"/>
              <a:t> </a:t>
            </a:r>
            <a:r>
              <a:rPr lang="en-US" dirty="0" smtClean="0"/>
              <a:t>(e.g. maintain </a:t>
            </a:r>
            <a:r>
              <a:rPr lang="en-US" dirty="0"/>
              <a:t>shared attention with peers and adults during activities)</a:t>
            </a:r>
          </a:p>
          <a:p>
            <a:pPr lvl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/>
            </a:r>
            <a:br>
              <a:rPr lang="el-GR" dirty="0"/>
            </a:br>
            <a:r>
              <a:rPr lang="en-US" dirty="0"/>
              <a:t>(</a:t>
            </a:r>
            <a:r>
              <a:rPr lang="el-GR" dirty="0" err="1"/>
              <a:t>National</a:t>
            </a:r>
            <a:r>
              <a:rPr lang="el-GR" dirty="0"/>
              <a:t> Research Council</a:t>
            </a:r>
            <a:r>
              <a:rPr lang="en-US" dirty="0"/>
              <a:t>, </a:t>
            </a:r>
            <a:r>
              <a:rPr lang="el-GR" dirty="0"/>
              <a:t>2001); </a:t>
            </a:r>
            <a:r>
              <a:rPr lang="en-US" dirty="0"/>
              <a:t>(</a:t>
            </a:r>
            <a:r>
              <a:rPr lang="el-GR" dirty="0" err="1"/>
              <a:t>Wong</a:t>
            </a:r>
            <a:r>
              <a:rPr lang="el-GR" dirty="0"/>
              <a:t> </a:t>
            </a:r>
            <a:r>
              <a:rPr lang="el-GR" dirty="0" err="1"/>
              <a:t>et</a:t>
            </a:r>
            <a:r>
              <a:rPr lang="el-GR" dirty="0"/>
              <a:t> </a:t>
            </a:r>
            <a:r>
              <a:rPr lang="el-GR" dirty="0" err="1"/>
              <a:t>al</a:t>
            </a:r>
            <a:r>
              <a:rPr lang="el-GR" dirty="0"/>
              <a:t>.</a:t>
            </a:r>
            <a:r>
              <a:rPr lang="en-US" dirty="0"/>
              <a:t>, </a:t>
            </a:r>
            <a:r>
              <a:rPr lang="el-GR" dirty="0"/>
              <a:t>2015)</a:t>
            </a:r>
          </a:p>
          <a:p>
            <a:pPr marL="0" indent="0">
              <a:buNone/>
            </a:pP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1646682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2581" y="274637"/>
            <a:ext cx="5659997" cy="832610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l-GR" sz="4000" b="1" dirty="0" smtClean="0"/>
              <a:t> </a:t>
            </a: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l-GR" sz="4000" b="1" dirty="0" smtClean="0"/>
              <a:t>Evidence-based </a:t>
            </a:r>
            <a:r>
              <a:rPr lang="el-GR" sz="4000" b="1" dirty="0" err="1"/>
              <a:t>interventions</a:t>
            </a:r>
            <a:r>
              <a:rPr lang="en-US" b="1" dirty="0"/>
              <a:t/>
            </a:r>
            <a:br>
              <a:rPr lang="en-US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82581" y="1197401"/>
            <a:ext cx="11466490" cy="5564008"/>
          </a:xfrm>
        </p:spPr>
        <p:txBody>
          <a:bodyPr>
            <a:normAutofit lnSpcReduction="10000"/>
          </a:bodyPr>
          <a:lstStyle/>
          <a:p>
            <a:pPr lvl="0"/>
            <a:r>
              <a:rPr lang="el-GR" dirty="0" smtClean="0"/>
              <a:t>Applied </a:t>
            </a:r>
            <a:r>
              <a:rPr lang="el-GR" dirty="0" err="1" smtClean="0"/>
              <a:t>Behavio</a:t>
            </a:r>
            <a:r>
              <a:rPr lang="en-US" dirty="0" smtClean="0"/>
              <a:t>u</a:t>
            </a:r>
            <a:r>
              <a:rPr lang="el-GR" dirty="0" smtClean="0"/>
              <a:t>r </a:t>
            </a:r>
            <a:r>
              <a:rPr lang="el-GR" dirty="0" err="1" smtClean="0"/>
              <a:t>Analysis</a:t>
            </a:r>
            <a:r>
              <a:rPr lang="el-GR" dirty="0" smtClean="0"/>
              <a:t> (ABA)</a:t>
            </a:r>
            <a:r>
              <a:rPr lang="en-US" dirty="0" smtClean="0"/>
              <a:t> (</a:t>
            </a:r>
            <a:r>
              <a:rPr lang="en-US" dirty="0"/>
              <a:t>i.e. raise hand before speaking</a:t>
            </a:r>
            <a:r>
              <a:rPr lang="en-US" dirty="0" smtClean="0"/>
              <a:t>)</a:t>
            </a:r>
          </a:p>
          <a:p>
            <a:pPr lvl="0"/>
            <a:endParaRPr lang="el-GR" dirty="0"/>
          </a:p>
          <a:p>
            <a:pPr lvl="0"/>
            <a:r>
              <a:rPr lang="el-GR" dirty="0" err="1"/>
              <a:t>Positive</a:t>
            </a:r>
            <a:r>
              <a:rPr lang="el-GR" dirty="0"/>
              <a:t> </a:t>
            </a:r>
            <a:r>
              <a:rPr lang="el-GR" dirty="0" err="1"/>
              <a:t>Behavio</a:t>
            </a:r>
            <a:r>
              <a:rPr lang="en-US" dirty="0"/>
              <a:t>u</a:t>
            </a:r>
            <a:r>
              <a:rPr lang="el-GR" dirty="0"/>
              <a:t>r </a:t>
            </a:r>
            <a:r>
              <a:rPr lang="el-GR" dirty="0" err="1"/>
              <a:t>Support</a:t>
            </a:r>
            <a:r>
              <a:rPr lang="en-US" dirty="0"/>
              <a:t>            (i.e. clear routines</a:t>
            </a:r>
            <a:r>
              <a:rPr lang="en-US" dirty="0" smtClean="0"/>
              <a:t>)</a:t>
            </a:r>
          </a:p>
          <a:p>
            <a:pPr lvl="0"/>
            <a:endParaRPr lang="el-GR" dirty="0"/>
          </a:p>
          <a:p>
            <a:pPr lvl="0"/>
            <a:r>
              <a:rPr lang="el-GR" dirty="0" err="1"/>
              <a:t>Reinforcement</a:t>
            </a:r>
            <a:r>
              <a:rPr lang="el-GR" dirty="0"/>
              <a:t> </a:t>
            </a:r>
            <a:r>
              <a:rPr lang="el-GR" dirty="0" err="1"/>
              <a:t>systems</a:t>
            </a:r>
            <a:r>
              <a:rPr lang="en-US" dirty="0"/>
              <a:t>                   (i.e. earning tokens to be exchanged for a</a:t>
            </a:r>
          </a:p>
          <a:p>
            <a:pPr lvl="0">
              <a:buNone/>
            </a:pPr>
            <a:r>
              <a:rPr lang="en-US" dirty="0"/>
              <a:t>                                                                preferred activity</a:t>
            </a:r>
            <a:r>
              <a:rPr lang="en-US" dirty="0" smtClean="0"/>
              <a:t>.)</a:t>
            </a:r>
          </a:p>
          <a:p>
            <a:pPr lvl="0">
              <a:buNone/>
            </a:pPr>
            <a:endParaRPr lang="el-GR" dirty="0"/>
          </a:p>
          <a:p>
            <a:pPr lvl="0"/>
            <a:r>
              <a:rPr lang="el-GR" dirty="0" err="1"/>
              <a:t>Functional</a:t>
            </a:r>
            <a:r>
              <a:rPr lang="el-GR" dirty="0"/>
              <a:t> </a:t>
            </a:r>
            <a:r>
              <a:rPr lang="el-GR" dirty="0" err="1"/>
              <a:t>Behavio</a:t>
            </a:r>
            <a:r>
              <a:rPr lang="en-US" dirty="0"/>
              <a:t>u</a:t>
            </a:r>
            <a:r>
              <a:rPr lang="el-GR" dirty="0"/>
              <a:t>r </a:t>
            </a:r>
            <a:r>
              <a:rPr lang="el-GR" dirty="0" err="1"/>
              <a:t>Assessment</a:t>
            </a:r>
            <a:r>
              <a:rPr lang="en-US" dirty="0"/>
              <a:t> (i.e. observe when and why a </a:t>
            </a:r>
            <a:r>
              <a:rPr lang="en-US" dirty="0" err="1"/>
              <a:t>behaviour</a:t>
            </a:r>
            <a:endParaRPr lang="en-US" dirty="0"/>
          </a:p>
          <a:p>
            <a:pPr lvl="0">
              <a:buNone/>
            </a:pPr>
            <a:r>
              <a:rPr lang="en-US" dirty="0"/>
              <a:t>                                                                occurs)</a:t>
            </a:r>
            <a:endParaRPr lang="el-GR" dirty="0"/>
          </a:p>
          <a:p>
            <a:pPr marL="0" indent="0">
              <a:buNone/>
            </a:pPr>
            <a:r>
              <a:rPr lang="el-GR" b="1" dirty="0" err="1"/>
              <a:t>Goal</a:t>
            </a:r>
            <a:endParaRPr lang="el-GR" b="1" dirty="0"/>
          </a:p>
          <a:p>
            <a:r>
              <a:rPr lang="el-GR" dirty="0" err="1"/>
              <a:t>Increase</a:t>
            </a:r>
            <a:r>
              <a:rPr lang="el-GR" dirty="0"/>
              <a:t> </a:t>
            </a:r>
            <a:r>
              <a:rPr lang="el-GR" dirty="0" err="1"/>
              <a:t>positive</a:t>
            </a:r>
            <a:r>
              <a:rPr lang="el-GR" dirty="0"/>
              <a:t> </a:t>
            </a:r>
            <a:r>
              <a:rPr lang="el-GR" dirty="0" err="1"/>
              <a:t>behaviors</a:t>
            </a:r>
            <a:r>
              <a:rPr lang="el-GR" dirty="0"/>
              <a:t> </a:t>
            </a:r>
            <a:r>
              <a:rPr lang="el-GR" dirty="0" err="1"/>
              <a:t>while</a:t>
            </a:r>
            <a:r>
              <a:rPr lang="el-GR" dirty="0"/>
              <a:t> </a:t>
            </a:r>
            <a:r>
              <a:rPr lang="el-GR" dirty="0" err="1"/>
              <a:t>reducing</a:t>
            </a:r>
            <a:r>
              <a:rPr lang="el-GR" dirty="0"/>
              <a:t> </a:t>
            </a:r>
            <a:r>
              <a:rPr lang="el-GR" dirty="0" err="1"/>
              <a:t>challenging</a:t>
            </a:r>
            <a:r>
              <a:rPr lang="el-GR" dirty="0"/>
              <a:t> </a:t>
            </a:r>
            <a:r>
              <a:rPr lang="el-GR" dirty="0" err="1"/>
              <a:t>behaviors</a:t>
            </a:r>
            <a:r>
              <a:rPr lang="en-US" dirty="0"/>
              <a:t> (</a:t>
            </a:r>
            <a:r>
              <a:rPr lang="el-GR" dirty="0" err="1"/>
              <a:t>Cooper</a:t>
            </a:r>
            <a:r>
              <a:rPr lang="el-GR" dirty="0"/>
              <a:t>, </a:t>
            </a:r>
            <a:r>
              <a:rPr lang="el-GR" dirty="0" err="1"/>
              <a:t>Heron</a:t>
            </a:r>
            <a:r>
              <a:rPr lang="el-GR" dirty="0"/>
              <a:t>, &amp; </a:t>
            </a:r>
            <a:r>
              <a:rPr lang="el-GR" dirty="0" err="1"/>
              <a:t>Heward</a:t>
            </a:r>
            <a:r>
              <a:rPr lang="en-US" dirty="0"/>
              <a:t>, </a:t>
            </a:r>
            <a:r>
              <a:rPr lang="el-GR" dirty="0"/>
              <a:t>2020</a:t>
            </a:r>
            <a:r>
              <a:rPr lang="el-GR" dirty="0" smtClean="0"/>
              <a:t>)</a:t>
            </a:r>
            <a:endParaRPr lang="el-GR" sz="36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34824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2580" y="150030"/>
            <a:ext cx="3335628" cy="8326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l-GR" sz="4000" b="1" dirty="0" err="1" smtClean="0"/>
              <a:t>Sensory</a:t>
            </a:r>
            <a:r>
              <a:rPr lang="el-GR" sz="4000" b="1" dirty="0" smtClean="0"/>
              <a:t> </a:t>
            </a:r>
            <a:r>
              <a:rPr lang="el-GR" sz="4000" b="1" dirty="0" err="1"/>
              <a:t>Support</a:t>
            </a:r>
            <a:r>
              <a:rPr lang="el-GR" sz="4000" b="1" dirty="0"/>
              <a:t/>
            </a:r>
            <a:br>
              <a:rPr lang="el-GR" sz="4000" b="1" dirty="0"/>
            </a:br>
            <a:r>
              <a:rPr lang="el-GR" sz="4000" b="1" dirty="0"/>
              <a:t/>
            </a:r>
            <a:br>
              <a:rPr lang="el-GR" sz="4000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82580" y="982640"/>
            <a:ext cx="11346287" cy="57658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 err="1" smtClean="0"/>
              <a:t>Examples</a:t>
            </a:r>
            <a:r>
              <a:rPr lang="el-GR" b="1" dirty="0"/>
              <a:t>:</a:t>
            </a:r>
          </a:p>
          <a:p>
            <a:pPr lvl="0"/>
            <a:r>
              <a:rPr lang="el-GR" dirty="0" err="1"/>
              <a:t>Sensory</a:t>
            </a:r>
            <a:r>
              <a:rPr lang="el-GR" dirty="0"/>
              <a:t> </a:t>
            </a:r>
            <a:r>
              <a:rPr lang="el-GR" dirty="0" err="1"/>
              <a:t>corner</a:t>
            </a:r>
            <a:endParaRPr lang="el-GR" dirty="0"/>
          </a:p>
          <a:p>
            <a:pPr lvl="0"/>
            <a:r>
              <a:rPr lang="el-GR" dirty="0" err="1"/>
              <a:t>Noise-cancelling</a:t>
            </a:r>
            <a:r>
              <a:rPr lang="el-GR" dirty="0"/>
              <a:t> </a:t>
            </a:r>
            <a:r>
              <a:rPr lang="el-GR" dirty="0" err="1"/>
              <a:t>headphones</a:t>
            </a:r>
            <a:endParaRPr lang="el-GR" dirty="0"/>
          </a:p>
          <a:p>
            <a:pPr lvl="0"/>
            <a:r>
              <a:rPr lang="el-GR" dirty="0" err="1"/>
              <a:t>Visual</a:t>
            </a:r>
            <a:r>
              <a:rPr lang="el-GR" dirty="0"/>
              <a:t> </a:t>
            </a:r>
            <a:r>
              <a:rPr lang="el-GR" dirty="0" err="1"/>
              <a:t>timers</a:t>
            </a:r>
            <a:endParaRPr lang="el-GR" dirty="0"/>
          </a:p>
          <a:p>
            <a:pPr lvl="0"/>
            <a:r>
              <a:rPr lang="el-GR" dirty="0" err="1"/>
              <a:t>Sensory</a:t>
            </a:r>
            <a:r>
              <a:rPr lang="el-GR" dirty="0"/>
              <a:t> </a:t>
            </a:r>
            <a:r>
              <a:rPr lang="el-GR" dirty="0" err="1"/>
              <a:t>breaks</a:t>
            </a:r>
            <a:endParaRPr lang="el-GR" dirty="0"/>
          </a:p>
          <a:p>
            <a:pPr lvl="0"/>
            <a:r>
              <a:rPr lang="el-GR" dirty="0" err="1"/>
              <a:t>Flexible</a:t>
            </a:r>
            <a:r>
              <a:rPr lang="el-GR" dirty="0"/>
              <a:t> </a:t>
            </a:r>
            <a:r>
              <a:rPr lang="el-GR" dirty="0" err="1"/>
              <a:t>seating</a:t>
            </a:r>
            <a:endParaRPr lang="el-GR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b="1" dirty="0" err="1" smtClean="0"/>
              <a:t>Benefits</a:t>
            </a:r>
            <a:r>
              <a:rPr lang="el-GR" b="1" dirty="0"/>
              <a:t>:</a:t>
            </a:r>
          </a:p>
          <a:p>
            <a:pPr lvl="0"/>
            <a:r>
              <a:rPr lang="el-GR" dirty="0" err="1"/>
              <a:t>Better</a:t>
            </a:r>
            <a:r>
              <a:rPr lang="el-GR" dirty="0"/>
              <a:t> </a:t>
            </a:r>
            <a:r>
              <a:rPr lang="el-GR" dirty="0" err="1"/>
              <a:t>emotional</a:t>
            </a:r>
            <a:r>
              <a:rPr lang="el-GR" dirty="0"/>
              <a:t> </a:t>
            </a:r>
            <a:r>
              <a:rPr lang="el-GR" dirty="0" err="1"/>
              <a:t>regulation</a:t>
            </a:r>
            <a:endParaRPr lang="el-GR" dirty="0"/>
          </a:p>
          <a:p>
            <a:pPr lvl="0"/>
            <a:r>
              <a:rPr lang="el-GR" dirty="0" err="1"/>
              <a:t>Improved</a:t>
            </a:r>
            <a:r>
              <a:rPr lang="el-GR" dirty="0"/>
              <a:t> </a:t>
            </a:r>
            <a:r>
              <a:rPr lang="el-GR" dirty="0" err="1"/>
              <a:t>attention</a:t>
            </a:r>
            <a:endParaRPr lang="el-GR" dirty="0"/>
          </a:p>
          <a:p>
            <a:pPr lvl="0"/>
            <a:r>
              <a:rPr lang="el-GR" dirty="0" err="1"/>
              <a:t>Reduced</a:t>
            </a:r>
            <a:r>
              <a:rPr lang="el-GR" dirty="0"/>
              <a:t> </a:t>
            </a:r>
            <a:r>
              <a:rPr lang="el-GR" dirty="0" err="1" smtClean="0"/>
              <a:t>stress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l-GR" dirty="0" err="1" smtClean="0"/>
              <a:t>Ashburner</a:t>
            </a:r>
            <a:r>
              <a:rPr lang="el-GR" dirty="0"/>
              <a:t>, </a:t>
            </a:r>
            <a:r>
              <a:rPr lang="el-GR" dirty="0" err="1"/>
              <a:t>Ziviani</a:t>
            </a:r>
            <a:r>
              <a:rPr lang="el-GR" dirty="0"/>
              <a:t>, &amp; </a:t>
            </a:r>
            <a:r>
              <a:rPr lang="el-GR" dirty="0" err="1" smtClean="0"/>
              <a:t>Rodger</a:t>
            </a:r>
            <a:r>
              <a:rPr lang="en-US" dirty="0" smtClean="0"/>
              <a:t>, </a:t>
            </a:r>
            <a:r>
              <a:rPr lang="el-GR" dirty="0" smtClean="0"/>
              <a:t>2008)</a:t>
            </a: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2926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95460" y="377333"/>
            <a:ext cx="6567958" cy="687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l-GR" sz="4000" b="1" dirty="0" err="1" smtClean="0"/>
              <a:t>Collaboration</a:t>
            </a:r>
            <a:r>
              <a:rPr lang="el-GR" sz="4000" b="1" dirty="0" smtClean="0"/>
              <a:t> </a:t>
            </a:r>
            <a:r>
              <a:rPr lang="el-GR" sz="4000" b="1" dirty="0" err="1"/>
              <a:t>with</a:t>
            </a:r>
            <a:r>
              <a:rPr lang="el-GR" sz="4000" b="1" dirty="0"/>
              <a:t> </a:t>
            </a:r>
            <a:r>
              <a:rPr lang="el-GR" sz="4000" b="1" dirty="0" err="1"/>
              <a:t>Families</a:t>
            </a: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95460" y="1244734"/>
            <a:ext cx="11346287" cy="48727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err="1" smtClean="0"/>
              <a:t>Successful</a:t>
            </a:r>
            <a:r>
              <a:rPr lang="el-GR" dirty="0" smtClean="0"/>
              <a:t> </a:t>
            </a:r>
            <a:r>
              <a:rPr lang="el-GR" dirty="0" err="1"/>
              <a:t>partnerships</a:t>
            </a:r>
            <a:r>
              <a:rPr lang="el-GR" dirty="0"/>
              <a:t> </a:t>
            </a:r>
            <a:r>
              <a:rPr lang="el-GR" dirty="0" err="1"/>
              <a:t>include</a:t>
            </a:r>
            <a:r>
              <a:rPr lang="el-GR" dirty="0" smtClean="0"/>
              <a:t>:</a:t>
            </a:r>
            <a:endParaRPr lang="en-US" dirty="0" smtClean="0"/>
          </a:p>
          <a:p>
            <a:pPr marL="0" indent="0">
              <a:buNone/>
            </a:pPr>
            <a:endParaRPr lang="el-GR" dirty="0"/>
          </a:p>
          <a:p>
            <a:pPr lvl="0"/>
            <a:r>
              <a:rPr lang="el-GR" dirty="0" err="1"/>
              <a:t>Regular</a:t>
            </a:r>
            <a:r>
              <a:rPr lang="el-GR" dirty="0"/>
              <a:t> </a:t>
            </a:r>
            <a:r>
              <a:rPr lang="el-GR" dirty="0" err="1"/>
              <a:t>meetings</a:t>
            </a:r>
            <a:endParaRPr lang="el-GR" dirty="0"/>
          </a:p>
          <a:p>
            <a:pPr lvl="0"/>
            <a:r>
              <a:rPr lang="el-GR" dirty="0" err="1"/>
              <a:t>Shared</a:t>
            </a:r>
            <a:r>
              <a:rPr lang="el-GR" dirty="0"/>
              <a:t> </a:t>
            </a:r>
            <a:r>
              <a:rPr lang="el-GR" dirty="0" err="1"/>
              <a:t>goals</a:t>
            </a:r>
            <a:endParaRPr lang="el-GR" dirty="0"/>
          </a:p>
          <a:p>
            <a:pPr lvl="0"/>
            <a:r>
              <a:rPr lang="el-GR" dirty="0" err="1"/>
              <a:t>Daily</a:t>
            </a:r>
            <a:r>
              <a:rPr lang="el-GR" dirty="0"/>
              <a:t> </a:t>
            </a:r>
            <a:r>
              <a:rPr lang="el-GR" dirty="0" err="1"/>
              <a:t>communication</a:t>
            </a:r>
            <a:r>
              <a:rPr lang="el-GR" dirty="0"/>
              <a:t> </a:t>
            </a:r>
            <a:r>
              <a:rPr lang="el-GR" dirty="0" err="1"/>
              <a:t>notebook</a:t>
            </a:r>
            <a:endParaRPr lang="el-GR" dirty="0"/>
          </a:p>
          <a:p>
            <a:pPr lvl="0"/>
            <a:r>
              <a:rPr lang="el-GR" dirty="0" err="1"/>
              <a:t>Parent</a:t>
            </a:r>
            <a:r>
              <a:rPr lang="el-GR" dirty="0"/>
              <a:t> </a:t>
            </a:r>
            <a:r>
              <a:rPr lang="el-GR" dirty="0" err="1"/>
              <a:t>training</a:t>
            </a:r>
            <a:endParaRPr lang="el-GR" dirty="0"/>
          </a:p>
          <a:p>
            <a:pPr lvl="0"/>
            <a:r>
              <a:rPr lang="el-GR" dirty="0" err="1"/>
              <a:t>Consistent</a:t>
            </a:r>
            <a:r>
              <a:rPr lang="el-GR" dirty="0"/>
              <a:t> </a:t>
            </a:r>
            <a:r>
              <a:rPr lang="el-GR" dirty="0" err="1"/>
              <a:t>routines</a:t>
            </a:r>
            <a:endParaRPr lang="el-GR" dirty="0"/>
          </a:p>
          <a:p>
            <a:pPr marL="0" indent="0">
              <a:buNone/>
            </a:pPr>
            <a:r>
              <a:rPr lang="el-GR" dirty="0"/>
              <a:t/>
            </a:r>
            <a:br>
              <a:rPr lang="el-GR" dirty="0"/>
            </a:br>
            <a:r>
              <a:rPr lang="en-US" dirty="0" smtClean="0"/>
              <a:t>(</a:t>
            </a:r>
            <a:r>
              <a:rPr lang="el-GR" dirty="0" err="1" smtClean="0"/>
              <a:t>National</a:t>
            </a:r>
            <a:r>
              <a:rPr lang="el-GR" dirty="0" smtClean="0"/>
              <a:t> </a:t>
            </a:r>
            <a:r>
              <a:rPr lang="el-GR" dirty="0" err="1"/>
              <a:t>Institute</a:t>
            </a:r>
            <a:r>
              <a:rPr lang="el-GR" dirty="0"/>
              <a:t> for Health and </a:t>
            </a:r>
            <a:r>
              <a:rPr lang="el-GR" dirty="0" err="1"/>
              <a:t>Care</a:t>
            </a:r>
            <a:r>
              <a:rPr lang="el-GR" dirty="0"/>
              <a:t> </a:t>
            </a:r>
            <a:r>
              <a:rPr lang="el-GR" dirty="0" err="1" smtClean="0"/>
              <a:t>Excellence</a:t>
            </a:r>
            <a:r>
              <a:rPr lang="en-US" dirty="0" smtClean="0"/>
              <a:t>, </a:t>
            </a:r>
            <a:r>
              <a:rPr lang="el-GR" dirty="0" smtClean="0"/>
              <a:t>2021</a:t>
            </a:r>
            <a:r>
              <a:rPr lang="el-GR" dirty="0"/>
              <a:t>); </a:t>
            </a:r>
            <a:r>
              <a:rPr lang="en-US" dirty="0" smtClean="0"/>
              <a:t>(</a:t>
            </a:r>
            <a:r>
              <a:rPr lang="el-GR" dirty="0" err="1" smtClean="0"/>
              <a:t>National</a:t>
            </a:r>
            <a:r>
              <a:rPr lang="el-GR" dirty="0" smtClean="0"/>
              <a:t> </a:t>
            </a:r>
            <a:r>
              <a:rPr lang="el-GR" dirty="0" err="1"/>
              <a:t>Autistic</a:t>
            </a:r>
            <a:r>
              <a:rPr lang="el-GR" dirty="0"/>
              <a:t> </a:t>
            </a:r>
            <a:r>
              <a:rPr lang="el-GR" dirty="0" smtClean="0"/>
              <a:t>Society</a:t>
            </a:r>
            <a:r>
              <a:rPr lang="en-US" dirty="0" smtClean="0"/>
              <a:t>, </a:t>
            </a:r>
            <a:r>
              <a:rPr lang="el-GR" dirty="0" smtClean="0"/>
              <a:t>2023)</a:t>
            </a:r>
            <a:endParaRPr lang="el-GR" dirty="0"/>
          </a:p>
          <a:p>
            <a:pPr marL="0" indent="0">
              <a:buNone/>
            </a:pPr>
            <a:endParaRPr lang="el-GR" sz="36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373648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5713" y="368971"/>
            <a:ext cx="6510137" cy="7083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l-GR" sz="4000" b="1" dirty="0" err="1" smtClean="0"/>
              <a:t>Benefits</a:t>
            </a:r>
            <a:r>
              <a:rPr lang="el-GR" sz="4000" b="1" dirty="0" smtClean="0"/>
              <a:t> </a:t>
            </a:r>
            <a:r>
              <a:rPr lang="el-GR" sz="4000" b="1" dirty="0"/>
              <a:t>of </a:t>
            </a:r>
            <a:r>
              <a:rPr lang="el-GR" sz="4000" b="1" dirty="0" err="1"/>
              <a:t>Inclusive</a:t>
            </a:r>
            <a:r>
              <a:rPr lang="el-GR" sz="4000" b="1" dirty="0"/>
              <a:t> </a:t>
            </a:r>
            <a:r>
              <a:rPr lang="el-GR" sz="4000" b="1" dirty="0" err="1"/>
              <a:t>Education</a:t>
            </a: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45714" y="1167462"/>
            <a:ext cx="11093002" cy="44992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dirty="0"/>
          </a:p>
          <a:p>
            <a:pPr lvl="0"/>
            <a:r>
              <a:rPr lang="el-GR" dirty="0" err="1"/>
              <a:t>Better</a:t>
            </a:r>
            <a:r>
              <a:rPr lang="el-GR" dirty="0"/>
              <a:t> </a:t>
            </a:r>
            <a:r>
              <a:rPr lang="el-GR" dirty="0" err="1"/>
              <a:t>communication</a:t>
            </a:r>
            <a:endParaRPr lang="el-GR" dirty="0"/>
          </a:p>
          <a:p>
            <a:pPr lvl="0"/>
            <a:r>
              <a:rPr lang="el-GR" dirty="0"/>
              <a:t>Social </a:t>
            </a:r>
            <a:r>
              <a:rPr lang="el-GR" dirty="0" err="1"/>
              <a:t>participation</a:t>
            </a:r>
            <a:endParaRPr lang="el-GR" dirty="0"/>
          </a:p>
          <a:p>
            <a:pPr lvl="0"/>
            <a:r>
              <a:rPr lang="el-GR" dirty="0" err="1"/>
              <a:t>Friendships</a:t>
            </a:r>
            <a:endParaRPr lang="el-GR" dirty="0"/>
          </a:p>
          <a:p>
            <a:pPr lvl="0"/>
            <a:r>
              <a:rPr lang="el-GR" dirty="0" err="1"/>
              <a:t>Acceptance</a:t>
            </a:r>
            <a:endParaRPr lang="el-GR" dirty="0"/>
          </a:p>
          <a:p>
            <a:pPr lvl="0"/>
            <a:r>
              <a:rPr lang="el-GR" dirty="0" err="1"/>
              <a:t>Self-confidence</a:t>
            </a:r>
            <a:endParaRPr lang="el-GR" dirty="0"/>
          </a:p>
          <a:p>
            <a:pPr marL="0" indent="0">
              <a:buNone/>
            </a:pPr>
            <a:r>
              <a:rPr lang="el-GR" dirty="0"/>
              <a:t/>
            </a:r>
            <a:br>
              <a:rPr lang="el-GR" dirty="0"/>
            </a:br>
            <a:r>
              <a:rPr lang="en-US" dirty="0" smtClean="0"/>
              <a:t>(</a:t>
            </a:r>
            <a:r>
              <a:rPr lang="el-GR" dirty="0" smtClean="0"/>
              <a:t>UNESCO</a:t>
            </a:r>
            <a:r>
              <a:rPr lang="en-US" dirty="0" smtClean="0"/>
              <a:t>, </a:t>
            </a:r>
            <a:r>
              <a:rPr lang="el-GR" dirty="0" smtClean="0"/>
              <a:t>2020</a:t>
            </a:r>
            <a:r>
              <a:rPr lang="el-GR" dirty="0"/>
              <a:t>); </a:t>
            </a:r>
            <a:r>
              <a:rPr lang="en-US" dirty="0" smtClean="0"/>
              <a:t>(</a:t>
            </a:r>
            <a:r>
              <a:rPr lang="el-GR" dirty="0" err="1" smtClean="0"/>
              <a:t>Odom</a:t>
            </a:r>
            <a:r>
              <a:rPr lang="el-GR" dirty="0" smtClean="0"/>
              <a:t> </a:t>
            </a:r>
            <a:r>
              <a:rPr lang="el-GR" dirty="0" err="1"/>
              <a:t>et</a:t>
            </a:r>
            <a:r>
              <a:rPr lang="el-GR" dirty="0"/>
              <a:t> </a:t>
            </a:r>
            <a:r>
              <a:rPr lang="el-GR" dirty="0" err="1" smtClean="0"/>
              <a:t>al</a:t>
            </a:r>
            <a:r>
              <a:rPr lang="el-GR" dirty="0" smtClean="0"/>
              <a:t>.</a:t>
            </a:r>
            <a:r>
              <a:rPr lang="en-US" dirty="0" smtClean="0"/>
              <a:t>, </a:t>
            </a:r>
            <a:r>
              <a:rPr lang="el-GR" dirty="0" smtClean="0"/>
              <a:t>2011)</a:t>
            </a:r>
            <a:endParaRPr lang="el-GR" dirty="0"/>
          </a:p>
          <a:p>
            <a:pPr marL="0" indent="0">
              <a:buNone/>
            </a:pPr>
            <a:endParaRPr lang="el-GR" sz="36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064413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62884" y="532550"/>
            <a:ext cx="2421229" cy="8326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l-GR" sz="4000" b="1" dirty="0" err="1" smtClean="0"/>
              <a:t>Conclusion</a:t>
            </a:r>
            <a:r>
              <a:rPr lang="en-US" sz="4000" b="1" dirty="0" smtClean="0"/>
              <a:t>s</a:t>
            </a: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46975" y="1365160"/>
            <a:ext cx="8718997" cy="4417453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endParaRPr lang="en-US" dirty="0"/>
          </a:p>
          <a:p>
            <a:pPr lvl="0"/>
            <a:r>
              <a:rPr lang="el-GR" sz="3000" dirty="0" err="1" smtClean="0"/>
              <a:t>Every</a:t>
            </a:r>
            <a:r>
              <a:rPr lang="el-GR" sz="3000" dirty="0" smtClean="0"/>
              <a:t> </a:t>
            </a:r>
            <a:r>
              <a:rPr lang="el-GR" sz="3000" dirty="0" err="1"/>
              <a:t>child</a:t>
            </a:r>
            <a:r>
              <a:rPr lang="el-GR" sz="3000" dirty="0"/>
              <a:t> </a:t>
            </a:r>
            <a:r>
              <a:rPr lang="el-GR" sz="3000" dirty="0" err="1"/>
              <a:t>with</a:t>
            </a:r>
            <a:r>
              <a:rPr lang="el-GR" sz="3000" dirty="0"/>
              <a:t> ASD </a:t>
            </a:r>
            <a:r>
              <a:rPr lang="el-GR" sz="3000" dirty="0" err="1"/>
              <a:t>is</a:t>
            </a:r>
            <a:r>
              <a:rPr lang="el-GR" sz="3000" dirty="0"/>
              <a:t> </a:t>
            </a:r>
            <a:r>
              <a:rPr lang="el-GR" sz="3000" dirty="0" err="1" smtClean="0"/>
              <a:t>unique</a:t>
            </a:r>
            <a:endParaRPr lang="en-US" sz="3000" dirty="0" smtClean="0"/>
          </a:p>
          <a:p>
            <a:pPr lvl="0"/>
            <a:endParaRPr lang="el-GR" sz="3000" dirty="0"/>
          </a:p>
          <a:p>
            <a:pPr lvl="0"/>
            <a:r>
              <a:rPr lang="el-GR" sz="3000" dirty="0" err="1"/>
              <a:t>Early</a:t>
            </a:r>
            <a:r>
              <a:rPr lang="el-GR" sz="3000" dirty="0"/>
              <a:t> </a:t>
            </a:r>
            <a:r>
              <a:rPr lang="el-GR" sz="3000" dirty="0" err="1"/>
              <a:t>intervention</a:t>
            </a:r>
            <a:r>
              <a:rPr lang="el-GR" sz="3000" dirty="0"/>
              <a:t> </a:t>
            </a:r>
            <a:r>
              <a:rPr lang="el-GR" sz="3000" dirty="0" err="1"/>
              <a:t>is</a:t>
            </a:r>
            <a:r>
              <a:rPr lang="el-GR" sz="3000" dirty="0"/>
              <a:t> </a:t>
            </a:r>
            <a:r>
              <a:rPr lang="el-GR" sz="3000" dirty="0" err="1" smtClean="0"/>
              <a:t>essential</a:t>
            </a:r>
            <a:endParaRPr lang="en-US" sz="3000" dirty="0" smtClean="0"/>
          </a:p>
          <a:p>
            <a:pPr lvl="0"/>
            <a:endParaRPr lang="el-GR" sz="3000" dirty="0"/>
          </a:p>
          <a:p>
            <a:pPr lvl="0"/>
            <a:r>
              <a:rPr lang="el-GR" sz="3000" dirty="0"/>
              <a:t>Evidence-based </a:t>
            </a:r>
            <a:r>
              <a:rPr lang="el-GR" sz="3000" dirty="0" err="1"/>
              <a:t>teaching</a:t>
            </a:r>
            <a:r>
              <a:rPr lang="el-GR" sz="3000" dirty="0"/>
              <a:t> </a:t>
            </a:r>
            <a:r>
              <a:rPr lang="el-GR" sz="3000" dirty="0" err="1"/>
              <a:t>improves</a:t>
            </a:r>
            <a:r>
              <a:rPr lang="el-GR" sz="3000" dirty="0"/>
              <a:t> </a:t>
            </a:r>
            <a:r>
              <a:rPr lang="el-GR" sz="3000" dirty="0" err="1" smtClean="0"/>
              <a:t>learning</a:t>
            </a:r>
            <a:endParaRPr lang="en-US" sz="3000" dirty="0" smtClean="0"/>
          </a:p>
          <a:p>
            <a:pPr lvl="0"/>
            <a:endParaRPr lang="el-GR" sz="3000" dirty="0"/>
          </a:p>
          <a:p>
            <a:pPr lvl="0"/>
            <a:r>
              <a:rPr lang="el-GR" sz="3000" dirty="0" err="1"/>
              <a:t>Collaboration</a:t>
            </a:r>
            <a:r>
              <a:rPr lang="el-GR" sz="3000" dirty="0"/>
              <a:t> </a:t>
            </a:r>
            <a:r>
              <a:rPr lang="el-GR" sz="3000" dirty="0" err="1"/>
              <a:t>between</a:t>
            </a:r>
            <a:r>
              <a:rPr lang="el-GR" sz="3000" dirty="0"/>
              <a:t> </a:t>
            </a:r>
            <a:r>
              <a:rPr lang="el-GR" sz="3000" dirty="0" err="1"/>
              <a:t>teachers</a:t>
            </a:r>
            <a:r>
              <a:rPr lang="el-GR" sz="3000" dirty="0"/>
              <a:t> and </a:t>
            </a:r>
            <a:r>
              <a:rPr lang="el-GR" sz="3000" dirty="0" err="1"/>
              <a:t>families</a:t>
            </a:r>
            <a:r>
              <a:rPr lang="el-GR" sz="3000" dirty="0"/>
              <a:t> </a:t>
            </a:r>
            <a:r>
              <a:rPr lang="el-GR" sz="3000" dirty="0" err="1"/>
              <a:t>is</a:t>
            </a:r>
            <a:r>
              <a:rPr lang="el-GR" sz="3000" dirty="0"/>
              <a:t> </a:t>
            </a:r>
            <a:r>
              <a:rPr lang="el-GR" sz="3000" dirty="0" err="1" smtClean="0"/>
              <a:t>vital</a:t>
            </a:r>
            <a:endParaRPr lang="en-US" sz="3000" dirty="0" smtClean="0"/>
          </a:p>
          <a:p>
            <a:pPr lvl="0"/>
            <a:endParaRPr lang="el-GR" sz="3000" dirty="0"/>
          </a:p>
          <a:p>
            <a:pPr lvl="0"/>
            <a:r>
              <a:rPr lang="el-GR" sz="3000" dirty="0" err="1"/>
              <a:t>Inclusive</a:t>
            </a:r>
            <a:r>
              <a:rPr lang="el-GR" sz="3000" dirty="0"/>
              <a:t> </a:t>
            </a:r>
            <a:r>
              <a:rPr lang="el-GR" sz="3000" dirty="0" err="1"/>
              <a:t>education</a:t>
            </a:r>
            <a:r>
              <a:rPr lang="el-GR" sz="3000" dirty="0"/>
              <a:t> </a:t>
            </a:r>
            <a:r>
              <a:rPr lang="el-GR" sz="3000" dirty="0" err="1"/>
              <a:t>benefits</a:t>
            </a:r>
            <a:r>
              <a:rPr lang="el-GR" sz="3000" dirty="0"/>
              <a:t> </a:t>
            </a:r>
            <a:r>
              <a:rPr lang="el-GR" sz="3000" dirty="0" err="1" smtClean="0"/>
              <a:t>everyone</a:t>
            </a:r>
            <a:endParaRPr lang="el-GR" sz="3000" dirty="0"/>
          </a:p>
          <a:p>
            <a:pPr marL="0" indent="0">
              <a:buNone/>
            </a:pPr>
            <a:endParaRPr lang="el-GR" sz="3600" dirty="0"/>
          </a:p>
        </p:txBody>
      </p:sp>
    </p:spTree>
    <p:extLst>
      <p:ext uri="{BB962C8B-B14F-4D97-AF65-F5344CB8AC3E}">
        <p14:creationId xmlns:p14="http://schemas.microsoft.com/office/powerpoint/2010/main" val="311698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151956" y="264410"/>
            <a:ext cx="5511085" cy="558550"/>
          </a:xfrm>
        </p:spPr>
        <p:txBody>
          <a:bodyPr>
            <a:noAutofit/>
          </a:bodyPr>
          <a:lstStyle/>
          <a:p>
            <a:r>
              <a:rPr lang="el-GR" sz="3600" b="1" dirty="0" err="1" smtClean="0"/>
              <a:t>References</a:t>
            </a:r>
            <a:r>
              <a:rPr lang="el-GR" sz="3600" b="1" dirty="0" smtClean="0"/>
              <a:t> (APA 7th </a:t>
            </a:r>
            <a:r>
              <a:rPr lang="el-GR" sz="3600" b="1" dirty="0" err="1" smtClean="0"/>
              <a:t>Edition</a:t>
            </a:r>
            <a:r>
              <a:rPr lang="el-GR" sz="3600" b="1" dirty="0" smtClean="0"/>
              <a:t>)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7430" y="822960"/>
            <a:ext cx="11403875" cy="5804864"/>
          </a:xfrm>
        </p:spPr>
        <p:txBody>
          <a:bodyPr>
            <a:normAutofit fontScale="92500" lnSpcReduction="10000"/>
          </a:bodyPr>
          <a:lstStyle/>
          <a:p>
            <a:endParaRPr lang="en-US" sz="2200" dirty="0" smtClean="0"/>
          </a:p>
          <a:p>
            <a:r>
              <a:rPr lang="el-GR" sz="3000" dirty="0"/>
              <a:t>American </a:t>
            </a:r>
            <a:r>
              <a:rPr lang="el-GR" sz="3000" dirty="0" err="1"/>
              <a:t>Psychiatric</a:t>
            </a:r>
            <a:r>
              <a:rPr lang="el-GR" sz="3000" dirty="0"/>
              <a:t> Association. (2022). </a:t>
            </a:r>
            <a:r>
              <a:rPr lang="el-GR" sz="3000" i="1" dirty="0" err="1"/>
              <a:t>Diagnostic</a:t>
            </a:r>
            <a:r>
              <a:rPr lang="el-GR" sz="3000" i="1" dirty="0"/>
              <a:t> and </a:t>
            </a:r>
            <a:r>
              <a:rPr lang="el-GR" sz="3000" i="1" dirty="0" err="1"/>
              <a:t>Statistical</a:t>
            </a:r>
            <a:r>
              <a:rPr lang="el-GR" sz="3000" i="1" dirty="0"/>
              <a:t> </a:t>
            </a:r>
            <a:r>
              <a:rPr lang="el-GR" sz="3000" i="1" dirty="0" err="1"/>
              <a:t>Manual</a:t>
            </a:r>
            <a:r>
              <a:rPr lang="el-GR" sz="3000" i="1" dirty="0"/>
              <a:t> of </a:t>
            </a:r>
            <a:r>
              <a:rPr lang="el-GR" sz="3000" i="1" dirty="0" err="1"/>
              <a:t>Mental</a:t>
            </a:r>
            <a:r>
              <a:rPr lang="el-GR" sz="3000" i="1" dirty="0"/>
              <a:t> </a:t>
            </a:r>
            <a:r>
              <a:rPr lang="el-GR" sz="3000" i="1" dirty="0" err="1"/>
              <a:t>Disorders</a:t>
            </a:r>
            <a:r>
              <a:rPr lang="el-GR" sz="3000" dirty="0"/>
              <a:t> (5th </a:t>
            </a:r>
            <a:r>
              <a:rPr lang="el-GR" sz="3000" dirty="0" err="1"/>
              <a:t>ed</a:t>
            </a:r>
            <a:r>
              <a:rPr lang="el-GR" sz="3000" dirty="0"/>
              <a:t>., </a:t>
            </a:r>
            <a:r>
              <a:rPr lang="el-GR" sz="3000" dirty="0" err="1"/>
              <a:t>text</a:t>
            </a:r>
            <a:r>
              <a:rPr lang="el-GR" sz="3000" dirty="0"/>
              <a:t> </a:t>
            </a:r>
            <a:r>
              <a:rPr lang="el-GR" sz="3000" dirty="0" err="1"/>
              <a:t>rev</a:t>
            </a:r>
            <a:r>
              <a:rPr lang="el-GR" sz="3000" dirty="0"/>
              <a:t>.). American </a:t>
            </a:r>
            <a:r>
              <a:rPr lang="el-GR" sz="3000" dirty="0" err="1"/>
              <a:t>Psychiatric</a:t>
            </a:r>
            <a:r>
              <a:rPr lang="el-GR" sz="3000" dirty="0"/>
              <a:t> Association.</a:t>
            </a:r>
          </a:p>
          <a:p>
            <a:r>
              <a:rPr lang="el-GR" sz="3000" dirty="0" err="1"/>
              <a:t>Ashburner</a:t>
            </a:r>
            <a:r>
              <a:rPr lang="el-GR" sz="3000" dirty="0"/>
              <a:t>, J., </a:t>
            </a:r>
            <a:r>
              <a:rPr lang="el-GR" sz="3000" dirty="0" err="1"/>
              <a:t>Ziviani</a:t>
            </a:r>
            <a:r>
              <a:rPr lang="el-GR" sz="3000" dirty="0"/>
              <a:t>, J., &amp; </a:t>
            </a:r>
            <a:r>
              <a:rPr lang="el-GR" sz="3000" dirty="0" err="1"/>
              <a:t>Rodger</a:t>
            </a:r>
            <a:r>
              <a:rPr lang="el-GR" sz="3000" dirty="0"/>
              <a:t>, S. (2008). </a:t>
            </a:r>
            <a:r>
              <a:rPr lang="el-GR" sz="3000" dirty="0" err="1"/>
              <a:t>Sensory</a:t>
            </a:r>
            <a:r>
              <a:rPr lang="el-GR" sz="3000" dirty="0"/>
              <a:t> </a:t>
            </a:r>
            <a:r>
              <a:rPr lang="el-GR" sz="3000" dirty="0" err="1"/>
              <a:t>processing</a:t>
            </a:r>
            <a:r>
              <a:rPr lang="el-GR" sz="3000" dirty="0"/>
              <a:t> and </a:t>
            </a:r>
            <a:r>
              <a:rPr lang="el-GR" sz="3000" dirty="0" err="1"/>
              <a:t>classroom</a:t>
            </a:r>
            <a:r>
              <a:rPr lang="el-GR" sz="3000" dirty="0"/>
              <a:t> </a:t>
            </a:r>
            <a:r>
              <a:rPr lang="el-GR" sz="3000" dirty="0" err="1"/>
              <a:t>emotional</a:t>
            </a:r>
            <a:r>
              <a:rPr lang="el-GR" sz="3000" dirty="0"/>
              <a:t>, </a:t>
            </a:r>
            <a:r>
              <a:rPr lang="el-GR" sz="3000" dirty="0" err="1"/>
              <a:t>behavioral</a:t>
            </a:r>
            <a:r>
              <a:rPr lang="el-GR" sz="3000" dirty="0"/>
              <a:t>, and </a:t>
            </a:r>
            <a:r>
              <a:rPr lang="el-GR" sz="3000" dirty="0" err="1"/>
              <a:t>educational</a:t>
            </a:r>
            <a:r>
              <a:rPr lang="el-GR" sz="3000" dirty="0"/>
              <a:t> </a:t>
            </a:r>
            <a:r>
              <a:rPr lang="el-GR" sz="3000" dirty="0" err="1"/>
              <a:t>outcomes</a:t>
            </a:r>
            <a:r>
              <a:rPr lang="el-GR" sz="3000" dirty="0"/>
              <a:t> in </a:t>
            </a:r>
            <a:r>
              <a:rPr lang="el-GR" sz="3000" dirty="0" err="1"/>
              <a:t>children</a:t>
            </a:r>
            <a:r>
              <a:rPr lang="el-GR" sz="3000" dirty="0"/>
              <a:t> </a:t>
            </a:r>
            <a:r>
              <a:rPr lang="el-GR" sz="3000" dirty="0" err="1"/>
              <a:t>with</a:t>
            </a:r>
            <a:r>
              <a:rPr lang="el-GR" sz="3000" dirty="0"/>
              <a:t> </a:t>
            </a:r>
            <a:r>
              <a:rPr lang="el-GR" sz="3000" dirty="0" err="1"/>
              <a:t>autism</a:t>
            </a:r>
            <a:r>
              <a:rPr lang="el-GR" sz="3000" dirty="0"/>
              <a:t> </a:t>
            </a:r>
            <a:r>
              <a:rPr lang="el-GR" sz="3000" dirty="0" err="1"/>
              <a:t>spectrum</a:t>
            </a:r>
            <a:r>
              <a:rPr lang="el-GR" sz="3000" dirty="0"/>
              <a:t> </a:t>
            </a:r>
            <a:r>
              <a:rPr lang="el-GR" sz="3000" dirty="0" err="1"/>
              <a:t>disorder</a:t>
            </a:r>
            <a:r>
              <a:rPr lang="el-GR" sz="3000" dirty="0"/>
              <a:t>. </a:t>
            </a:r>
            <a:r>
              <a:rPr lang="el-GR" sz="3000" i="1" dirty="0"/>
              <a:t>American Journal of </a:t>
            </a:r>
            <a:r>
              <a:rPr lang="el-GR" sz="3000" i="1" dirty="0" err="1"/>
              <a:t>Occupational</a:t>
            </a:r>
            <a:r>
              <a:rPr lang="el-GR" sz="3000" i="1" dirty="0"/>
              <a:t> </a:t>
            </a:r>
            <a:r>
              <a:rPr lang="el-GR" sz="3000" i="1" dirty="0" err="1"/>
              <a:t>Therapy</a:t>
            </a:r>
            <a:r>
              <a:rPr lang="el-GR" sz="3000" i="1" dirty="0"/>
              <a:t>, 62</a:t>
            </a:r>
            <a:r>
              <a:rPr lang="el-GR" sz="3000" dirty="0"/>
              <a:t>(5), 564–573.</a:t>
            </a:r>
          </a:p>
          <a:p>
            <a:r>
              <a:rPr lang="el-GR" sz="3000" dirty="0" err="1"/>
              <a:t>Bondy</a:t>
            </a:r>
            <a:r>
              <a:rPr lang="el-GR" sz="3000" dirty="0"/>
              <a:t>, A., &amp; </a:t>
            </a:r>
            <a:r>
              <a:rPr lang="el-GR" sz="3000" dirty="0" err="1"/>
              <a:t>Frost</a:t>
            </a:r>
            <a:r>
              <a:rPr lang="el-GR" sz="3000" dirty="0"/>
              <a:t>, L. (2001). </a:t>
            </a:r>
            <a:r>
              <a:rPr lang="el-GR" sz="3000" i="1" dirty="0"/>
              <a:t>The Picture Exchange Communication </a:t>
            </a:r>
            <a:r>
              <a:rPr lang="el-GR" sz="3000" i="1" dirty="0" err="1"/>
              <a:t>System</a:t>
            </a:r>
            <a:r>
              <a:rPr lang="el-GR" sz="3000" i="1" dirty="0"/>
              <a:t> (PECS).</a:t>
            </a:r>
            <a:endParaRPr lang="el-GR" sz="3000" dirty="0"/>
          </a:p>
          <a:p>
            <a:r>
              <a:rPr lang="el-GR" sz="3000" dirty="0" err="1"/>
              <a:t>Cooper</a:t>
            </a:r>
            <a:r>
              <a:rPr lang="el-GR" sz="3000" dirty="0"/>
              <a:t>, J. O., </a:t>
            </a:r>
            <a:r>
              <a:rPr lang="el-GR" sz="3000" dirty="0" err="1"/>
              <a:t>Heron</a:t>
            </a:r>
            <a:r>
              <a:rPr lang="el-GR" sz="3000" dirty="0"/>
              <a:t>, T. E., &amp; </a:t>
            </a:r>
            <a:r>
              <a:rPr lang="el-GR" sz="3000" dirty="0" err="1"/>
              <a:t>Heward</a:t>
            </a:r>
            <a:r>
              <a:rPr lang="el-GR" sz="3000" dirty="0"/>
              <a:t>, W. L. (2020). </a:t>
            </a:r>
            <a:r>
              <a:rPr lang="el-GR" sz="3000" i="1" dirty="0" err="1"/>
              <a:t>Applied</a:t>
            </a:r>
            <a:r>
              <a:rPr lang="el-GR" sz="3000" i="1" dirty="0"/>
              <a:t> </a:t>
            </a:r>
            <a:r>
              <a:rPr lang="el-GR" sz="3000" i="1" dirty="0" err="1"/>
              <a:t>Behavior</a:t>
            </a:r>
            <a:r>
              <a:rPr lang="el-GR" sz="3000" i="1" dirty="0"/>
              <a:t> </a:t>
            </a:r>
            <a:r>
              <a:rPr lang="el-GR" sz="3000" i="1" dirty="0" err="1"/>
              <a:t>Analysis</a:t>
            </a:r>
            <a:r>
              <a:rPr lang="el-GR" sz="3000" dirty="0"/>
              <a:t> (3rd </a:t>
            </a:r>
            <a:r>
              <a:rPr lang="el-GR" sz="3000" dirty="0" err="1"/>
              <a:t>ed</a:t>
            </a:r>
            <a:r>
              <a:rPr lang="el-GR" sz="3000" dirty="0"/>
              <a:t>.). </a:t>
            </a:r>
            <a:r>
              <a:rPr lang="el-GR" sz="3000" dirty="0" err="1"/>
              <a:t>Pearson</a:t>
            </a:r>
            <a:r>
              <a:rPr lang="el-GR" sz="3000" dirty="0"/>
              <a:t>.</a:t>
            </a:r>
          </a:p>
          <a:p>
            <a:r>
              <a:rPr lang="el-GR" sz="3000" dirty="0" err="1"/>
              <a:t>Dawson</a:t>
            </a:r>
            <a:r>
              <a:rPr lang="el-GR" sz="3000" dirty="0"/>
              <a:t>, G., </a:t>
            </a:r>
            <a:r>
              <a:rPr lang="el-GR" sz="3000" dirty="0" err="1"/>
              <a:t>et</a:t>
            </a:r>
            <a:r>
              <a:rPr lang="el-GR" sz="3000" dirty="0"/>
              <a:t> </a:t>
            </a:r>
            <a:r>
              <a:rPr lang="el-GR" sz="3000" dirty="0" err="1"/>
              <a:t>al</a:t>
            </a:r>
            <a:r>
              <a:rPr lang="el-GR" sz="3000" dirty="0"/>
              <a:t>. (2010). </a:t>
            </a:r>
            <a:r>
              <a:rPr lang="el-GR" sz="3000" dirty="0" err="1"/>
              <a:t>Randomized</a:t>
            </a:r>
            <a:r>
              <a:rPr lang="el-GR" sz="3000" dirty="0"/>
              <a:t>, </a:t>
            </a:r>
            <a:r>
              <a:rPr lang="el-GR" sz="3000" dirty="0" err="1"/>
              <a:t>controlled</a:t>
            </a:r>
            <a:r>
              <a:rPr lang="el-GR" sz="3000" dirty="0"/>
              <a:t> </a:t>
            </a:r>
            <a:r>
              <a:rPr lang="el-GR" sz="3000" dirty="0" err="1"/>
              <a:t>trial</a:t>
            </a:r>
            <a:r>
              <a:rPr lang="el-GR" sz="3000" dirty="0"/>
              <a:t> of </a:t>
            </a:r>
            <a:r>
              <a:rPr lang="el-GR" sz="3000" dirty="0" err="1"/>
              <a:t>an</a:t>
            </a:r>
            <a:r>
              <a:rPr lang="el-GR" sz="3000" dirty="0"/>
              <a:t> </a:t>
            </a:r>
            <a:r>
              <a:rPr lang="el-GR" sz="3000" dirty="0" err="1"/>
              <a:t>intervention</a:t>
            </a:r>
            <a:r>
              <a:rPr lang="el-GR" sz="3000" dirty="0"/>
              <a:t> for </a:t>
            </a:r>
            <a:r>
              <a:rPr lang="el-GR" sz="3000" dirty="0" err="1"/>
              <a:t>toddlers</a:t>
            </a:r>
            <a:r>
              <a:rPr lang="el-GR" sz="3000" dirty="0"/>
              <a:t> </a:t>
            </a:r>
            <a:r>
              <a:rPr lang="el-GR" sz="3000" dirty="0" err="1"/>
              <a:t>with</a:t>
            </a:r>
            <a:r>
              <a:rPr lang="el-GR" sz="3000" dirty="0"/>
              <a:t> </a:t>
            </a:r>
            <a:r>
              <a:rPr lang="el-GR" sz="3000" dirty="0" err="1"/>
              <a:t>autism</a:t>
            </a:r>
            <a:r>
              <a:rPr lang="el-GR" sz="3000" dirty="0"/>
              <a:t>. </a:t>
            </a:r>
            <a:r>
              <a:rPr lang="el-GR" sz="3000" i="1" dirty="0" err="1"/>
              <a:t>Pediatrics</a:t>
            </a:r>
            <a:r>
              <a:rPr lang="el-GR" sz="3000" i="1" dirty="0"/>
              <a:t>, 125</a:t>
            </a:r>
            <a:r>
              <a:rPr lang="el-GR" sz="3000" dirty="0"/>
              <a:t>(1), e17–e23.</a:t>
            </a:r>
          </a:p>
          <a:p>
            <a:r>
              <a:rPr lang="el-GR" sz="3000" dirty="0" err="1"/>
              <a:t>Gray</a:t>
            </a:r>
            <a:r>
              <a:rPr lang="el-GR" sz="3000" dirty="0"/>
              <a:t>, C. (2015). </a:t>
            </a:r>
            <a:r>
              <a:rPr lang="el-GR" sz="3000" i="1" dirty="0"/>
              <a:t>The </a:t>
            </a:r>
            <a:r>
              <a:rPr lang="el-GR" sz="3000" i="1" dirty="0" err="1"/>
              <a:t>New</a:t>
            </a:r>
            <a:r>
              <a:rPr lang="el-GR" sz="3000" i="1" dirty="0"/>
              <a:t> Social </a:t>
            </a:r>
            <a:r>
              <a:rPr lang="el-GR" sz="3000" i="1" dirty="0" err="1"/>
              <a:t>Story</a:t>
            </a:r>
            <a:r>
              <a:rPr lang="el-GR" sz="3000" i="1" dirty="0"/>
              <a:t> </a:t>
            </a:r>
            <a:r>
              <a:rPr lang="el-GR" sz="3000" i="1" dirty="0" err="1"/>
              <a:t>Book</a:t>
            </a:r>
            <a:r>
              <a:rPr lang="el-GR" sz="3000" i="1" dirty="0"/>
              <a:t>.</a:t>
            </a:r>
            <a:r>
              <a:rPr lang="el-GR" sz="3000" dirty="0"/>
              <a:t> </a:t>
            </a:r>
            <a:r>
              <a:rPr lang="el-GR" sz="3000" dirty="0" err="1"/>
              <a:t>Future</a:t>
            </a:r>
            <a:r>
              <a:rPr lang="el-GR" sz="3000" dirty="0"/>
              <a:t> </a:t>
            </a:r>
            <a:r>
              <a:rPr lang="el-GR" sz="3000" dirty="0" err="1"/>
              <a:t>Horizons</a:t>
            </a:r>
            <a:r>
              <a:rPr lang="el-GR" sz="3000" dirty="0"/>
              <a:t>.</a:t>
            </a:r>
          </a:p>
          <a:p>
            <a:pPr marL="0" lvl="0" indent="0" fontAlgn="auto">
              <a:buNone/>
            </a:pPr>
            <a:endParaRPr lang="el-GR" sz="36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326639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151956" y="264410"/>
            <a:ext cx="5511085" cy="558550"/>
          </a:xfrm>
        </p:spPr>
        <p:txBody>
          <a:bodyPr>
            <a:noAutofit/>
          </a:bodyPr>
          <a:lstStyle/>
          <a:p>
            <a:r>
              <a:rPr lang="el-GR" sz="3600" b="1" dirty="0" err="1"/>
              <a:t>References</a:t>
            </a:r>
            <a:r>
              <a:rPr lang="el-GR" sz="3600" b="1" dirty="0"/>
              <a:t> (APA 7th </a:t>
            </a:r>
            <a:r>
              <a:rPr lang="el-GR" sz="3600" b="1" dirty="0" err="1"/>
              <a:t>Edition</a:t>
            </a:r>
            <a:r>
              <a:rPr lang="el-GR" sz="3600" b="1" dirty="0"/>
              <a:t>)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7429" y="1092325"/>
            <a:ext cx="11403875" cy="5373789"/>
          </a:xfrm>
        </p:spPr>
        <p:txBody>
          <a:bodyPr>
            <a:normAutofit fontScale="85000" lnSpcReduction="20000"/>
          </a:bodyPr>
          <a:lstStyle/>
          <a:p>
            <a:endParaRPr lang="en-US" sz="2200" dirty="0" smtClean="0"/>
          </a:p>
          <a:p>
            <a:r>
              <a:rPr lang="el-GR" sz="3300" dirty="0" err="1" smtClean="0"/>
              <a:t>Mesibov</a:t>
            </a:r>
            <a:r>
              <a:rPr lang="el-GR" sz="3300" dirty="0"/>
              <a:t>, G. B., &amp; </a:t>
            </a:r>
            <a:r>
              <a:rPr lang="el-GR" sz="3300" dirty="0" err="1"/>
              <a:t>Shea</a:t>
            </a:r>
            <a:r>
              <a:rPr lang="el-GR" sz="3300" dirty="0"/>
              <a:t>, V. (2010). </a:t>
            </a:r>
            <a:r>
              <a:rPr lang="el-GR" sz="3300" i="1" dirty="0"/>
              <a:t>The TEACCH </a:t>
            </a:r>
            <a:r>
              <a:rPr lang="el-GR" sz="3300" i="1" dirty="0" err="1"/>
              <a:t>Program</a:t>
            </a:r>
            <a:r>
              <a:rPr lang="el-GR" sz="3300" i="1" dirty="0"/>
              <a:t> in the </a:t>
            </a:r>
            <a:r>
              <a:rPr lang="el-GR" sz="3300" i="1" dirty="0" err="1"/>
              <a:t>Era</a:t>
            </a:r>
            <a:r>
              <a:rPr lang="el-GR" sz="3300" i="1" dirty="0"/>
              <a:t> of </a:t>
            </a:r>
            <a:r>
              <a:rPr lang="el-GR" sz="3300" i="1" dirty="0" err="1"/>
              <a:t>Evidence-Based</a:t>
            </a:r>
            <a:r>
              <a:rPr lang="el-GR" sz="3300" i="1" dirty="0"/>
              <a:t> </a:t>
            </a:r>
            <a:r>
              <a:rPr lang="el-GR" sz="3300" i="1" dirty="0" err="1"/>
              <a:t>Practice</a:t>
            </a:r>
            <a:r>
              <a:rPr lang="el-GR" sz="3300" i="1" dirty="0"/>
              <a:t>.</a:t>
            </a:r>
            <a:endParaRPr lang="el-GR" sz="3300" dirty="0"/>
          </a:p>
          <a:p>
            <a:r>
              <a:rPr lang="el-GR" sz="3300" dirty="0" err="1"/>
              <a:t>National</a:t>
            </a:r>
            <a:r>
              <a:rPr lang="el-GR" sz="3300" dirty="0"/>
              <a:t> </a:t>
            </a:r>
            <a:r>
              <a:rPr lang="el-GR" sz="3300" dirty="0" err="1"/>
              <a:t>Institute</a:t>
            </a:r>
            <a:r>
              <a:rPr lang="el-GR" sz="3300" dirty="0"/>
              <a:t> for Health and </a:t>
            </a:r>
            <a:r>
              <a:rPr lang="el-GR" sz="3300" dirty="0" err="1"/>
              <a:t>Care</a:t>
            </a:r>
            <a:r>
              <a:rPr lang="el-GR" sz="3300" dirty="0"/>
              <a:t> </a:t>
            </a:r>
            <a:r>
              <a:rPr lang="el-GR" sz="3300" dirty="0" err="1"/>
              <a:t>Excellence</a:t>
            </a:r>
            <a:r>
              <a:rPr lang="el-GR" sz="3300" dirty="0"/>
              <a:t>. (2021). </a:t>
            </a:r>
            <a:r>
              <a:rPr lang="el-GR" sz="3300" i="1" dirty="0" err="1"/>
              <a:t>Autism</a:t>
            </a:r>
            <a:r>
              <a:rPr lang="el-GR" sz="3300" i="1" dirty="0"/>
              <a:t> </a:t>
            </a:r>
            <a:r>
              <a:rPr lang="el-GR" sz="3300" i="1" dirty="0" err="1"/>
              <a:t>spectrum</a:t>
            </a:r>
            <a:r>
              <a:rPr lang="el-GR" sz="3300" i="1" dirty="0"/>
              <a:t> </a:t>
            </a:r>
            <a:r>
              <a:rPr lang="el-GR" sz="3300" i="1" dirty="0" err="1"/>
              <a:t>disorder</a:t>
            </a:r>
            <a:r>
              <a:rPr lang="el-GR" sz="3300" i="1" dirty="0"/>
              <a:t> in </a:t>
            </a:r>
            <a:r>
              <a:rPr lang="el-GR" sz="3300" i="1" dirty="0" err="1"/>
              <a:t>under</a:t>
            </a:r>
            <a:r>
              <a:rPr lang="el-GR" sz="3300" i="1" dirty="0"/>
              <a:t> 19s: </a:t>
            </a:r>
            <a:r>
              <a:rPr lang="el-GR" sz="3300" i="1" dirty="0" err="1"/>
              <a:t>Support</a:t>
            </a:r>
            <a:r>
              <a:rPr lang="el-GR" sz="3300" i="1" dirty="0"/>
              <a:t> and </a:t>
            </a:r>
            <a:r>
              <a:rPr lang="el-GR" sz="3300" i="1" dirty="0" err="1"/>
              <a:t>management</a:t>
            </a:r>
            <a:r>
              <a:rPr lang="el-GR" sz="3300" i="1" dirty="0"/>
              <a:t>.</a:t>
            </a:r>
            <a:endParaRPr lang="el-GR" sz="3300" dirty="0"/>
          </a:p>
          <a:p>
            <a:r>
              <a:rPr lang="el-GR" sz="3300" dirty="0" err="1"/>
              <a:t>National</a:t>
            </a:r>
            <a:r>
              <a:rPr lang="el-GR" sz="3300" dirty="0"/>
              <a:t> Research Council. (2001). </a:t>
            </a:r>
            <a:r>
              <a:rPr lang="el-GR" sz="3300" i="1" dirty="0" err="1"/>
              <a:t>Educating</a:t>
            </a:r>
            <a:r>
              <a:rPr lang="el-GR" sz="3300" i="1" dirty="0"/>
              <a:t> Children </a:t>
            </a:r>
            <a:r>
              <a:rPr lang="el-GR" sz="3300" i="1" dirty="0" err="1"/>
              <a:t>with</a:t>
            </a:r>
            <a:r>
              <a:rPr lang="el-GR" sz="3300" i="1" dirty="0"/>
              <a:t> </a:t>
            </a:r>
            <a:r>
              <a:rPr lang="el-GR" sz="3300" i="1" dirty="0" err="1"/>
              <a:t>Autism</a:t>
            </a:r>
            <a:r>
              <a:rPr lang="el-GR" sz="3300" i="1" dirty="0"/>
              <a:t>.</a:t>
            </a:r>
            <a:r>
              <a:rPr lang="el-GR" sz="3300" dirty="0"/>
              <a:t> </a:t>
            </a:r>
            <a:r>
              <a:rPr lang="el-GR" sz="3300" dirty="0" err="1"/>
              <a:t>National</a:t>
            </a:r>
            <a:r>
              <a:rPr lang="el-GR" sz="3300" dirty="0"/>
              <a:t> </a:t>
            </a:r>
            <a:r>
              <a:rPr lang="el-GR" sz="3300" dirty="0" err="1"/>
              <a:t>Academies</a:t>
            </a:r>
            <a:r>
              <a:rPr lang="el-GR" sz="3300" dirty="0"/>
              <a:t> </a:t>
            </a:r>
            <a:r>
              <a:rPr lang="el-GR" sz="3300" dirty="0" err="1"/>
              <a:t>Press</a:t>
            </a:r>
            <a:r>
              <a:rPr lang="el-GR" sz="3300" dirty="0"/>
              <a:t>.</a:t>
            </a:r>
          </a:p>
          <a:p>
            <a:r>
              <a:rPr lang="el-GR" sz="3300" dirty="0" err="1"/>
              <a:t>Odom</a:t>
            </a:r>
            <a:r>
              <a:rPr lang="el-GR" sz="3300" dirty="0"/>
              <a:t>, S. L., </a:t>
            </a:r>
            <a:r>
              <a:rPr lang="el-GR" sz="3300" dirty="0" err="1"/>
              <a:t>et</a:t>
            </a:r>
            <a:r>
              <a:rPr lang="el-GR" sz="3300" dirty="0"/>
              <a:t> </a:t>
            </a:r>
            <a:r>
              <a:rPr lang="el-GR" sz="3300" dirty="0" err="1"/>
              <a:t>al</a:t>
            </a:r>
            <a:r>
              <a:rPr lang="el-GR" sz="3300" dirty="0"/>
              <a:t>. (2011). </a:t>
            </a:r>
            <a:r>
              <a:rPr lang="el-GR" sz="3300" dirty="0" err="1"/>
              <a:t>Evidence-based</a:t>
            </a:r>
            <a:r>
              <a:rPr lang="el-GR" sz="3300" dirty="0"/>
              <a:t> </a:t>
            </a:r>
            <a:r>
              <a:rPr lang="el-GR" sz="3300" dirty="0" err="1"/>
              <a:t>practices</a:t>
            </a:r>
            <a:r>
              <a:rPr lang="el-GR" sz="3300" dirty="0"/>
              <a:t> in </a:t>
            </a:r>
            <a:r>
              <a:rPr lang="el-GR" sz="3300" dirty="0" err="1"/>
              <a:t>interventions</a:t>
            </a:r>
            <a:r>
              <a:rPr lang="el-GR" sz="3300" dirty="0"/>
              <a:t> for </a:t>
            </a:r>
            <a:r>
              <a:rPr lang="el-GR" sz="3300" dirty="0" err="1"/>
              <a:t>children</a:t>
            </a:r>
            <a:r>
              <a:rPr lang="el-GR" sz="3300" dirty="0"/>
              <a:t> </a:t>
            </a:r>
            <a:r>
              <a:rPr lang="el-GR" sz="3300" dirty="0" err="1"/>
              <a:t>with</a:t>
            </a:r>
            <a:r>
              <a:rPr lang="el-GR" sz="3300" dirty="0"/>
              <a:t> </a:t>
            </a:r>
            <a:r>
              <a:rPr lang="el-GR" sz="3300" dirty="0" err="1"/>
              <a:t>autism</a:t>
            </a:r>
            <a:r>
              <a:rPr lang="el-GR" sz="3300" dirty="0"/>
              <a:t> </a:t>
            </a:r>
            <a:r>
              <a:rPr lang="el-GR" sz="3300" dirty="0" err="1"/>
              <a:t>spectrum</a:t>
            </a:r>
            <a:r>
              <a:rPr lang="el-GR" sz="3300" dirty="0"/>
              <a:t> </a:t>
            </a:r>
            <a:r>
              <a:rPr lang="el-GR" sz="3300" dirty="0" err="1"/>
              <a:t>disorders</a:t>
            </a:r>
            <a:r>
              <a:rPr lang="el-GR" sz="3300" dirty="0"/>
              <a:t>. </a:t>
            </a:r>
            <a:r>
              <a:rPr lang="el-GR" sz="3300" i="1" dirty="0" err="1"/>
              <a:t>Preventing</a:t>
            </a:r>
            <a:r>
              <a:rPr lang="el-GR" sz="3300" i="1" dirty="0"/>
              <a:t> </a:t>
            </a:r>
            <a:r>
              <a:rPr lang="el-GR" sz="3300" i="1" dirty="0" err="1"/>
              <a:t>School</a:t>
            </a:r>
            <a:r>
              <a:rPr lang="el-GR" sz="3300" i="1" dirty="0"/>
              <a:t> </a:t>
            </a:r>
            <a:r>
              <a:rPr lang="el-GR" sz="3300" i="1" dirty="0" err="1"/>
              <a:t>Failure</a:t>
            </a:r>
            <a:r>
              <a:rPr lang="el-GR" sz="3300" i="1" dirty="0"/>
              <a:t>, 54</a:t>
            </a:r>
            <a:r>
              <a:rPr lang="el-GR" sz="3300" dirty="0"/>
              <a:t>(4), 275–282.</a:t>
            </a:r>
          </a:p>
          <a:p>
            <a:r>
              <a:rPr lang="el-GR" sz="3300" dirty="0"/>
              <a:t>UNESCO. (2020). </a:t>
            </a:r>
            <a:r>
              <a:rPr lang="el-GR" sz="3300" i="1" dirty="0" err="1"/>
              <a:t>Global</a:t>
            </a:r>
            <a:r>
              <a:rPr lang="el-GR" sz="3300" i="1" dirty="0"/>
              <a:t> </a:t>
            </a:r>
            <a:r>
              <a:rPr lang="el-GR" sz="3300" i="1" dirty="0" err="1"/>
              <a:t>Education</a:t>
            </a:r>
            <a:r>
              <a:rPr lang="el-GR" sz="3300" i="1" dirty="0"/>
              <a:t> </a:t>
            </a:r>
            <a:r>
              <a:rPr lang="el-GR" sz="3300" i="1" dirty="0" err="1"/>
              <a:t>Monitoring</a:t>
            </a:r>
            <a:r>
              <a:rPr lang="el-GR" sz="3300" i="1" dirty="0"/>
              <a:t> </a:t>
            </a:r>
            <a:r>
              <a:rPr lang="el-GR" sz="3300" i="1" dirty="0" err="1"/>
              <a:t>Report</a:t>
            </a:r>
            <a:r>
              <a:rPr lang="el-GR" sz="3300" i="1" dirty="0"/>
              <a:t>: </a:t>
            </a:r>
            <a:r>
              <a:rPr lang="el-GR" sz="3300" i="1" dirty="0" err="1"/>
              <a:t>Inclusion</a:t>
            </a:r>
            <a:r>
              <a:rPr lang="el-GR" sz="3300" i="1" dirty="0"/>
              <a:t> and </a:t>
            </a:r>
            <a:r>
              <a:rPr lang="el-GR" sz="3300" i="1" dirty="0" err="1"/>
              <a:t>Education</a:t>
            </a:r>
            <a:r>
              <a:rPr lang="el-GR" sz="3300" i="1" dirty="0"/>
              <a:t>.</a:t>
            </a:r>
            <a:endParaRPr lang="el-GR" sz="3300" dirty="0"/>
          </a:p>
          <a:p>
            <a:r>
              <a:rPr lang="el-GR" sz="3300" dirty="0" err="1"/>
              <a:t>Wong</a:t>
            </a:r>
            <a:r>
              <a:rPr lang="el-GR" sz="3300" dirty="0"/>
              <a:t>, C., </a:t>
            </a:r>
            <a:r>
              <a:rPr lang="el-GR" sz="3300" dirty="0" err="1"/>
              <a:t>et</a:t>
            </a:r>
            <a:r>
              <a:rPr lang="el-GR" sz="3300" dirty="0"/>
              <a:t> </a:t>
            </a:r>
            <a:r>
              <a:rPr lang="el-GR" sz="3300" dirty="0" err="1"/>
              <a:t>al</a:t>
            </a:r>
            <a:r>
              <a:rPr lang="el-GR" sz="3300" dirty="0"/>
              <a:t>. (2015). </a:t>
            </a:r>
            <a:r>
              <a:rPr lang="el-GR" sz="3300" dirty="0" err="1"/>
              <a:t>Evidence-Based</a:t>
            </a:r>
            <a:r>
              <a:rPr lang="el-GR" sz="3300" dirty="0"/>
              <a:t> </a:t>
            </a:r>
            <a:r>
              <a:rPr lang="el-GR" sz="3300" dirty="0" err="1"/>
              <a:t>Practices</a:t>
            </a:r>
            <a:r>
              <a:rPr lang="el-GR" sz="3300" dirty="0"/>
              <a:t> for Children, </a:t>
            </a:r>
            <a:r>
              <a:rPr lang="el-GR" sz="3300" dirty="0" err="1"/>
              <a:t>Youth</a:t>
            </a:r>
            <a:r>
              <a:rPr lang="el-GR" sz="3300" dirty="0"/>
              <a:t>, and Young </a:t>
            </a:r>
            <a:r>
              <a:rPr lang="el-GR" sz="3300" dirty="0" err="1"/>
              <a:t>Adults</a:t>
            </a:r>
            <a:r>
              <a:rPr lang="el-GR" sz="3300" dirty="0"/>
              <a:t> </a:t>
            </a:r>
            <a:r>
              <a:rPr lang="el-GR" sz="3300" dirty="0" err="1"/>
              <a:t>with</a:t>
            </a:r>
            <a:r>
              <a:rPr lang="el-GR" sz="3300" dirty="0"/>
              <a:t> </a:t>
            </a:r>
            <a:r>
              <a:rPr lang="el-GR" sz="3300" dirty="0" err="1"/>
              <a:t>Autism</a:t>
            </a:r>
            <a:r>
              <a:rPr lang="el-GR" sz="3300" dirty="0"/>
              <a:t> </a:t>
            </a:r>
            <a:r>
              <a:rPr lang="el-GR" sz="3300" dirty="0" err="1"/>
              <a:t>Spectrum</a:t>
            </a:r>
            <a:r>
              <a:rPr lang="el-GR" sz="3300" dirty="0"/>
              <a:t> </a:t>
            </a:r>
            <a:r>
              <a:rPr lang="el-GR" sz="3300" dirty="0" err="1"/>
              <a:t>Disorder</a:t>
            </a:r>
            <a:r>
              <a:rPr lang="el-GR" sz="3300" dirty="0"/>
              <a:t>. </a:t>
            </a:r>
            <a:r>
              <a:rPr lang="el-GR" sz="3300" i="1" dirty="0"/>
              <a:t>Journal of </a:t>
            </a:r>
            <a:r>
              <a:rPr lang="el-GR" sz="3300" i="1" dirty="0" err="1"/>
              <a:t>Autism</a:t>
            </a:r>
            <a:r>
              <a:rPr lang="el-GR" sz="3300" i="1" dirty="0"/>
              <a:t> and </a:t>
            </a:r>
            <a:r>
              <a:rPr lang="el-GR" sz="3300" i="1" dirty="0" err="1"/>
              <a:t>Developmental</a:t>
            </a:r>
            <a:r>
              <a:rPr lang="el-GR" sz="3300" i="1" dirty="0"/>
              <a:t> </a:t>
            </a:r>
            <a:r>
              <a:rPr lang="el-GR" sz="3300" i="1" dirty="0" err="1"/>
              <a:t>Disorders</a:t>
            </a:r>
            <a:r>
              <a:rPr lang="el-GR" sz="3300" i="1" dirty="0"/>
              <a:t>.</a:t>
            </a:r>
            <a:endParaRPr lang="el-GR" sz="3300" dirty="0"/>
          </a:p>
          <a:p>
            <a:pPr marL="0" lvl="0" indent="0" fontAlgn="auto">
              <a:buNone/>
            </a:pP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159913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xmlns="" id="{EE296250-5995-4B1E-86C4-DFABC4298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04145" y="1959634"/>
            <a:ext cx="6038969" cy="1500187"/>
          </a:xfrm>
        </p:spPr>
        <p:txBody>
          <a:bodyPr/>
          <a:lstStyle/>
          <a:p>
            <a:r>
              <a:rPr lang="es-ES" dirty="0" smtClean="0"/>
              <a:t>                   Thank you for attending!!!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80764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3652EA5-C32A-4C6A-97FE-862611438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701" y="493916"/>
            <a:ext cx="11113394" cy="845488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l-GR" sz="4000" b="1" dirty="0" err="1" smtClean="0"/>
              <a:t>What</a:t>
            </a:r>
            <a:r>
              <a:rPr lang="el-GR" sz="4000" b="1" dirty="0" smtClean="0"/>
              <a:t> </a:t>
            </a:r>
            <a:r>
              <a:rPr lang="el-GR" sz="4000" b="1" dirty="0" err="1"/>
              <a:t>is</a:t>
            </a:r>
            <a:r>
              <a:rPr lang="el-GR" sz="4000" b="1" dirty="0"/>
              <a:t> </a:t>
            </a:r>
            <a:r>
              <a:rPr lang="el-GR" sz="4000" b="1" dirty="0" err="1"/>
              <a:t>Autism</a:t>
            </a:r>
            <a:r>
              <a:rPr lang="el-GR" sz="4000" b="1" dirty="0"/>
              <a:t> </a:t>
            </a:r>
            <a:r>
              <a:rPr lang="el-GR" sz="4000" b="1" dirty="0" err="1"/>
              <a:t>Spectrum</a:t>
            </a:r>
            <a:r>
              <a:rPr lang="el-GR" sz="4000" b="1" dirty="0"/>
              <a:t> </a:t>
            </a:r>
            <a:r>
              <a:rPr lang="el-GR" sz="4000" b="1" dirty="0" err="1"/>
              <a:t>Disorder</a:t>
            </a:r>
            <a:r>
              <a:rPr lang="el-GR" sz="4000" b="1" dirty="0"/>
              <a:t> (ASD)?</a:t>
            </a:r>
            <a:r>
              <a:rPr lang="el-GR" sz="3600" b="1" dirty="0"/>
              <a:t/>
            </a:r>
            <a:br>
              <a:rPr lang="el-GR" sz="3600" b="1" dirty="0"/>
            </a:br>
            <a:endParaRPr lang="es-ES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81D8331-7EBB-49A2-8681-1E679E771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701" y="1339404"/>
            <a:ext cx="11397803" cy="531897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dirty="0" smtClean="0"/>
          </a:p>
          <a:p>
            <a:pPr lvl="0"/>
            <a:r>
              <a:rPr lang="en-US" dirty="0" smtClean="0"/>
              <a:t>N</a:t>
            </a:r>
            <a:r>
              <a:rPr lang="el-GR" dirty="0" err="1" smtClean="0"/>
              <a:t>eurodevelopmental</a:t>
            </a:r>
            <a:r>
              <a:rPr lang="el-GR" dirty="0" smtClean="0"/>
              <a:t> </a:t>
            </a:r>
            <a:r>
              <a:rPr lang="el-GR" dirty="0" err="1" smtClean="0"/>
              <a:t>disorder</a:t>
            </a:r>
            <a:endParaRPr lang="el-GR" dirty="0"/>
          </a:p>
          <a:p>
            <a:pPr lvl="0"/>
            <a:r>
              <a:rPr lang="en-US" dirty="0"/>
              <a:t>A</a:t>
            </a:r>
            <a:r>
              <a:rPr lang="el-GR" dirty="0" err="1" smtClean="0"/>
              <a:t>ffects</a:t>
            </a:r>
            <a:r>
              <a:rPr lang="el-GR" dirty="0" smtClean="0"/>
              <a:t> </a:t>
            </a:r>
            <a:r>
              <a:rPr lang="el-GR" dirty="0" err="1" smtClean="0"/>
              <a:t>communication</a:t>
            </a:r>
            <a:r>
              <a:rPr lang="el-GR" dirty="0"/>
              <a:t>, </a:t>
            </a:r>
            <a:r>
              <a:rPr lang="el-GR" dirty="0" err="1"/>
              <a:t>social</a:t>
            </a:r>
            <a:r>
              <a:rPr lang="el-GR" dirty="0"/>
              <a:t> </a:t>
            </a:r>
            <a:r>
              <a:rPr lang="el-GR" dirty="0" err="1"/>
              <a:t>interaction</a:t>
            </a:r>
            <a:r>
              <a:rPr lang="el-GR" dirty="0" smtClean="0"/>
              <a:t>, </a:t>
            </a:r>
            <a:r>
              <a:rPr lang="el-GR" dirty="0" err="1" smtClean="0"/>
              <a:t>behavior</a:t>
            </a:r>
            <a:endParaRPr lang="el-GR" dirty="0"/>
          </a:p>
          <a:p>
            <a:pPr lvl="0"/>
            <a:r>
              <a:rPr lang="el-GR" dirty="0" err="1"/>
              <a:t>Symptoms</a:t>
            </a:r>
            <a:r>
              <a:rPr lang="el-GR" dirty="0"/>
              <a:t> </a:t>
            </a:r>
            <a:r>
              <a:rPr lang="el-GR" dirty="0" err="1"/>
              <a:t>vary</a:t>
            </a:r>
            <a:r>
              <a:rPr lang="el-GR" dirty="0"/>
              <a:t> </a:t>
            </a:r>
            <a:r>
              <a:rPr lang="el-GR" dirty="0" err="1"/>
              <a:t>among</a:t>
            </a:r>
            <a:r>
              <a:rPr lang="el-GR" dirty="0"/>
              <a:t> </a:t>
            </a:r>
            <a:r>
              <a:rPr lang="el-GR" dirty="0" err="1" smtClean="0"/>
              <a:t>children</a:t>
            </a:r>
            <a:endParaRPr lang="el-GR" dirty="0"/>
          </a:p>
          <a:p>
            <a:pPr lvl="0"/>
            <a:r>
              <a:rPr lang="el-GR" dirty="0" err="1"/>
              <a:t>Early</a:t>
            </a:r>
            <a:r>
              <a:rPr lang="el-GR" dirty="0"/>
              <a:t> </a:t>
            </a:r>
            <a:r>
              <a:rPr lang="el-GR" dirty="0" err="1"/>
              <a:t>diagnosis</a:t>
            </a:r>
            <a:r>
              <a:rPr lang="el-GR" dirty="0"/>
              <a:t> and </a:t>
            </a:r>
            <a:r>
              <a:rPr lang="el-GR" dirty="0" err="1"/>
              <a:t>intervention</a:t>
            </a:r>
            <a:r>
              <a:rPr lang="el-GR" dirty="0"/>
              <a:t> </a:t>
            </a:r>
            <a:r>
              <a:rPr lang="el-GR" dirty="0" err="1"/>
              <a:t>improve</a:t>
            </a:r>
            <a:r>
              <a:rPr lang="el-GR" dirty="0"/>
              <a:t> </a:t>
            </a:r>
            <a:r>
              <a:rPr lang="el-GR" dirty="0" err="1" smtClean="0"/>
              <a:t>outcomes</a:t>
            </a:r>
            <a:endParaRPr lang="el-GR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l-GR" dirty="0" smtClean="0"/>
              <a:t/>
            </a:r>
            <a:br>
              <a:rPr lang="el-GR" dirty="0" smtClean="0"/>
            </a:br>
            <a:r>
              <a:rPr lang="en-US" dirty="0" smtClean="0"/>
              <a:t>(</a:t>
            </a:r>
            <a:r>
              <a:rPr lang="el-GR" dirty="0" smtClean="0"/>
              <a:t>American </a:t>
            </a:r>
            <a:r>
              <a:rPr lang="el-GR" dirty="0" err="1" smtClean="0"/>
              <a:t>Psychiatric</a:t>
            </a:r>
            <a:r>
              <a:rPr lang="el-GR" dirty="0" smtClean="0"/>
              <a:t> Association</a:t>
            </a:r>
            <a:r>
              <a:rPr lang="en-US" dirty="0" smtClean="0"/>
              <a:t>, </a:t>
            </a:r>
            <a:r>
              <a:rPr lang="el-GR" dirty="0" smtClean="0"/>
              <a:t>2022); </a:t>
            </a:r>
            <a:r>
              <a:rPr lang="en-US" dirty="0" smtClean="0"/>
              <a:t>(</a:t>
            </a:r>
            <a:r>
              <a:rPr lang="el-GR" dirty="0" err="1" smtClean="0"/>
              <a:t>Centers</a:t>
            </a:r>
            <a:r>
              <a:rPr lang="el-GR" dirty="0" smtClean="0"/>
              <a:t> for </a:t>
            </a:r>
            <a:r>
              <a:rPr lang="el-GR" dirty="0" err="1" smtClean="0"/>
              <a:t>Disease</a:t>
            </a:r>
            <a:r>
              <a:rPr lang="el-GR" dirty="0" smtClean="0"/>
              <a:t> </a:t>
            </a:r>
            <a:r>
              <a:rPr lang="el-GR" dirty="0" err="1" smtClean="0"/>
              <a:t>Control</a:t>
            </a:r>
            <a:r>
              <a:rPr lang="el-GR" dirty="0" smtClean="0"/>
              <a:t> and </a:t>
            </a:r>
            <a:r>
              <a:rPr lang="el-GR" dirty="0" err="1" smtClean="0"/>
              <a:t>Prevention</a:t>
            </a:r>
            <a:r>
              <a:rPr lang="en-US" dirty="0" smtClean="0"/>
              <a:t>, </a:t>
            </a:r>
            <a:r>
              <a:rPr lang="el-GR" dirty="0" smtClean="0"/>
              <a:t>2024)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07385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0773" y="390881"/>
            <a:ext cx="6889125" cy="89700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l-GR" sz="4000" b="1" dirty="0" err="1" smtClean="0"/>
              <a:t>Characteristics</a:t>
            </a:r>
            <a:r>
              <a:rPr lang="el-GR" sz="4000" b="1" dirty="0" smtClean="0"/>
              <a:t> </a:t>
            </a:r>
            <a:r>
              <a:rPr lang="el-GR" sz="4000" b="1" dirty="0"/>
              <a:t>of Children </a:t>
            </a:r>
            <a:r>
              <a:rPr lang="el-GR" sz="4000" b="1" dirty="0" err="1"/>
              <a:t>with</a:t>
            </a:r>
            <a:r>
              <a:rPr lang="el-GR" sz="4000" b="1" dirty="0"/>
              <a:t> ASD</a:t>
            </a:r>
            <a:br>
              <a:rPr lang="el-GR" sz="4000" b="1" dirty="0"/>
            </a:br>
            <a:r>
              <a:rPr lang="el-GR" sz="3600" b="1" dirty="0"/>
              <a:t/>
            </a:r>
            <a:br>
              <a:rPr lang="el-GR" sz="3600" b="1" dirty="0"/>
            </a:b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38199" y="1300765"/>
            <a:ext cx="10945969" cy="481669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lvl="0"/>
            <a:r>
              <a:rPr lang="el-GR" dirty="0" err="1" smtClean="0"/>
              <a:t>Difficulties</a:t>
            </a:r>
            <a:r>
              <a:rPr lang="el-GR" dirty="0" smtClean="0"/>
              <a:t> </a:t>
            </a:r>
            <a:r>
              <a:rPr lang="el-GR" dirty="0"/>
              <a:t>in </a:t>
            </a:r>
            <a:r>
              <a:rPr lang="el-GR" dirty="0" err="1"/>
              <a:t>social</a:t>
            </a:r>
            <a:r>
              <a:rPr lang="el-GR" dirty="0"/>
              <a:t> </a:t>
            </a:r>
            <a:r>
              <a:rPr lang="el-GR" dirty="0" err="1"/>
              <a:t>interaction</a:t>
            </a:r>
            <a:endParaRPr lang="el-GR" dirty="0"/>
          </a:p>
          <a:p>
            <a:pPr lvl="0"/>
            <a:r>
              <a:rPr lang="el-GR" dirty="0"/>
              <a:t>Communication </a:t>
            </a:r>
            <a:r>
              <a:rPr lang="el-GR" dirty="0" err="1"/>
              <a:t>challenges</a:t>
            </a:r>
            <a:endParaRPr lang="el-GR" dirty="0"/>
          </a:p>
          <a:p>
            <a:pPr lvl="0"/>
            <a:r>
              <a:rPr lang="el-GR" dirty="0" err="1"/>
              <a:t>Restricted</a:t>
            </a:r>
            <a:r>
              <a:rPr lang="el-GR" dirty="0"/>
              <a:t> and </a:t>
            </a:r>
            <a:r>
              <a:rPr lang="el-GR" dirty="0" err="1"/>
              <a:t>repetitive</a:t>
            </a:r>
            <a:r>
              <a:rPr lang="el-GR" dirty="0"/>
              <a:t> </a:t>
            </a:r>
            <a:r>
              <a:rPr lang="el-GR" dirty="0" err="1"/>
              <a:t>behaviors</a:t>
            </a:r>
            <a:endParaRPr lang="el-GR" dirty="0"/>
          </a:p>
          <a:p>
            <a:pPr lvl="0"/>
            <a:r>
              <a:rPr lang="el-GR" dirty="0" err="1"/>
              <a:t>Sensory</a:t>
            </a:r>
            <a:r>
              <a:rPr lang="el-GR" dirty="0"/>
              <a:t> </a:t>
            </a:r>
            <a:r>
              <a:rPr lang="el-GR" dirty="0" err="1"/>
              <a:t>sensitivities</a:t>
            </a:r>
            <a:endParaRPr lang="el-GR" dirty="0"/>
          </a:p>
          <a:p>
            <a:pPr lvl="0"/>
            <a:r>
              <a:rPr lang="el-GR" dirty="0" err="1"/>
              <a:t>Preference</a:t>
            </a:r>
            <a:r>
              <a:rPr lang="el-GR" dirty="0"/>
              <a:t> for </a:t>
            </a:r>
            <a:r>
              <a:rPr lang="el-GR" dirty="0" err="1"/>
              <a:t>routines</a:t>
            </a:r>
            <a:endParaRPr lang="el-GR" dirty="0"/>
          </a:p>
          <a:p>
            <a:pPr lvl="0"/>
            <a:r>
              <a:rPr lang="el-GR" dirty="0" err="1"/>
              <a:t>Delayed</a:t>
            </a:r>
            <a:r>
              <a:rPr lang="el-GR" dirty="0"/>
              <a:t> </a:t>
            </a:r>
            <a:r>
              <a:rPr lang="el-GR" dirty="0" err="1"/>
              <a:t>language</a:t>
            </a:r>
            <a:r>
              <a:rPr lang="el-GR" dirty="0"/>
              <a:t> </a:t>
            </a:r>
            <a:r>
              <a:rPr lang="el-GR" dirty="0" err="1"/>
              <a:t>development</a:t>
            </a:r>
            <a:endParaRPr lang="el-GR" dirty="0"/>
          </a:p>
          <a:p>
            <a:pPr marL="0" indent="0">
              <a:buNone/>
            </a:pPr>
            <a:r>
              <a:rPr lang="el-GR" dirty="0"/>
              <a:t/>
            </a:r>
            <a:br>
              <a:rPr lang="el-GR" dirty="0"/>
            </a:br>
            <a:r>
              <a:rPr lang="en-US" dirty="0" smtClean="0"/>
              <a:t>(</a:t>
            </a:r>
            <a:r>
              <a:rPr lang="el-GR" dirty="0" smtClean="0"/>
              <a:t>American </a:t>
            </a:r>
            <a:r>
              <a:rPr lang="el-GR" dirty="0" err="1"/>
              <a:t>Psychiatric</a:t>
            </a:r>
            <a:r>
              <a:rPr lang="el-GR" dirty="0"/>
              <a:t> </a:t>
            </a:r>
            <a:r>
              <a:rPr lang="el-GR" dirty="0" smtClean="0"/>
              <a:t>Association</a:t>
            </a:r>
            <a:r>
              <a:rPr lang="en-US" dirty="0" smtClean="0"/>
              <a:t>, </a:t>
            </a:r>
            <a:r>
              <a:rPr lang="el-GR" dirty="0" smtClean="0"/>
              <a:t>2022</a:t>
            </a:r>
            <a:r>
              <a:rPr lang="el-GR" dirty="0"/>
              <a:t>); </a:t>
            </a:r>
            <a:r>
              <a:rPr lang="en-US" dirty="0" smtClean="0"/>
              <a:t>(</a:t>
            </a:r>
            <a:r>
              <a:rPr lang="el-GR" dirty="0" err="1" smtClean="0"/>
              <a:t>National</a:t>
            </a:r>
            <a:r>
              <a:rPr lang="el-GR" dirty="0" smtClean="0"/>
              <a:t> </a:t>
            </a:r>
            <a:r>
              <a:rPr lang="el-GR" dirty="0" err="1"/>
              <a:t>Institute</a:t>
            </a:r>
            <a:r>
              <a:rPr lang="el-GR" dirty="0"/>
              <a:t> for Health and </a:t>
            </a:r>
            <a:r>
              <a:rPr lang="el-GR" dirty="0" err="1"/>
              <a:t>Care</a:t>
            </a:r>
            <a:r>
              <a:rPr lang="el-GR" dirty="0"/>
              <a:t> </a:t>
            </a:r>
            <a:r>
              <a:rPr lang="el-GR" dirty="0" err="1" smtClean="0"/>
              <a:t>Excellence</a:t>
            </a:r>
            <a:r>
              <a:rPr lang="en-US" dirty="0" smtClean="0"/>
              <a:t>, </a:t>
            </a:r>
            <a:r>
              <a:rPr lang="el-GR" dirty="0" smtClean="0"/>
              <a:t>2021)</a:t>
            </a: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1217" y="313609"/>
            <a:ext cx="6451244" cy="897004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l-GR" sz="4000" b="1" dirty="0" err="1" smtClean="0"/>
              <a:t>Importance</a:t>
            </a:r>
            <a:r>
              <a:rPr lang="el-GR" sz="4000" b="1" dirty="0" smtClean="0"/>
              <a:t> </a:t>
            </a:r>
            <a:r>
              <a:rPr lang="el-GR" sz="4000" b="1" dirty="0"/>
              <a:t>of </a:t>
            </a:r>
            <a:r>
              <a:rPr lang="el-GR" sz="4000" b="1" dirty="0" err="1"/>
              <a:t>Early</a:t>
            </a:r>
            <a:r>
              <a:rPr lang="el-GR" sz="4000" b="1" dirty="0"/>
              <a:t> </a:t>
            </a:r>
            <a:r>
              <a:rPr lang="el-GR" sz="4000" b="1" dirty="0" err="1"/>
              <a:t>Intervention</a:t>
            </a:r>
            <a:r>
              <a:rPr lang="el-GR" sz="3600" b="1" dirty="0"/>
              <a:t/>
            </a:r>
            <a:br>
              <a:rPr lang="el-GR" sz="3600" b="1" dirty="0"/>
            </a:b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21217" y="1210613"/>
            <a:ext cx="11359166" cy="52674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l-GR" dirty="0" smtClean="0"/>
              <a:t>Research </a:t>
            </a:r>
            <a:r>
              <a:rPr lang="el-GR" dirty="0" err="1"/>
              <a:t>indicates</a:t>
            </a:r>
            <a:r>
              <a:rPr lang="el-GR" dirty="0"/>
              <a:t> </a:t>
            </a:r>
            <a:r>
              <a:rPr lang="el-GR" dirty="0" err="1"/>
              <a:t>that</a:t>
            </a:r>
            <a:r>
              <a:rPr lang="el-GR" dirty="0"/>
              <a:t> </a:t>
            </a:r>
            <a:r>
              <a:rPr lang="el-GR" dirty="0" err="1"/>
              <a:t>early</a:t>
            </a:r>
            <a:r>
              <a:rPr lang="el-GR" dirty="0"/>
              <a:t> </a:t>
            </a:r>
            <a:r>
              <a:rPr lang="el-GR" dirty="0" err="1"/>
              <a:t>intervention</a:t>
            </a:r>
            <a:r>
              <a:rPr lang="el-GR" dirty="0" smtClean="0"/>
              <a:t>:</a:t>
            </a:r>
            <a:endParaRPr lang="en-US" dirty="0" smtClean="0"/>
          </a:p>
          <a:p>
            <a:pPr marL="0" indent="0">
              <a:buNone/>
            </a:pPr>
            <a:endParaRPr lang="el-GR" dirty="0"/>
          </a:p>
          <a:p>
            <a:pPr lvl="0"/>
            <a:r>
              <a:rPr lang="el-GR" dirty="0"/>
              <a:t>Improves </a:t>
            </a:r>
            <a:r>
              <a:rPr lang="el-GR" dirty="0" err="1"/>
              <a:t>language</a:t>
            </a:r>
            <a:r>
              <a:rPr lang="el-GR" dirty="0"/>
              <a:t> </a:t>
            </a:r>
            <a:r>
              <a:rPr lang="el-GR" dirty="0" err="1"/>
              <a:t>skills</a:t>
            </a:r>
            <a:endParaRPr lang="el-GR" dirty="0"/>
          </a:p>
          <a:p>
            <a:pPr lvl="0"/>
            <a:r>
              <a:rPr lang="en-US" dirty="0" smtClean="0"/>
              <a:t>Upgrades</a:t>
            </a:r>
            <a:r>
              <a:rPr lang="el-GR" dirty="0" smtClean="0"/>
              <a:t> </a:t>
            </a:r>
            <a:r>
              <a:rPr lang="el-GR" dirty="0" err="1"/>
              <a:t>social</a:t>
            </a:r>
            <a:r>
              <a:rPr lang="el-GR" dirty="0"/>
              <a:t> </a:t>
            </a:r>
            <a:r>
              <a:rPr lang="el-GR" dirty="0" err="1"/>
              <a:t>communication</a:t>
            </a:r>
            <a:endParaRPr lang="el-GR" dirty="0"/>
          </a:p>
          <a:p>
            <a:pPr lvl="0"/>
            <a:r>
              <a:rPr lang="el-GR" dirty="0" err="1"/>
              <a:t>Reduces</a:t>
            </a:r>
            <a:r>
              <a:rPr lang="el-GR" dirty="0"/>
              <a:t> </a:t>
            </a:r>
            <a:r>
              <a:rPr lang="el-GR" dirty="0" err="1"/>
              <a:t>challenging</a:t>
            </a:r>
            <a:r>
              <a:rPr lang="el-GR" dirty="0"/>
              <a:t> </a:t>
            </a:r>
            <a:r>
              <a:rPr lang="el-GR" dirty="0" err="1"/>
              <a:t>behaviors</a:t>
            </a:r>
            <a:endParaRPr lang="el-GR" dirty="0"/>
          </a:p>
          <a:p>
            <a:pPr lvl="0"/>
            <a:r>
              <a:rPr lang="el-GR" dirty="0" err="1"/>
              <a:t>Increases</a:t>
            </a:r>
            <a:r>
              <a:rPr lang="el-GR" dirty="0"/>
              <a:t> </a:t>
            </a:r>
            <a:r>
              <a:rPr lang="el-GR" dirty="0" err="1"/>
              <a:t>independence</a:t>
            </a:r>
            <a:endParaRPr lang="el-GR" dirty="0"/>
          </a:p>
          <a:p>
            <a:pPr lvl="0"/>
            <a:r>
              <a:rPr lang="el-GR" dirty="0" smtClean="0"/>
              <a:t>I</a:t>
            </a:r>
            <a:r>
              <a:rPr lang="en-US" dirty="0" err="1" smtClean="0"/>
              <a:t>ntensifies</a:t>
            </a:r>
            <a:r>
              <a:rPr lang="el-GR" dirty="0" smtClean="0"/>
              <a:t> </a:t>
            </a:r>
            <a:r>
              <a:rPr lang="el-GR" dirty="0" err="1"/>
              <a:t>school</a:t>
            </a:r>
            <a:r>
              <a:rPr lang="el-GR" dirty="0"/>
              <a:t> </a:t>
            </a:r>
            <a:r>
              <a:rPr lang="el-GR" dirty="0" err="1"/>
              <a:t>readiness</a:t>
            </a:r>
            <a:endParaRPr lang="el-GR" dirty="0"/>
          </a:p>
          <a:p>
            <a:pPr marL="0" indent="0">
              <a:buNone/>
            </a:pPr>
            <a:r>
              <a:rPr lang="el-GR" dirty="0"/>
              <a:t/>
            </a:r>
            <a:br>
              <a:rPr lang="el-GR" dirty="0"/>
            </a:br>
            <a:r>
              <a:rPr lang="en-US" dirty="0" smtClean="0"/>
              <a:t>(</a:t>
            </a:r>
            <a:r>
              <a:rPr lang="el-GR" dirty="0" err="1" smtClean="0"/>
              <a:t>National</a:t>
            </a:r>
            <a:r>
              <a:rPr lang="el-GR" dirty="0" smtClean="0"/>
              <a:t> </a:t>
            </a:r>
            <a:r>
              <a:rPr lang="el-GR" dirty="0"/>
              <a:t>Research </a:t>
            </a:r>
            <a:r>
              <a:rPr lang="el-GR" dirty="0" smtClean="0"/>
              <a:t>Council</a:t>
            </a:r>
            <a:r>
              <a:rPr lang="en-US" dirty="0" smtClean="0"/>
              <a:t>, </a:t>
            </a:r>
            <a:r>
              <a:rPr lang="el-GR" dirty="0" smtClean="0"/>
              <a:t>2001</a:t>
            </a:r>
            <a:r>
              <a:rPr lang="el-GR" dirty="0"/>
              <a:t>); </a:t>
            </a:r>
            <a:r>
              <a:rPr lang="en-US" dirty="0" smtClean="0"/>
              <a:t>(</a:t>
            </a:r>
            <a:r>
              <a:rPr lang="el-GR" dirty="0" err="1" smtClean="0"/>
              <a:t>Dawson</a:t>
            </a:r>
            <a:r>
              <a:rPr lang="el-GR" dirty="0" smtClean="0"/>
              <a:t> </a:t>
            </a:r>
            <a:r>
              <a:rPr lang="el-GR" dirty="0" err="1"/>
              <a:t>et</a:t>
            </a:r>
            <a:r>
              <a:rPr lang="el-GR" dirty="0"/>
              <a:t> </a:t>
            </a:r>
            <a:r>
              <a:rPr lang="el-GR" dirty="0" err="1" smtClean="0"/>
              <a:t>al</a:t>
            </a:r>
            <a:r>
              <a:rPr lang="el-GR" dirty="0" smtClean="0"/>
              <a:t>.</a:t>
            </a:r>
            <a:r>
              <a:rPr lang="en-US" dirty="0" smtClean="0"/>
              <a:t>, </a:t>
            </a:r>
            <a:r>
              <a:rPr lang="el-GR" dirty="0" smtClean="0"/>
              <a:t>2010)</a:t>
            </a:r>
            <a:endParaRPr lang="el-G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89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38200" y="450760"/>
            <a:ext cx="5498206" cy="721217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/>
              <a:t> 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l-GR" sz="4000" b="1" dirty="0" err="1" smtClean="0"/>
              <a:t>Kindergarten</a:t>
            </a:r>
            <a:r>
              <a:rPr lang="el-GR" sz="4000" b="1" dirty="0" smtClean="0"/>
              <a:t> </a:t>
            </a:r>
            <a:r>
              <a:rPr lang="el-GR" sz="4000" b="1" dirty="0" err="1" smtClean="0"/>
              <a:t>Teacher</a:t>
            </a:r>
            <a:r>
              <a:rPr lang="en-US" sz="4000" b="1" dirty="0" smtClean="0"/>
              <a:t>’s Role</a:t>
            </a:r>
            <a:r>
              <a:rPr lang="el-GR" b="1" dirty="0"/>
              <a:t/>
            </a:r>
            <a:br>
              <a:rPr lang="el-GR" b="1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38200" y="1789202"/>
            <a:ext cx="11203546" cy="4083564"/>
          </a:xfrm>
        </p:spPr>
        <p:txBody>
          <a:bodyPr/>
          <a:lstStyle/>
          <a:p>
            <a:pPr lvl="0"/>
            <a:r>
              <a:rPr lang="en-US" dirty="0" smtClean="0"/>
              <a:t>Create </a:t>
            </a:r>
            <a:r>
              <a:rPr lang="en-US" dirty="0"/>
              <a:t>an exclusive classroom</a:t>
            </a:r>
            <a:endParaRPr lang="el-GR" dirty="0"/>
          </a:p>
          <a:p>
            <a:pPr lvl="0"/>
            <a:r>
              <a:rPr lang="en-US" dirty="0" smtClean="0"/>
              <a:t>Adapt </a:t>
            </a:r>
            <a:r>
              <a:rPr lang="en-US" dirty="0"/>
              <a:t>instruction</a:t>
            </a:r>
            <a:endParaRPr lang="el-GR" dirty="0"/>
          </a:p>
          <a:p>
            <a:pPr lvl="0"/>
            <a:r>
              <a:rPr lang="en-US" dirty="0" smtClean="0"/>
              <a:t>Collaborate </a:t>
            </a:r>
            <a:r>
              <a:rPr lang="en-US" dirty="0"/>
              <a:t>with specialists</a:t>
            </a:r>
            <a:endParaRPr lang="el-GR" dirty="0"/>
          </a:p>
          <a:p>
            <a:pPr lvl="0"/>
            <a:r>
              <a:rPr lang="en-US" dirty="0" smtClean="0"/>
              <a:t>Communicate </a:t>
            </a:r>
            <a:r>
              <a:rPr lang="en-US" dirty="0"/>
              <a:t>with families</a:t>
            </a:r>
            <a:endParaRPr lang="el-GR" dirty="0"/>
          </a:p>
          <a:p>
            <a:pPr lvl="0"/>
            <a:r>
              <a:rPr lang="en-US" dirty="0" smtClean="0"/>
              <a:t>Encourage peer </a:t>
            </a:r>
            <a:r>
              <a:rPr lang="en-US" dirty="0"/>
              <a:t>interaction</a:t>
            </a:r>
            <a:endParaRPr lang="el-GR" dirty="0"/>
          </a:p>
          <a:p>
            <a:pPr lvl="0"/>
            <a:r>
              <a:rPr lang="en-US" dirty="0" smtClean="0"/>
              <a:t>Monitor </a:t>
            </a:r>
            <a:r>
              <a:rPr lang="en-US" dirty="0"/>
              <a:t>progress</a:t>
            </a:r>
            <a:endParaRPr lang="el-GR" dirty="0"/>
          </a:p>
          <a:p>
            <a:pPr marL="0" indent="0">
              <a:buNone/>
            </a:pPr>
            <a:r>
              <a:rPr lang="el-GR" dirty="0"/>
              <a:t/>
            </a:r>
            <a:br>
              <a:rPr lang="el-GR" dirty="0"/>
            </a:br>
            <a:r>
              <a:rPr lang="en-US" dirty="0"/>
              <a:t>(National Autistic Society, </a:t>
            </a:r>
            <a:r>
              <a:rPr lang="el-GR" dirty="0"/>
              <a:t>2023); </a:t>
            </a:r>
            <a:r>
              <a:rPr lang="en-US" dirty="0"/>
              <a:t>(</a:t>
            </a:r>
            <a:r>
              <a:rPr lang="el-GR" dirty="0"/>
              <a:t>UNESCO</a:t>
            </a:r>
            <a:r>
              <a:rPr lang="en-US" dirty="0"/>
              <a:t>, </a:t>
            </a:r>
            <a:r>
              <a:rPr lang="el-GR" dirty="0"/>
              <a:t>2020)</a:t>
            </a:r>
          </a:p>
          <a:p>
            <a:pPr marL="0" indent="0"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69702" y="403763"/>
            <a:ext cx="10515600" cy="74245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l-GR" sz="4000" b="1" dirty="0" err="1" smtClean="0"/>
              <a:t>Evidence-Based</a:t>
            </a:r>
            <a:r>
              <a:rPr lang="el-GR" sz="4000" b="1" dirty="0" smtClean="0"/>
              <a:t> </a:t>
            </a:r>
            <a:r>
              <a:rPr lang="el-GR" sz="4000" b="1" dirty="0" err="1"/>
              <a:t>Teaching</a:t>
            </a:r>
            <a:r>
              <a:rPr lang="el-GR" sz="4000" b="1" dirty="0"/>
              <a:t> </a:t>
            </a:r>
            <a:r>
              <a:rPr lang="el-GR" sz="4000" b="1" dirty="0" err="1"/>
              <a:t>Strategies</a:t>
            </a: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69702" y="1442435"/>
            <a:ext cx="11346287" cy="50485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err="1" smtClean="0"/>
              <a:t>Effective</a:t>
            </a:r>
            <a:r>
              <a:rPr lang="el-GR" dirty="0" smtClean="0"/>
              <a:t> </a:t>
            </a:r>
            <a:r>
              <a:rPr lang="el-GR" dirty="0" err="1"/>
              <a:t>approaches</a:t>
            </a:r>
            <a:r>
              <a:rPr lang="el-GR" dirty="0"/>
              <a:t> </a:t>
            </a:r>
            <a:r>
              <a:rPr lang="el-GR" dirty="0" err="1"/>
              <a:t>include</a:t>
            </a:r>
            <a:r>
              <a:rPr lang="el-GR" dirty="0" smtClean="0"/>
              <a:t>:</a:t>
            </a:r>
            <a:endParaRPr lang="en-US" dirty="0" smtClean="0"/>
          </a:p>
          <a:p>
            <a:pPr marL="0" indent="0">
              <a:buNone/>
            </a:pPr>
            <a:endParaRPr lang="el-GR" dirty="0"/>
          </a:p>
          <a:p>
            <a:pPr lvl="0"/>
            <a:r>
              <a:rPr lang="el-GR" dirty="0" err="1"/>
              <a:t>Visual</a:t>
            </a:r>
            <a:r>
              <a:rPr lang="el-GR" dirty="0"/>
              <a:t> </a:t>
            </a:r>
            <a:r>
              <a:rPr lang="el-GR" dirty="0" smtClean="0"/>
              <a:t>schedules</a:t>
            </a:r>
            <a:r>
              <a:rPr lang="en-US" dirty="0"/>
              <a:t> </a:t>
            </a:r>
            <a:r>
              <a:rPr lang="en-US" dirty="0" smtClean="0"/>
              <a:t>(e.g. </a:t>
            </a:r>
            <a:r>
              <a:rPr lang="el-GR" dirty="0" smtClean="0"/>
              <a:t>Picture </a:t>
            </a:r>
            <a:r>
              <a:rPr lang="el-GR" dirty="0" err="1"/>
              <a:t>cards</a:t>
            </a:r>
            <a:r>
              <a:rPr lang="en-US" dirty="0"/>
              <a:t>, </a:t>
            </a:r>
            <a:r>
              <a:rPr lang="en-US" dirty="0" err="1"/>
              <a:t>velcro</a:t>
            </a:r>
            <a:r>
              <a:rPr lang="en-US" dirty="0"/>
              <a:t> board, daily </a:t>
            </a:r>
            <a:r>
              <a:rPr lang="en-US" dirty="0" smtClean="0"/>
              <a:t>timetable)</a:t>
            </a:r>
            <a:endParaRPr lang="el-GR" dirty="0"/>
          </a:p>
          <a:p>
            <a:pPr lvl="0"/>
            <a:r>
              <a:rPr lang="el-GR" dirty="0" smtClean="0"/>
              <a:t>TEACCH</a:t>
            </a:r>
            <a:r>
              <a:rPr lang="en-US" dirty="0" smtClean="0"/>
              <a:t> program (Treatment </a:t>
            </a:r>
            <a:r>
              <a:rPr lang="en-US" dirty="0"/>
              <a:t>and Education of Autistic and </a:t>
            </a:r>
            <a:r>
              <a:rPr lang="en-US" dirty="0" smtClean="0"/>
              <a:t>Communication Handicapped Children)</a:t>
            </a:r>
            <a:endParaRPr lang="el-GR" dirty="0"/>
          </a:p>
          <a:p>
            <a:pPr lvl="0"/>
            <a:r>
              <a:rPr lang="el-GR" dirty="0" smtClean="0"/>
              <a:t>PECS</a:t>
            </a:r>
            <a:r>
              <a:rPr lang="en-US" dirty="0" smtClean="0"/>
              <a:t> (</a:t>
            </a:r>
            <a:r>
              <a:rPr lang="en-US" dirty="0"/>
              <a:t>Picture Exchange Communication System) </a:t>
            </a:r>
            <a:endParaRPr lang="el-GR" dirty="0"/>
          </a:p>
          <a:p>
            <a:pPr lvl="0"/>
            <a:r>
              <a:rPr lang="el-GR" dirty="0" err="1"/>
              <a:t>Positive</a:t>
            </a:r>
            <a:r>
              <a:rPr lang="el-GR" dirty="0"/>
              <a:t> </a:t>
            </a:r>
            <a:r>
              <a:rPr lang="el-GR" dirty="0" err="1"/>
              <a:t>reinforcement</a:t>
            </a:r>
            <a:endParaRPr lang="el-GR" dirty="0"/>
          </a:p>
          <a:p>
            <a:pPr lvl="0"/>
            <a:r>
              <a:rPr lang="el-GR" dirty="0" err="1"/>
              <a:t>Task</a:t>
            </a:r>
            <a:r>
              <a:rPr lang="el-GR" dirty="0"/>
              <a:t> </a:t>
            </a:r>
            <a:r>
              <a:rPr lang="el-GR" dirty="0" err="1"/>
              <a:t>analysis</a:t>
            </a:r>
            <a:endParaRPr lang="el-GR" dirty="0"/>
          </a:p>
          <a:p>
            <a:pPr lvl="0"/>
            <a:r>
              <a:rPr lang="el-GR" dirty="0" err="1" smtClean="0"/>
              <a:t>Modeling</a:t>
            </a:r>
            <a:endParaRPr lang="en-US" dirty="0"/>
          </a:p>
          <a:p>
            <a:pPr marL="0" lvl="0" indent="0">
              <a:buNone/>
            </a:pPr>
            <a:r>
              <a:rPr lang="el-GR" dirty="0"/>
              <a:t/>
            </a:r>
            <a:br>
              <a:rPr lang="el-GR" dirty="0"/>
            </a:br>
            <a:r>
              <a:rPr lang="en-US" dirty="0" smtClean="0"/>
              <a:t>(</a:t>
            </a:r>
            <a:r>
              <a:rPr lang="el-GR" dirty="0" err="1" smtClean="0"/>
              <a:t>Mesibov</a:t>
            </a:r>
            <a:r>
              <a:rPr lang="el-GR" dirty="0" smtClean="0"/>
              <a:t> </a:t>
            </a:r>
            <a:r>
              <a:rPr lang="el-GR" dirty="0"/>
              <a:t>&amp; </a:t>
            </a:r>
            <a:r>
              <a:rPr lang="el-GR" dirty="0" err="1" smtClean="0"/>
              <a:t>Shea</a:t>
            </a:r>
            <a:r>
              <a:rPr lang="en-US" dirty="0" smtClean="0"/>
              <a:t>, </a:t>
            </a:r>
            <a:r>
              <a:rPr lang="el-GR" dirty="0" smtClean="0"/>
              <a:t>2010</a:t>
            </a:r>
            <a:r>
              <a:rPr lang="el-GR" dirty="0"/>
              <a:t>); </a:t>
            </a:r>
            <a:r>
              <a:rPr lang="en-US" dirty="0" smtClean="0"/>
              <a:t>(</a:t>
            </a:r>
            <a:r>
              <a:rPr lang="el-GR" dirty="0" err="1" smtClean="0"/>
              <a:t>Bondy</a:t>
            </a:r>
            <a:r>
              <a:rPr lang="el-GR" dirty="0" smtClean="0"/>
              <a:t> </a:t>
            </a:r>
            <a:r>
              <a:rPr lang="el-GR" dirty="0"/>
              <a:t>&amp; </a:t>
            </a:r>
            <a:r>
              <a:rPr lang="el-GR" dirty="0" err="1" smtClean="0"/>
              <a:t>Frost</a:t>
            </a:r>
            <a:r>
              <a:rPr lang="en-US" dirty="0" smtClean="0"/>
              <a:t>, </a:t>
            </a:r>
            <a:r>
              <a:rPr lang="el-GR" dirty="0" smtClean="0"/>
              <a:t>2001</a:t>
            </a:r>
            <a:r>
              <a:rPr lang="el-GR" dirty="0"/>
              <a:t>); </a:t>
            </a:r>
            <a:r>
              <a:rPr lang="en-US" dirty="0" smtClean="0"/>
              <a:t>(</a:t>
            </a:r>
            <a:r>
              <a:rPr lang="el-GR" dirty="0" err="1" smtClean="0"/>
              <a:t>Wong</a:t>
            </a:r>
            <a:r>
              <a:rPr lang="el-GR" dirty="0" smtClean="0"/>
              <a:t> </a:t>
            </a:r>
            <a:r>
              <a:rPr lang="el-GR" dirty="0" err="1"/>
              <a:t>et</a:t>
            </a:r>
            <a:r>
              <a:rPr lang="el-GR" dirty="0"/>
              <a:t> </a:t>
            </a:r>
            <a:r>
              <a:rPr lang="el-GR" dirty="0" err="1" smtClean="0"/>
              <a:t>al</a:t>
            </a:r>
            <a:r>
              <a:rPr lang="el-GR" dirty="0" smtClean="0"/>
              <a:t>.</a:t>
            </a:r>
            <a:r>
              <a:rPr lang="en-US" dirty="0" smtClean="0"/>
              <a:t>, </a:t>
            </a:r>
            <a:r>
              <a:rPr lang="el-GR" dirty="0" smtClean="0"/>
              <a:t>2015)</a:t>
            </a: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1218" y="317791"/>
            <a:ext cx="4043966" cy="755337"/>
          </a:xfrm>
        </p:spPr>
        <p:txBody>
          <a:bodyPr>
            <a:noAutofit/>
          </a:bodyPr>
          <a:lstStyle/>
          <a:p>
            <a:r>
              <a:rPr lang="el-GR" sz="3600" b="1" dirty="0" smtClean="0"/>
              <a:t>Educational</a:t>
            </a:r>
            <a:r>
              <a:rPr lang="en-US" sz="3600" b="1" dirty="0" smtClean="0"/>
              <a:t> Routines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21217" y="1240552"/>
            <a:ext cx="11333408" cy="55208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dirty="0" smtClean="0"/>
              <a:t>Procedure</a:t>
            </a:r>
            <a:endParaRPr lang="el-GR" b="1" dirty="0"/>
          </a:p>
          <a:p>
            <a:pPr marL="442913" lvl="0" indent="-442913">
              <a:buFont typeface="+mj-lt"/>
              <a:buAutoNum type="arabicPeriod"/>
            </a:pPr>
            <a:r>
              <a:rPr lang="en-US" dirty="0"/>
              <a:t>Teachers </a:t>
            </a:r>
            <a:r>
              <a:rPr lang="el-GR" dirty="0" err="1"/>
              <a:t>arrange</a:t>
            </a:r>
            <a:r>
              <a:rPr lang="el-GR" dirty="0"/>
              <a:t> the </a:t>
            </a:r>
            <a:r>
              <a:rPr lang="el-GR" dirty="0" err="1"/>
              <a:t>daily</a:t>
            </a:r>
            <a:r>
              <a:rPr lang="el-GR" dirty="0"/>
              <a:t> </a:t>
            </a:r>
            <a:r>
              <a:rPr lang="el-GR" dirty="0" err="1"/>
              <a:t>schedule</a:t>
            </a:r>
            <a:r>
              <a:rPr lang="en-US" dirty="0"/>
              <a:t> and collect materials to be used with kids’ </a:t>
            </a:r>
            <a:r>
              <a:rPr lang="en-US" dirty="0" smtClean="0"/>
              <a:t>assistance</a:t>
            </a:r>
            <a:endParaRPr lang="el-GR" dirty="0"/>
          </a:p>
          <a:p>
            <a:pPr marL="442913" lvl="0" indent="-442913">
              <a:buFont typeface="+mj-lt"/>
              <a:buAutoNum type="arabicPeriod"/>
            </a:pPr>
            <a:r>
              <a:rPr lang="en-US" dirty="0"/>
              <a:t>Once an activity is completed all related materials are put </a:t>
            </a:r>
            <a:r>
              <a:rPr lang="en-US" dirty="0" smtClean="0"/>
              <a:t>away</a:t>
            </a:r>
            <a:endParaRPr lang="el-GR" dirty="0"/>
          </a:p>
          <a:p>
            <a:pPr marL="442913" lvl="0" indent="-442913">
              <a:buFont typeface="+mj-lt"/>
              <a:buAutoNum type="arabicPeriod"/>
            </a:pPr>
            <a:r>
              <a:rPr lang="en-US" dirty="0"/>
              <a:t>Feedback and praise is provided after each completed </a:t>
            </a:r>
            <a:r>
              <a:rPr lang="en-US" dirty="0" smtClean="0"/>
              <a:t>task</a:t>
            </a:r>
            <a:endParaRPr lang="en-US" dirty="0"/>
          </a:p>
          <a:p>
            <a:pPr marL="742950" lvl="0" indent="-742950">
              <a:buFont typeface="+mj-lt"/>
              <a:buAutoNum type="arabicPeriod"/>
            </a:pPr>
            <a:endParaRPr lang="en-US" b="1" dirty="0"/>
          </a:p>
          <a:p>
            <a:pPr marL="0" indent="0">
              <a:buNone/>
            </a:pPr>
            <a:r>
              <a:rPr lang="el-GR" b="1" dirty="0" err="1"/>
              <a:t>Expected</a:t>
            </a:r>
            <a:r>
              <a:rPr lang="el-GR" b="1" dirty="0"/>
              <a:t> </a:t>
            </a:r>
            <a:r>
              <a:rPr lang="el-GR" b="1" dirty="0" err="1"/>
              <a:t>Outcomes</a:t>
            </a:r>
            <a:endParaRPr lang="el-GR" b="1" dirty="0"/>
          </a:p>
          <a:p>
            <a:pPr lvl="0"/>
            <a:r>
              <a:rPr lang="el-GR" dirty="0" err="1"/>
              <a:t>Better</a:t>
            </a:r>
            <a:r>
              <a:rPr lang="el-GR" dirty="0"/>
              <a:t> </a:t>
            </a:r>
            <a:r>
              <a:rPr lang="el-GR" dirty="0" err="1"/>
              <a:t>transitions</a:t>
            </a:r>
            <a:endParaRPr lang="el-GR" dirty="0"/>
          </a:p>
          <a:p>
            <a:pPr lvl="0"/>
            <a:r>
              <a:rPr lang="el-GR" dirty="0" err="1"/>
              <a:t>Reduced</a:t>
            </a:r>
            <a:r>
              <a:rPr lang="el-GR" dirty="0"/>
              <a:t> </a:t>
            </a:r>
            <a:r>
              <a:rPr lang="el-GR" dirty="0" err="1"/>
              <a:t>anxiety</a:t>
            </a:r>
            <a:endParaRPr lang="el-GR" dirty="0"/>
          </a:p>
          <a:p>
            <a:pPr lvl="0"/>
            <a:r>
              <a:rPr lang="el-GR" dirty="0" err="1"/>
              <a:t>Increased</a:t>
            </a:r>
            <a:r>
              <a:rPr lang="el-GR" dirty="0"/>
              <a:t> </a:t>
            </a:r>
            <a:r>
              <a:rPr lang="el-GR" dirty="0" err="1"/>
              <a:t>independence</a:t>
            </a:r>
            <a:endParaRPr lang="el-GR" dirty="0"/>
          </a:p>
          <a:p>
            <a:pPr marL="0" indent="0">
              <a:buNone/>
            </a:pPr>
            <a:r>
              <a:rPr lang="el-GR" dirty="0"/>
              <a:t/>
            </a:r>
            <a:br>
              <a:rPr lang="el-GR" dirty="0"/>
            </a:br>
            <a:r>
              <a:rPr lang="en-US" dirty="0"/>
              <a:t>(</a:t>
            </a:r>
            <a:r>
              <a:rPr lang="el-GR" dirty="0" err="1"/>
              <a:t>Mesibov</a:t>
            </a:r>
            <a:r>
              <a:rPr lang="el-GR" dirty="0"/>
              <a:t> &amp; </a:t>
            </a:r>
            <a:r>
              <a:rPr lang="el-GR" dirty="0" err="1"/>
              <a:t>Shea</a:t>
            </a:r>
            <a:r>
              <a:rPr lang="en-US" dirty="0"/>
              <a:t>, </a:t>
            </a:r>
            <a:r>
              <a:rPr lang="el-GR" dirty="0"/>
              <a:t>2010); </a:t>
            </a:r>
            <a:r>
              <a:rPr lang="en-US" dirty="0"/>
              <a:t>(</a:t>
            </a:r>
            <a:r>
              <a:rPr lang="el-GR" dirty="0" err="1"/>
              <a:t>Wong</a:t>
            </a:r>
            <a:r>
              <a:rPr lang="el-GR" dirty="0"/>
              <a:t> </a:t>
            </a:r>
            <a:r>
              <a:rPr lang="el-GR" dirty="0" err="1"/>
              <a:t>et</a:t>
            </a:r>
            <a:r>
              <a:rPr lang="el-GR" dirty="0"/>
              <a:t> </a:t>
            </a:r>
            <a:r>
              <a:rPr lang="el-GR" dirty="0" err="1"/>
              <a:t>al</a:t>
            </a:r>
            <a:r>
              <a:rPr lang="el-GR" dirty="0"/>
              <a:t>.</a:t>
            </a:r>
            <a:r>
              <a:rPr lang="en-US" dirty="0"/>
              <a:t>, </a:t>
            </a:r>
            <a:r>
              <a:rPr lang="el-GR" dirty="0"/>
              <a:t>2015)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sz="3600" b="1" dirty="0" smtClean="0"/>
          </a:p>
          <a:p>
            <a:pPr marL="0" indent="0">
              <a:buNone/>
            </a:pPr>
            <a:endParaRPr lang="el-GR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43944" y="274974"/>
            <a:ext cx="3876541" cy="755337"/>
          </a:xfrm>
        </p:spPr>
        <p:txBody>
          <a:bodyPr>
            <a:normAutofit/>
          </a:bodyPr>
          <a:lstStyle/>
          <a:p>
            <a:r>
              <a:rPr lang="el-GR" sz="3600" b="1" dirty="0" smtClean="0"/>
              <a:t>Educational </a:t>
            </a:r>
            <a:r>
              <a:rPr lang="el-GR" sz="3600" b="1" dirty="0" err="1" smtClean="0"/>
              <a:t>Activity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43944" y="1210614"/>
            <a:ext cx="11449318" cy="56473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dirty="0"/>
              <a:t>Social </a:t>
            </a:r>
            <a:r>
              <a:rPr lang="el-GR" b="1" dirty="0" err="1"/>
              <a:t>Stories</a:t>
            </a:r>
            <a:r>
              <a:rPr lang="en-US" b="1" dirty="0"/>
              <a:t> into classroom instruction</a:t>
            </a:r>
          </a:p>
          <a:p>
            <a:pPr marL="0" indent="0">
              <a:buNone/>
            </a:pPr>
            <a:r>
              <a:rPr lang="el-GR" b="1" dirty="0" err="1"/>
              <a:t>Objective</a:t>
            </a:r>
            <a:endParaRPr lang="el-GR" b="1" dirty="0"/>
          </a:p>
          <a:p>
            <a:r>
              <a:rPr lang="el-GR" dirty="0" err="1"/>
              <a:t>Teach</a:t>
            </a:r>
            <a:r>
              <a:rPr lang="el-GR" dirty="0"/>
              <a:t> </a:t>
            </a:r>
            <a:r>
              <a:rPr lang="el-GR" dirty="0" err="1"/>
              <a:t>appropriate</a:t>
            </a:r>
            <a:r>
              <a:rPr lang="el-GR" dirty="0"/>
              <a:t> </a:t>
            </a:r>
            <a:r>
              <a:rPr lang="el-GR" dirty="0" err="1"/>
              <a:t>social</a:t>
            </a:r>
            <a:r>
              <a:rPr lang="el-GR" dirty="0"/>
              <a:t> </a:t>
            </a:r>
            <a:r>
              <a:rPr lang="el-GR" dirty="0" err="1"/>
              <a:t>behavio</a:t>
            </a:r>
            <a:r>
              <a:rPr lang="en-US" dirty="0"/>
              <a:t>u</a:t>
            </a:r>
            <a:r>
              <a:rPr lang="el-GR" dirty="0"/>
              <a:t>r.</a:t>
            </a:r>
            <a:endParaRPr lang="en-US" dirty="0"/>
          </a:p>
          <a:p>
            <a:pPr marL="0" indent="0">
              <a:buNone/>
            </a:pPr>
            <a:r>
              <a:rPr lang="el-GR" b="1" dirty="0" err="1"/>
              <a:t>Skills</a:t>
            </a:r>
            <a:r>
              <a:rPr lang="el-GR" b="1" dirty="0"/>
              <a:t> </a:t>
            </a:r>
            <a:r>
              <a:rPr lang="el-GR" b="1" dirty="0" err="1"/>
              <a:t>Developed</a:t>
            </a:r>
            <a:endParaRPr lang="el-GR" b="1" dirty="0"/>
          </a:p>
          <a:p>
            <a:pPr lvl="0"/>
            <a:r>
              <a:rPr lang="el-GR" dirty="0" err="1"/>
              <a:t>Greeting</a:t>
            </a:r>
            <a:r>
              <a:rPr lang="el-GR" dirty="0"/>
              <a:t> </a:t>
            </a:r>
            <a:r>
              <a:rPr lang="el-GR" dirty="0" err="1"/>
              <a:t>others</a:t>
            </a:r>
            <a:endParaRPr lang="el-GR" dirty="0"/>
          </a:p>
          <a:p>
            <a:pPr lvl="0"/>
            <a:r>
              <a:rPr lang="el-GR" dirty="0" err="1"/>
              <a:t>Sharing</a:t>
            </a:r>
            <a:endParaRPr lang="el-GR" dirty="0"/>
          </a:p>
          <a:p>
            <a:pPr lvl="0"/>
            <a:r>
              <a:rPr lang="el-GR" dirty="0" err="1"/>
              <a:t>Waiting</a:t>
            </a:r>
            <a:endParaRPr lang="el-GR" dirty="0"/>
          </a:p>
          <a:p>
            <a:pPr lvl="0"/>
            <a:r>
              <a:rPr lang="el-GR" dirty="0" err="1"/>
              <a:t>Asking</a:t>
            </a:r>
            <a:r>
              <a:rPr lang="el-GR" dirty="0"/>
              <a:t> for </a:t>
            </a:r>
            <a:r>
              <a:rPr lang="el-GR" dirty="0" err="1"/>
              <a:t>help</a:t>
            </a:r>
            <a:r>
              <a:rPr lang="en-US" dirty="0"/>
              <a:t>  (</a:t>
            </a:r>
            <a:r>
              <a:rPr lang="el-GR" dirty="0" err="1"/>
              <a:t>Gray</a:t>
            </a:r>
            <a:r>
              <a:rPr lang="en-US" dirty="0"/>
              <a:t>, </a:t>
            </a:r>
            <a:r>
              <a:rPr lang="el-GR" dirty="0"/>
              <a:t>2015)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b="1" dirty="0" err="1"/>
              <a:t>Example</a:t>
            </a:r>
            <a:r>
              <a:rPr lang="el-GR" b="1" dirty="0"/>
              <a:t> </a:t>
            </a:r>
            <a:r>
              <a:rPr lang="el-GR" b="1" dirty="0" err="1"/>
              <a:t>Story</a:t>
            </a:r>
            <a:endParaRPr lang="el-GR" b="1" dirty="0"/>
          </a:p>
          <a:p>
            <a:pPr marL="0" indent="0">
              <a:buNone/>
            </a:pPr>
            <a:r>
              <a:rPr lang="el-GR" dirty="0"/>
              <a:t>"</a:t>
            </a:r>
            <a:r>
              <a:rPr lang="el-GR" dirty="0" err="1"/>
              <a:t>When</a:t>
            </a:r>
            <a:r>
              <a:rPr lang="el-GR" dirty="0"/>
              <a:t> I </a:t>
            </a:r>
            <a:r>
              <a:rPr lang="el-GR" dirty="0" err="1"/>
              <a:t>arrive</a:t>
            </a:r>
            <a:r>
              <a:rPr lang="el-GR" dirty="0"/>
              <a:t> </a:t>
            </a:r>
            <a:r>
              <a:rPr lang="el-GR" dirty="0" err="1"/>
              <a:t>at</a:t>
            </a:r>
            <a:r>
              <a:rPr lang="el-GR" dirty="0"/>
              <a:t> </a:t>
            </a:r>
            <a:r>
              <a:rPr lang="el-GR" dirty="0" err="1"/>
              <a:t>school</a:t>
            </a:r>
            <a:r>
              <a:rPr lang="el-GR" dirty="0"/>
              <a:t>, I </a:t>
            </a:r>
            <a:r>
              <a:rPr lang="el-GR" dirty="0" err="1"/>
              <a:t>say</a:t>
            </a:r>
            <a:r>
              <a:rPr lang="el-GR" dirty="0"/>
              <a:t> '</a:t>
            </a:r>
            <a:r>
              <a:rPr lang="el-GR" dirty="0" err="1"/>
              <a:t>Good</a:t>
            </a:r>
            <a:r>
              <a:rPr lang="el-GR" dirty="0"/>
              <a:t> </a:t>
            </a:r>
            <a:r>
              <a:rPr lang="el-GR" dirty="0" err="1"/>
              <a:t>morning</a:t>
            </a:r>
            <a:r>
              <a:rPr lang="el-GR" dirty="0"/>
              <a:t>' </a:t>
            </a:r>
            <a:r>
              <a:rPr lang="el-GR" dirty="0" err="1"/>
              <a:t>to</a:t>
            </a:r>
            <a:r>
              <a:rPr lang="el-GR" dirty="0"/>
              <a:t> </a:t>
            </a:r>
            <a:r>
              <a:rPr lang="el-GR" dirty="0" err="1"/>
              <a:t>my</a:t>
            </a:r>
            <a:r>
              <a:rPr lang="el-GR" dirty="0"/>
              <a:t> </a:t>
            </a:r>
            <a:r>
              <a:rPr lang="el-GR" dirty="0" err="1"/>
              <a:t>teacher</a:t>
            </a:r>
            <a:r>
              <a:rPr lang="el-GR" dirty="0"/>
              <a:t>. I </a:t>
            </a:r>
            <a:r>
              <a:rPr lang="el-GR" dirty="0" err="1"/>
              <a:t>wait</a:t>
            </a:r>
            <a:r>
              <a:rPr lang="el-GR" dirty="0"/>
              <a:t> for </a:t>
            </a:r>
            <a:r>
              <a:rPr lang="el-GR" dirty="0" err="1"/>
              <a:t>my</a:t>
            </a:r>
            <a:r>
              <a:rPr lang="el-GR" dirty="0"/>
              <a:t> </a:t>
            </a:r>
            <a:r>
              <a:rPr lang="el-GR" dirty="0" err="1"/>
              <a:t>turn</a:t>
            </a:r>
            <a:r>
              <a:rPr lang="el-GR" dirty="0"/>
              <a:t> and </a:t>
            </a:r>
            <a:r>
              <a:rPr lang="el-GR" dirty="0" err="1"/>
              <a:t>play</a:t>
            </a:r>
            <a:r>
              <a:rPr lang="el-GR" dirty="0"/>
              <a:t> </a:t>
            </a:r>
            <a:r>
              <a:rPr lang="el-GR" dirty="0" err="1"/>
              <a:t>kindly</a:t>
            </a:r>
            <a:r>
              <a:rPr lang="el-GR" dirty="0"/>
              <a:t> </a:t>
            </a:r>
            <a:r>
              <a:rPr lang="el-GR" dirty="0" err="1"/>
              <a:t>with</a:t>
            </a:r>
            <a:r>
              <a:rPr lang="el-GR" dirty="0"/>
              <a:t> </a:t>
            </a:r>
            <a:r>
              <a:rPr lang="el-GR" dirty="0" err="1"/>
              <a:t>my</a:t>
            </a:r>
            <a:r>
              <a:rPr lang="el-GR" dirty="0"/>
              <a:t> </a:t>
            </a:r>
            <a:r>
              <a:rPr lang="el-GR" dirty="0" err="1"/>
              <a:t>classmates</a:t>
            </a:r>
            <a:r>
              <a:rPr lang="el-GR" dirty="0"/>
              <a:t>."</a:t>
            </a:r>
          </a:p>
          <a:p>
            <a:pPr marL="0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3726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5713" y="365126"/>
            <a:ext cx="4120973" cy="8326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smtClean="0"/>
              <a:t>Play- </a:t>
            </a:r>
            <a:r>
              <a:rPr lang="en-US" sz="4000" b="1" dirty="0"/>
              <a:t>Based </a:t>
            </a:r>
            <a:r>
              <a:rPr lang="en-US" sz="4000" b="1" dirty="0" smtClean="0"/>
              <a:t>Learning</a:t>
            </a: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45714" y="1506830"/>
            <a:ext cx="11080124" cy="38121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Classroom </a:t>
            </a:r>
            <a:r>
              <a:rPr lang="el-GR" dirty="0" err="1"/>
              <a:t>Activities</a:t>
            </a:r>
            <a:r>
              <a:rPr lang="el-GR" dirty="0"/>
              <a:t>:</a:t>
            </a:r>
            <a:endParaRPr lang="en-US" dirty="0"/>
          </a:p>
          <a:p>
            <a:pPr marL="0" indent="0">
              <a:buNone/>
            </a:pPr>
            <a:endParaRPr lang="el-GR" dirty="0"/>
          </a:p>
          <a:p>
            <a:pPr lvl="0"/>
            <a:r>
              <a:rPr lang="el-GR" dirty="0" err="1"/>
              <a:t>Cooperative</a:t>
            </a:r>
            <a:r>
              <a:rPr lang="el-GR" dirty="0"/>
              <a:t> </a:t>
            </a:r>
            <a:r>
              <a:rPr lang="el-GR" dirty="0" err="1"/>
              <a:t>puzzles</a:t>
            </a:r>
            <a:endParaRPr lang="el-GR" dirty="0"/>
          </a:p>
          <a:p>
            <a:pPr lvl="0"/>
            <a:r>
              <a:rPr lang="el-GR" dirty="0" err="1"/>
              <a:t>Building</a:t>
            </a:r>
            <a:r>
              <a:rPr lang="el-GR" dirty="0"/>
              <a:t> </a:t>
            </a:r>
            <a:r>
              <a:rPr lang="el-GR" dirty="0" err="1"/>
              <a:t>blocks</a:t>
            </a:r>
            <a:endParaRPr lang="el-GR" dirty="0"/>
          </a:p>
          <a:p>
            <a:pPr lvl="0"/>
            <a:r>
              <a:rPr lang="el-GR" dirty="0" err="1"/>
              <a:t>Pretend</a:t>
            </a:r>
            <a:r>
              <a:rPr lang="el-GR" dirty="0"/>
              <a:t> </a:t>
            </a:r>
            <a:r>
              <a:rPr lang="el-GR" dirty="0" err="1"/>
              <a:t>play</a:t>
            </a:r>
            <a:endParaRPr lang="el-GR" dirty="0"/>
          </a:p>
          <a:p>
            <a:pPr lvl="0"/>
            <a:r>
              <a:rPr lang="el-GR" dirty="0" err="1"/>
              <a:t>Role</a:t>
            </a:r>
            <a:r>
              <a:rPr lang="el-GR" dirty="0"/>
              <a:t> </a:t>
            </a:r>
            <a:r>
              <a:rPr lang="el-GR" dirty="0" err="1"/>
              <a:t>play</a:t>
            </a:r>
            <a:endParaRPr lang="el-GR" dirty="0"/>
          </a:p>
          <a:p>
            <a:pPr lvl="0"/>
            <a:r>
              <a:rPr lang="el-GR" dirty="0" err="1"/>
              <a:t>Matching</a:t>
            </a:r>
            <a:r>
              <a:rPr lang="el-GR" dirty="0"/>
              <a:t> </a:t>
            </a:r>
            <a:r>
              <a:rPr lang="el-GR" dirty="0" err="1"/>
              <a:t>games</a:t>
            </a:r>
            <a:endParaRPr lang="el-GR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137157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10887</TotalTime>
  <Words>782</Words>
  <Application>Microsoft Office PowerPoint</Application>
  <PresentationFormat>Ευρεία οθόνη</PresentationFormat>
  <Paragraphs>161</Paragraphs>
  <Slides>18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Tema de Office</vt:lpstr>
      <vt:lpstr>Management of Autism in Kindergarten  (4-6 years) </vt:lpstr>
      <vt:lpstr> What is Autism Spectrum Disorder (ASD)? </vt:lpstr>
      <vt:lpstr>  Characteristics of Children with ASD  </vt:lpstr>
      <vt:lpstr> Importance of Early Intervention </vt:lpstr>
      <vt:lpstr>  Kindergarten Teacher’s Role </vt:lpstr>
      <vt:lpstr>   Evidence-Based Teaching Strategies   </vt:lpstr>
      <vt:lpstr>Educational Routines</vt:lpstr>
      <vt:lpstr>Educational Activity</vt:lpstr>
      <vt:lpstr>    Play- Based Learning    </vt:lpstr>
      <vt:lpstr>    Play Learning outcomes    </vt:lpstr>
      <vt:lpstr>      Evidence-based interventions     </vt:lpstr>
      <vt:lpstr>     Sensory Support     </vt:lpstr>
      <vt:lpstr>     Collaboration with Families     </vt:lpstr>
      <vt:lpstr>      Benefits of Inclusive Education      </vt:lpstr>
      <vt:lpstr>       Conclusions       </vt:lpstr>
      <vt:lpstr>References (APA 7th Edition)</vt:lpstr>
      <vt:lpstr>References (APA 7th Edition)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rosabel roig</dc:creator>
  <cp:lastModifiedBy>Windows User</cp:lastModifiedBy>
  <cp:revision>129</cp:revision>
  <dcterms:created xsi:type="dcterms:W3CDTF">2022-01-05T05:38:35Z</dcterms:created>
  <dcterms:modified xsi:type="dcterms:W3CDTF">2026-06-24T20:35:36Z</dcterms:modified>
</cp:coreProperties>
</file>