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9" r:id="rId4"/>
    <p:sldId id="277" r:id="rId5"/>
    <p:sldId id="263" r:id="rId6"/>
    <p:sldId id="265" r:id="rId7"/>
    <p:sldId id="266" r:id="rId8"/>
    <p:sldId id="279" r:id="rId9"/>
    <p:sldId id="269" r:id="rId10"/>
    <p:sldId id="280" r:id="rId11"/>
    <p:sldId id="270" r:id="rId12"/>
    <p:sldId id="281" r:id="rId13"/>
    <p:sldId id="271" r:id="rId14"/>
    <p:sldId id="272" r:id="rId15"/>
    <p:sldId id="273" r:id="rId16"/>
    <p:sldId id="275" r:id="rId17"/>
    <p:sldId id="282" r:id="rId18"/>
    <p:sldId id="260" r:id="rId19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7D"/>
    <a:srgbClr val="0B5E88"/>
    <a:srgbClr val="0099FF"/>
    <a:srgbClr val="3EB9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18D51AE-3F4B-4F6B-953D-D876C5EBC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64309" y="2003329"/>
            <a:ext cx="6998293" cy="1561522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436A4D9-A23D-4564-A553-0E22158951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64308" y="3655241"/>
            <a:ext cx="699829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estilo de subtítulo del patrón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C54CFCCB-2271-47F4-87FB-4795F4412D40}"/>
              </a:ext>
            </a:extLst>
          </p:cNvPr>
          <p:cNvSpPr/>
          <p:nvPr userDrawn="1"/>
        </p:nvSpPr>
        <p:spPr>
          <a:xfrm>
            <a:off x="0" y="1256232"/>
            <a:ext cx="2760292" cy="3226890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38FDA9A8-BE5E-4939-B87C-5BB7F727BD69}"/>
              </a:ext>
            </a:extLst>
          </p:cNvPr>
          <p:cNvSpPr/>
          <p:nvPr userDrawn="1"/>
        </p:nvSpPr>
        <p:spPr>
          <a:xfrm>
            <a:off x="0" y="4483122"/>
            <a:ext cx="2760292" cy="2373387"/>
          </a:xfrm>
          <a:prstGeom prst="snip1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DAB13C9-F28A-498E-ACD6-ABAD22788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809" y="6407625"/>
            <a:ext cx="679391" cy="365125"/>
          </a:xfrm>
        </p:spPr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pic>
        <p:nvPicPr>
          <p:cNvPr id="9" name="Imagen 8" descr="Interfaz de usuario gráfica, Texto&#10;&#10;El contenido generado por IA puede ser incorrecto.">
            <a:extLst>
              <a:ext uri="{FF2B5EF4-FFF2-40B4-BE49-F238E27FC236}">
                <a16:creationId xmlns:a16="http://schemas.microsoft.com/office/drawing/2014/main" xmlns="" id="{ECEED0ED-AA8E-9C81-51EA-6362EBBD9F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5899" y="-8546"/>
            <a:ext cx="5586101" cy="1037246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xmlns="" id="{015F52E0-4369-65FE-E4F1-EE5E381C5053}"/>
              </a:ext>
            </a:extLst>
          </p:cNvPr>
          <p:cNvSpPr/>
          <p:nvPr userDrawn="1"/>
        </p:nvSpPr>
        <p:spPr>
          <a:xfrm>
            <a:off x="0" y="-8546"/>
            <a:ext cx="6605899" cy="1028700"/>
          </a:xfrm>
          <a:prstGeom prst="rect">
            <a:avLst/>
          </a:prstGeom>
          <a:solidFill>
            <a:srgbClr val="00567D"/>
          </a:solidFill>
          <a:ln>
            <a:solidFill>
              <a:srgbClr val="00567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84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9FA05EE-746F-473F-B34C-EF9214D74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5AF4BBD-C2FD-40E7-B929-7678F8642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689A19C-EA7C-48F9-AD77-4ED62E898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25/06/2026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E695B4F-131A-4AAE-AA6A-5BC0F5D92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76CF4C6-6873-4189-9C66-B3F04D736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59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3EE217A5-79E3-44FD-BB54-4F4B0FB122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C766FAC3-844A-43AE-A19D-D94091CDB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B92D65C-4493-439D-86E1-360E92331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25/06/2026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5717434-17CC-419A-A0F9-82A41425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0E93CB5-D3DF-4BF5-A176-D9A8FA5B4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200C563-6554-42BD-A660-C06952075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5308257-96F2-4280-9B71-7B6249017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7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056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1D53A47-9B89-4889-B498-C5A950E2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5A747F1E-C324-4A19-BAE3-CC338836E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6504EDA1-B25D-4459-BCEA-D51D6A607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25/06/2026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48350ECF-CCB0-4961-A837-9431FECC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1653F049-A12C-4CC8-9F82-4E2BDA11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9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26116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63BA7C1-1096-48A4-AAC5-4AAD6D94C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43D7B83-B6FD-4684-AB4E-070C412339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E318895-66D2-41FB-82A3-060F429E83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8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8830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DC42940-B3BC-4684-A1E5-40F0FBC8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F7E519D7-9069-49A4-BD25-CEC4DE6EC8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F3F6DBDF-86C4-4CCF-AB32-8EEED32359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A8F48CEB-0820-4A8D-9D15-BDE7A6A7F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44485685-A9AE-4454-A1BD-FED3E3F6B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3505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827E5AB-AC2B-4CAE-A33F-469390C3D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6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257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: esquinas diagonales cortadas 6">
            <a:extLst>
              <a:ext uri="{FF2B5EF4-FFF2-40B4-BE49-F238E27FC236}">
                <a16:creationId xmlns:a16="http://schemas.microsoft.com/office/drawing/2014/main" xmlns="" id="{3616B88D-7BB9-44B9-8A3F-11739DFEA6DD}"/>
              </a:ext>
            </a:extLst>
          </p:cNvPr>
          <p:cNvSpPr/>
          <p:nvPr userDrawn="1"/>
        </p:nvSpPr>
        <p:spPr>
          <a:xfrm>
            <a:off x="-1" y="1098"/>
            <a:ext cx="633047" cy="4932028"/>
          </a:xfrm>
          <a:prstGeom prst="snip2Diag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Rectángulo: una sola esquina cortada 7">
            <a:extLst>
              <a:ext uri="{FF2B5EF4-FFF2-40B4-BE49-F238E27FC236}">
                <a16:creationId xmlns:a16="http://schemas.microsoft.com/office/drawing/2014/main" xmlns="" id="{2A79B517-0A22-4364-A751-E9815B839D85}"/>
              </a:ext>
            </a:extLst>
          </p:cNvPr>
          <p:cNvSpPr/>
          <p:nvPr userDrawn="1"/>
        </p:nvSpPr>
        <p:spPr>
          <a:xfrm>
            <a:off x="0" y="3650152"/>
            <a:ext cx="633046" cy="3207848"/>
          </a:xfrm>
          <a:prstGeom prst="snip1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9322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diagonales cortadas 7">
            <a:extLst>
              <a:ext uri="{FF2B5EF4-FFF2-40B4-BE49-F238E27FC236}">
                <a16:creationId xmlns:a16="http://schemas.microsoft.com/office/drawing/2014/main" xmlns="" id="{C9840A6B-9138-4F82-97FC-45C94A0A4CBA}"/>
              </a:ext>
            </a:extLst>
          </p:cNvPr>
          <p:cNvSpPr/>
          <p:nvPr userDrawn="1"/>
        </p:nvSpPr>
        <p:spPr>
          <a:xfrm>
            <a:off x="0" y="247828"/>
            <a:ext cx="12192000" cy="4235294"/>
          </a:xfrm>
          <a:prstGeom prst="snip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: una sola esquina cortada 8">
            <a:extLst>
              <a:ext uri="{FF2B5EF4-FFF2-40B4-BE49-F238E27FC236}">
                <a16:creationId xmlns:a16="http://schemas.microsoft.com/office/drawing/2014/main" xmlns="" id="{309AE27C-C83F-4D08-AB75-DC0C3A117488}"/>
              </a:ext>
            </a:extLst>
          </p:cNvPr>
          <p:cNvSpPr/>
          <p:nvPr userDrawn="1"/>
        </p:nvSpPr>
        <p:spPr>
          <a:xfrm>
            <a:off x="0" y="4483123"/>
            <a:ext cx="12192000" cy="268340"/>
          </a:xfrm>
          <a:prstGeom prst="snip1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DFC53D21-19EE-480D-9317-DC770DFC8498}"/>
              </a:ext>
            </a:extLst>
          </p:cNvPr>
          <p:cNvSpPr txBox="1"/>
          <p:nvPr userDrawn="1"/>
        </p:nvSpPr>
        <p:spPr>
          <a:xfrm>
            <a:off x="4401085" y="752030"/>
            <a:ext cx="2931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</a:rPr>
              <a:t>¡GRACIAS! </a:t>
            </a:r>
          </a:p>
        </p:txBody>
      </p:sp>
      <p:sp>
        <p:nvSpPr>
          <p:cNvPr id="13" name="Marcador de texto 2">
            <a:extLst>
              <a:ext uri="{FF2B5EF4-FFF2-40B4-BE49-F238E27FC236}">
                <a16:creationId xmlns:a16="http://schemas.microsoft.com/office/drawing/2014/main" xmlns="" id="{F3C5579A-8928-4AA8-A9E6-215992A05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7024" y="1624783"/>
            <a:ext cx="603896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pic>
        <p:nvPicPr>
          <p:cNvPr id="4" name="Imagen 3" descr="Interfaz de usuario gráfica, Texto">
            <a:extLst>
              <a:ext uri="{FF2B5EF4-FFF2-40B4-BE49-F238E27FC236}">
                <a16:creationId xmlns:a16="http://schemas.microsoft.com/office/drawing/2014/main" xmlns="" id="{B2B6C29A-6389-3217-25A8-A1CB56E89A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743" y="5345727"/>
            <a:ext cx="5810250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791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3994DF9-1D27-4E66-B413-304BC935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AC4D9DAE-6859-4864-AB51-81A1A6D85B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D662742E-2261-4A27-A0A0-BEB28D16B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4C94C4EC-BBF5-4979-95B0-DCEA9573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9A50B-7B3B-49E6-800A-EF28D90C4063}" type="datetimeFigureOut">
              <a:rPr lang="es-ES" smtClean="0"/>
              <a:pPr/>
              <a:t>25/06/2026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229FEE45-1BF4-4C3C-8087-1B8466566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9423DCCC-5DD3-49BB-B1F4-B26DB346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3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47BC3232-708B-4BE1-907D-ACC07CE3F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256DA44B-F2CD-41C2-87FC-669C15997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A21ED97-D17E-4870-98CE-A03B32ACC7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9A50B-7B3B-49E6-800A-EF28D90C4063}" type="datetimeFigureOut">
              <a:rPr lang="es-ES" smtClean="0"/>
              <a:pPr/>
              <a:t>25/06/2026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9B5E5EF-3650-4CBF-8500-9ED962C3A9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32B48727-71A2-4107-A804-E360834A46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4945-6857-4095-8DF4-43371726FE26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80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compedu.2021.104372" TargetMode="External"/><Relationship Id="rId2" Type="http://schemas.openxmlformats.org/officeDocument/2006/relationships/hyperlink" Target="https://doi.org/10.1016/j.caeai.2022.10004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nesco.org/" TargetMode="External"/><Relationship Id="rId5" Type="http://schemas.openxmlformats.org/officeDocument/2006/relationships/hyperlink" Target="https://doi.org/10.1787/xxxxxxx" TargetMode="External"/><Relationship Id="rId4" Type="http://schemas.openxmlformats.org/officeDocument/2006/relationships/hyperlink" Target="https://education.ec.europa.eu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xmlns="" id="{D7EF0CF5-1376-68E9-A4E3-9770A9478F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9109" y="2434107"/>
            <a:ext cx="8842342" cy="2511380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900" b="1" dirty="0" smtClean="0"/>
              <a:t/>
            </a:r>
            <a:br>
              <a:rPr lang="en-US" sz="4900" b="1" dirty="0" smtClean="0"/>
            </a:br>
            <a:r>
              <a:rPr lang="en-US" sz="4900" b="1" dirty="0" smtClean="0"/>
              <a:t>Artificial </a:t>
            </a:r>
            <a:r>
              <a:rPr lang="en-US" sz="4900" b="1" dirty="0"/>
              <a:t>I</a:t>
            </a:r>
            <a:r>
              <a:rPr lang="en-US" sz="4900" b="1" dirty="0" smtClean="0"/>
              <a:t>ntelligence </a:t>
            </a:r>
            <a:r>
              <a:rPr lang="en-US" sz="4900" b="1" dirty="0"/>
              <a:t>in Early Learning (4-6 years)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s-ES" sz="4000" b="1" dirty="0"/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xmlns="" id="{FCB2C98E-083E-847A-0629-BBD15C5A4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9109" y="5042078"/>
            <a:ext cx="8886421" cy="1706451"/>
          </a:xfrm>
        </p:spPr>
        <p:txBody>
          <a:bodyPr>
            <a:normAutofit lnSpcReduction="10000"/>
          </a:bodyPr>
          <a:lstStyle/>
          <a:p>
            <a:pPr algn="l"/>
            <a:endParaRPr lang="es-ES" sz="2000" b="1" dirty="0" smtClean="0"/>
          </a:p>
          <a:p>
            <a:pPr algn="l"/>
            <a:r>
              <a:rPr lang="es-ES" b="1" dirty="0" smtClean="0"/>
              <a:t>Kechrakou Anastasia</a:t>
            </a:r>
          </a:p>
          <a:p>
            <a:pPr algn="l"/>
            <a:r>
              <a:rPr lang="en-US" b="1" dirty="0"/>
              <a:t>B.Ed. </a:t>
            </a:r>
            <a:r>
              <a:rPr lang="en-US" b="1" dirty="0" smtClean="0"/>
              <a:t>in </a:t>
            </a:r>
            <a:r>
              <a:rPr lang="en-US" b="1" dirty="0"/>
              <a:t>Early Childhood Education</a:t>
            </a:r>
            <a:endParaRPr lang="el-GR" b="1" dirty="0" smtClean="0"/>
          </a:p>
          <a:p>
            <a:pPr algn="l"/>
            <a:r>
              <a:rPr lang="es-ES" b="1" dirty="0" smtClean="0"/>
              <a:t>MEd in Special Education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99973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99242" y="571187"/>
            <a:ext cx="3250786" cy="74245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Creativity and AI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9242" y="1313645"/>
            <a:ext cx="10925666" cy="53447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lvl="0">
              <a:buNone/>
            </a:pPr>
            <a:r>
              <a:rPr lang="el-GR" dirty="0" smtClean="0"/>
              <a:t>G</a:t>
            </a:r>
            <a:r>
              <a:rPr lang="en-US" dirty="0" err="1" smtClean="0"/>
              <a:t>enerative</a:t>
            </a:r>
            <a:r>
              <a:rPr lang="en-US" dirty="0" smtClean="0"/>
              <a:t> AI introduces new affordances</a:t>
            </a:r>
            <a:endParaRPr lang="el-GR" dirty="0"/>
          </a:p>
          <a:p>
            <a:r>
              <a:rPr lang="en-US" dirty="0" smtClean="0"/>
              <a:t>Risks and opportunities:</a:t>
            </a:r>
          </a:p>
          <a:p>
            <a:pPr marL="631825" lvl="0" indent="-95250">
              <a:buFont typeface="Courier New" pitchFamily="49" charset="0"/>
              <a:buChar char="o"/>
            </a:pPr>
            <a:r>
              <a:rPr lang="en-US" dirty="0" smtClean="0"/>
              <a:t> expands imagination</a:t>
            </a:r>
          </a:p>
          <a:p>
            <a:pPr marL="631825" lvl="0" indent="-95250">
              <a:buFont typeface="Courier New" pitchFamily="49" charset="0"/>
              <a:buChar char="o"/>
            </a:pPr>
            <a:r>
              <a:rPr lang="en-US" dirty="0" smtClean="0"/>
              <a:t> requires critical mediation</a:t>
            </a:r>
          </a:p>
          <a:p>
            <a:pPr marL="631825" lvl="0" indent="-95250">
              <a:buNone/>
            </a:pPr>
            <a:endParaRPr lang="el-GR" dirty="0"/>
          </a:p>
          <a:p>
            <a:pPr marL="95250" indent="-95250">
              <a:buNone/>
            </a:pPr>
            <a:r>
              <a:rPr lang="en-US" dirty="0" smtClean="0"/>
              <a:t>Activity: From prompt to picture to story cycle.</a:t>
            </a:r>
          </a:p>
          <a:p>
            <a:pPr marL="95250" indent="-95250">
              <a:buNone/>
            </a:pPr>
            <a:r>
              <a:rPr lang="en-US" dirty="0" smtClean="0"/>
              <a:t>                Child interprets, not just consumes outputs</a:t>
            </a:r>
          </a:p>
          <a:p>
            <a:pPr marL="95250" indent="-9525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(UNESCO</a:t>
            </a:r>
            <a:r>
              <a:rPr lang="en-US" dirty="0"/>
              <a:t>, 2024)</a:t>
            </a:r>
          </a:p>
          <a:p>
            <a:pPr marL="95250" indent="-9525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729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5714" y="313611"/>
            <a:ext cx="4692202" cy="8326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/>
              <a:t>Play-Based AI Pedagogy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45713" y="1480009"/>
            <a:ext cx="11154609" cy="4650336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Play remains the dominant learning tool AI forms:</a:t>
            </a:r>
          </a:p>
          <a:p>
            <a:pPr marL="538163" lvl="0" indent="214313">
              <a:buFont typeface="Courier New" pitchFamily="49" charset="0"/>
              <a:buChar char="o"/>
            </a:pPr>
            <a:r>
              <a:rPr lang="en-US" dirty="0" smtClean="0"/>
              <a:t>Digital play environments (e.g. digital zoo, complete tasks like feeding the animals</a:t>
            </a:r>
          </a:p>
          <a:p>
            <a:pPr marL="538163" lvl="0" indent="214313">
              <a:buFont typeface="Courier New" pitchFamily="49" charset="0"/>
              <a:buChar char="o"/>
            </a:pPr>
            <a:r>
              <a:rPr lang="en-US" dirty="0" smtClean="0"/>
              <a:t>Hybrid physical –digital games (e.g. physical movement connected with on- screen responses)</a:t>
            </a:r>
          </a:p>
          <a:p>
            <a:pPr marL="538163" indent="214313">
              <a:buFont typeface="Courier New" pitchFamily="49" charset="0"/>
              <a:buChar char="o"/>
            </a:pPr>
            <a:r>
              <a:rPr lang="en-US" dirty="0" smtClean="0"/>
              <a:t>Interactive narrative worlds (e.g. choose story paths of castle or forest, in a digital fairy tale)</a:t>
            </a:r>
          </a:p>
          <a:p>
            <a:pPr marL="538163" indent="214313">
              <a:buFont typeface="Courier New" pitchFamily="49" charset="0"/>
              <a:buChar char="o"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Principle</a:t>
            </a:r>
            <a:r>
              <a:rPr lang="en-US" dirty="0" smtClean="0"/>
              <a:t>: Play-first technology-second (Vygotsky, 1978)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37157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5714" y="399648"/>
            <a:ext cx="7513163" cy="64579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sz="4000" b="1" dirty="0" smtClean="0"/>
              <a:t>Educational</a:t>
            </a:r>
            <a:r>
              <a:rPr lang="en-US" sz="4000" b="1" dirty="0" smtClean="0"/>
              <a:t> robotics and embodied AI</a:t>
            </a:r>
            <a:r>
              <a:rPr lang="el-GR" sz="4000" b="1" dirty="0" smtClean="0"/>
              <a:t> 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45714" y="1225485"/>
            <a:ext cx="11098048" cy="5307290"/>
          </a:xfrm>
        </p:spPr>
        <p:txBody>
          <a:bodyPr>
            <a:noAutofit/>
          </a:bodyPr>
          <a:lstStyle/>
          <a:p>
            <a:r>
              <a:rPr lang="en-US" dirty="0" smtClean="0"/>
              <a:t>Tangible AI supports embodied cognition Tools:</a:t>
            </a:r>
          </a:p>
          <a:p>
            <a:pPr marL="536575" lvl="0" indent="0">
              <a:buFont typeface="Courier New" pitchFamily="49" charset="0"/>
              <a:buChar char="o"/>
            </a:pPr>
            <a:r>
              <a:rPr lang="en-US" dirty="0" smtClean="0"/>
              <a:t>Bee-</a:t>
            </a:r>
            <a:r>
              <a:rPr lang="en-US" dirty="0" err="1" smtClean="0"/>
              <a:t>Bot</a:t>
            </a:r>
            <a:r>
              <a:rPr lang="en-US" dirty="0" smtClean="0"/>
              <a:t>, programmable robots</a:t>
            </a:r>
          </a:p>
          <a:p>
            <a:pPr lvl="0"/>
            <a:r>
              <a:rPr lang="en-US" dirty="0" smtClean="0"/>
              <a:t>Learning domains:</a:t>
            </a:r>
          </a:p>
          <a:p>
            <a:pPr marL="536575" lvl="0" indent="0">
              <a:buFont typeface="Courier New" pitchFamily="49" charset="0"/>
              <a:buChar char="o"/>
            </a:pPr>
            <a:r>
              <a:rPr lang="en-US" dirty="0" smtClean="0"/>
              <a:t>Sequencing logic</a:t>
            </a:r>
          </a:p>
          <a:p>
            <a:pPr marL="536575" lvl="0" indent="0">
              <a:buFont typeface="Courier New" pitchFamily="49" charset="0"/>
              <a:buChar char="o"/>
            </a:pPr>
            <a:r>
              <a:rPr lang="en-US" dirty="0" smtClean="0"/>
              <a:t>Spatial reasoning</a:t>
            </a:r>
          </a:p>
          <a:p>
            <a:pPr marL="536575" indent="0">
              <a:buFont typeface="Courier New" pitchFamily="49" charset="0"/>
              <a:buChar char="o"/>
            </a:pPr>
            <a:r>
              <a:rPr lang="en-US" dirty="0" smtClean="0"/>
              <a:t>Early algorithmic thinking (</a:t>
            </a:r>
            <a:r>
              <a:rPr lang="en-US" dirty="0" err="1"/>
              <a:t>Bers</a:t>
            </a:r>
            <a:r>
              <a:rPr lang="en-US" dirty="0"/>
              <a:t>, 2022)</a:t>
            </a:r>
          </a:p>
          <a:p>
            <a:pPr lvl="0">
              <a:buNone/>
            </a:pPr>
            <a:endParaRPr lang="en-US" b="1" dirty="0" smtClean="0"/>
          </a:p>
          <a:p>
            <a:pPr lvl="0">
              <a:buNone/>
            </a:pPr>
            <a:r>
              <a:rPr lang="en-US" b="1" dirty="0" smtClean="0"/>
              <a:t>e.g. Activity</a:t>
            </a:r>
            <a:r>
              <a:rPr lang="en-US" dirty="0" smtClean="0"/>
              <a:t>: Algorithmic treasure path design </a:t>
            </a:r>
          </a:p>
          <a:p>
            <a:pPr marL="179388" indent="-179388">
              <a:buNone/>
            </a:pPr>
            <a:r>
              <a:rPr lang="en-US" dirty="0" smtClean="0"/>
              <a:t>   Floor mat with squares, a robot, the teacher places a treasure, all create commands, obstacle cards, and kids must plan a route for the robot to reach the treasure.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46682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72998" y="414945"/>
            <a:ext cx="5634839" cy="810374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l-GR" sz="4000" b="1" dirty="0" smtClean="0"/>
              <a:t> 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Teacher’s role </a:t>
            </a:r>
            <a:r>
              <a:rPr lang="en-US" sz="4000" b="1" dirty="0" err="1" smtClean="0"/>
              <a:t>tranformation</a:t>
            </a:r>
            <a:r>
              <a:rPr lang="el-GR" dirty="0"/>
              <a:t/>
            </a:r>
            <a:br>
              <a:rPr lang="el-GR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98336" y="987559"/>
            <a:ext cx="11419001" cy="558066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l-GR" dirty="0" smtClean="0"/>
          </a:p>
          <a:p>
            <a:pPr marL="84138" lvl="0" indent="179388"/>
            <a:r>
              <a:rPr lang="en-US" sz="2400" dirty="0" smtClean="0"/>
              <a:t>From content deliverer to learning architect Responsibilities: 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AI tool </a:t>
            </a:r>
            <a:r>
              <a:rPr lang="en-US" sz="2400" dirty="0" err="1" smtClean="0"/>
              <a:t>curation</a:t>
            </a:r>
            <a:r>
              <a:rPr lang="en-US" sz="2400" dirty="0" smtClean="0"/>
              <a:t>     (i.e. choosing a story telling app)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Ethical mediation  (i.e. teaching not to share personal info with apps)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Scaffolding design (i.e. teacher gradually supports and slowly reduces help)</a:t>
            </a:r>
          </a:p>
          <a:p>
            <a:pPr marL="84138" indent="179388"/>
            <a:r>
              <a:rPr lang="en-US" sz="2400" dirty="0" smtClean="0"/>
              <a:t>Key challenges: 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Teacher- AI competence gaps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Pedagogical over-reliance on tools</a:t>
            </a:r>
          </a:p>
          <a:p>
            <a:pPr marL="536575" indent="95250">
              <a:buFont typeface="Courier New" pitchFamily="49" charset="0"/>
              <a:buChar char="o"/>
            </a:pPr>
            <a:r>
              <a:rPr lang="en-US" sz="2400" dirty="0" smtClean="0"/>
              <a:t>Balancing automation vs. human development (</a:t>
            </a:r>
            <a:r>
              <a:rPr lang="en-US" sz="2400" dirty="0"/>
              <a:t>Selwyn</a:t>
            </a:r>
            <a:r>
              <a:rPr lang="en-US" sz="2400" dirty="0" smtClean="0"/>
              <a:t>, 2004</a:t>
            </a:r>
            <a:r>
              <a:rPr lang="en-US" sz="2400" dirty="0"/>
              <a:t>)</a:t>
            </a:r>
          </a:p>
          <a:p>
            <a:pPr marL="536575" indent="95250">
              <a:buNone/>
            </a:pPr>
            <a:endParaRPr lang="en-US" sz="2400" dirty="0" smtClean="0"/>
          </a:p>
          <a:p>
            <a:pPr marL="2508250" indent="-2244725">
              <a:buNone/>
            </a:pPr>
            <a:r>
              <a:rPr lang="en-US" sz="2400" dirty="0" smtClean="0"/>
              <a:t>Critical concept: </a:t>
            </a:r>
            <a:r>
              <a:rPr lang="en-US" sz="2400" b="1" dirty="0" smtClean="0"/>
              <a:t>Professional autonomy in AI ecosystems</a:t>
            </a:r>
          </a:p>
          <a:p>
            <a:pPr marL="2508250" indent="-2244725">
              <a:buNone/>
            </a:pPr>
            <a:r>
              <a:rPr lang="en-US" sz="2400" b="1" dirty="0" smtClean="0"/>
              <a:t>                              A support tool not an authority!</a:t>
            </a:r>
          </a:p>
          <a:p>
            <a:pPr marL="2508250" indent="-2244725">
              <a:buNone/>
            </a:pPr>
            <a:endParaRPr lang="en-US" sz="2400" b="1" dirty="0" smtClean="0"/>
          </a:p>
          <a:p>
            <a:pPr marL="84138" indent="179388">
              <a:buNone/>
            </a:pPr>
            <a:endParaRPr lang="en-US" sz="2400" b="1" dirty="0" smtClean="0"/>
          </a:p>
          <a:p>
            <a:pPr marL="84138" indent="179388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234824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08522" y="128925"/>
            <a:ext cx="6466788" cy="106460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sz="4000" b="1" dirty="0" smtClean="0"/>
              <a:t>S</a:t>
            </a:r>
            <a:r>
              <a:rPr lang="en-US" sz="4000" b="1" dirty="0" err="1" smtClean="0"/>
              <a:t>ocial</a:t>
            </a:r>
            <a:r>
              <a:rPr lang="en-US" sz="4000" b="1" dirty="0" smtClean="0"/>
              <a:t> and emotional dimensions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08522" y="1193533"/>
            <a:ext cx="10934299" cy="53708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b="1" dirty="0" smtClean="0"/>
          </a:p>
          <a:p>
            <a:r>
              <a:rPr lang="en-US" dirty="0" smtClean="0"/>
              <a:t>AI lacks:</a:t>
            </a:r>
          </a:p>
          <a:p>
            <a:pPr marL="631825" lvl="0" indent="0">
              <a:buFont typeface="Courier New" pitchFamily="49" charset="0"/>
              <a:buChar char="o"/>
            </a:pPr>
            <a:r>
              <a:rPr lang="en-US" dirty="0" smtClean="0"/>
              <a:t>Empathy</a:t>
            </a:r>
          </a:p>
          <a:p>
            <a:pPr marL="631825" lvl="0" indent="0">
              <a:buFont typeface="Courier New" pitchFamily="49" charset="0"/>
              <a:buChar char="o"/>
            </a:pPr>
            <a:r>
              <a:rPr lang="en-US" dirty="0" smtClean="0"/>
              <a:t>Emotional reciprocity</a:t>
            </a:r>
          </a:p>
          <a:p>
            <a:pPr marL="631825" lvl="0" indent="0">
              <a:buFont typeface="Courier New" pitchFamily="49" charset="0"/>
              <a:buChar char="o"/>
            </a:pPr>
            <a:r>
              <a:rPr lang="en-US" dirty="0" smtClean="0"/>
              <a:t>Social nuance</a:t>
            </a:r>
          </a:p>
          <a:p>
            <a:pPr marL="0" lvl="0" indent="631825"/>
            <a:r>
              <a:rPr lang="en-US" dirty="0" smtClean="0"/>
              <a:t>Therefore:</a:t>
            </a:r>
          </a:p>
          <a:p>
            <a:pPr marL="715963" lvl="0" indent="-84138">
              <a:buFont typeface="Courier New" pitchFamily="49" charset="0"/>
              <a:buChar char="o"/>
            </a:pPr>
            <a:r>
              <a:rPr lang="en-US" dirty="0" smtClean="0"/>
              <a:t>Human interaction is irreplaceable</a:t>
            </a:r>
          </a:p>
          <a:p>
            <a:pPr marL="715963" lvl="0" indent="-84138">
              <a:buFont typeface="Courier New" pitchFamily="49" charset="0"/>
              <a:buChar char="o"/>
            </a:pPr>
            <a:r>
              <a:rPr lang="en-US" dirty="0" smtClean="0"/>
              <a:t>Peer collaboration is non-negotiable (Springer, 2025)</a:t>
            </a:r>
          </a:p>
          <a:p>
            <a:pPr marL="715963" lvl="0" indent="-84138">
              <a:buFont typeface="Courier New" pitchFamily="49" charset="0"/>
              <a:buChar char="o"/>
            </a:pPr>
            <a:endParaRPr lang="en-US" dirty="0" smtClean="0"/>
          </a:p>
          <a:p>
            <a:pPr marL="1433513" lvl="0" indent="-1163638">
              <a:buNone/>
            </a:pPr>
            <a:r>
              <a:rPr lang="en-US" b="1" dirty="0" smtClean="0"/>
              <a:t>Risk</a:t>
            </a:r>
            <a:r>
              <a:rPr lang="en-US" dirty="0" smtClean="0"/>
              <a:t>: Technological displacement of social learning </a:t>
            </a:r>
          </a:p>
          <a:p>
            <a:pPr marL="1433513" lvl="0" indent="-1163638">
              <a:buNone/>
            </a:pPr>
            <a:r>
              <a:rPr lang="en-US" dirty="0" smtClean="0"/>
              <a:t>          Interacting with screens more than with people</a:t>
            </a:r>
          </a:p>
          <a:p>
            <a:pPr marL="631825" lvl="0" indent="0"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2926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95460" y="364455"/>
            <a:ext cx="6097549" cy="88027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sz="4000" b="1" dirty="0" smtClean="0"/>
              <a:t>Governance and child protection 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95460" y="1244734"/>
            <a:ext cx="11346287" cy="4872731"/>
          </a:xfrm>
        </p:spPr>
        <p:txBody>
          <a:bodyPr>
            <a:normAutofit/>
          </a:bodyPr>
          <a:lstStyle/>
          <a:p>
            <a:pPr marL="358775" indent="-358775"/>
            <a:endParaRPr lang="en-US" dirty="0" smtClean="0"/>
          </a:p>
          <a:p>
            <a:pPr marL="358775" indent="-358775"/>
            <a:r>
              <a:rPr lang="en-US" dirty="0" smtClean="0"/>
              <a:t>Strong regulatory frameworks emerging</a:t>
            </a:r>
          </a:p>
          <a:p>
            <a:pPr marL="358775" lvl="0" indent="-358775"/>
            <a:r>
              <a:rPr lang="en-US" dirty="0" smtClean="0"/>
              <a:t>Core principles:</a:t>
            </a:r>
          </a:p>
          <a:p>
            <a:pPr marL="990600" lvl="0" indent="-95250">
              <a:buFont typeface="Courier New" pitchFamily="49" charset="0"/>
              <a:buChar char="o"/>
            </a:pPr>
            <a:r>
              <a:rPr lang="en-US" dirty="0" smtClean="0"/>
              <a:t>Data minimization</a:t>
            </a:r>
          </a:p>
          <a:p>
            <a:pPr marL="990600" lvl="0" indent="-95250">
              <a:buFont typeface="Courier New" pitchFamily="49" charset="0"/>
              <a:buChar char="o"/>
            </a:pPr>
            <a:r>
              <a:rPr lang="en-US" dirty="0" smtClean="0"/>
              <a:t>No child profiling</a:t>
            </a:r>
          </a:p>
          <a:p>
            <a:pPr marL="990600" lvl="0" indent="-95250">
              <a:buFont typeface="Courier New" pitchFamily="49" charset="0"/>
              <a:buChar char="o"/>
            </a:pPr>
            <a:r>
              <a:rPr lang="en-US" dirty="0" smtClean="0"/>
              <a:t>Transparency of algorithms </a:t>
            </a:r>
          </a:p>
          <a:p>
            <a:pPr marL="990600" indent="-95250">
              <a:buFont typeface="Courier New" pitchFamily="49" charset="0"/>
              <a:buChar char="o"/>
            </a:pPr>
            <a:r>
              <a:rPr lang="en-US" dirty="0" smtClean="0"/>
              <a:t>Human oversight mandatory (</a:t>
            </a:r>
            <a:r>
              <a:rPr lang="en-US" dirty="0"/>
              <a:t>European Commission, 2024)</a:t>
            </a:r>
            <a:endParaRPr lang="el-GR" dirty="0"/>
          </a:p>
          <a:p>
            <a:pPr marL="0" lvl="0" indent="0">
              <a:buNone/>
            </a:pPr>
            <a:endParaRPr lang="en-US" dirty="0" smtClean="0"/>
          </a:p>
          <a:p>
            <a:pPr lvl="0">
              <a:buNone/>
            </a:pPr>
            <a:r>
              <a:rPr lang="en-US" b="1" dirty="0" smtClean="0"/>
              <a:t>Ethical priority</a:t>
            </a:r>
            <a:r>
              <a:rPr lang="en-US" dirty="0" smtClean="0"/>
              <a:t>: Child rights in digital environments</a:t>
            </a:r>
            <a:endParaRPr lang="el-GR" sz="3600" dirty="0"/>
          </a:p>
          <a:p>
            <a:pPr marL="0" indent="0">
              <a:buNone/>
            </a:pP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val="1937364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94704" y="350250"/>
            <a:ext cx="7031598" cy="99539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Synthesis and future directions</a:t>
            </a:r>
            <a:r>
              <a:rPr lang="el-GR" sz="4000" b="1" dirty="0"/>
              <a:t/>
            </a:r>
            <a:br>
              <a:rPr lang="el-GR" sz="4000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210216"/>
            <a:ext cx="10859678" cy="5335173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US" dirty="0" smtClean="0"/>
          </a:p>
          <a:p>
            <a:pPr lvl="0"/>
            <a:r>
              <a:rPr lang="en-US" dirty="0" smtClean="0"/>
              <a:t>AI supports learning in kindergarten by enhancing language, numeracy, creativity, and play-based activities</a:t>
            </a:r>
          </a:p>
          <a:p>
            <a:pPr lvl="0"/>
            <a:endParaRPr lang="el-GR" dirty="0" smtClean="0"/>
          </a:p>
          <a:p>
            <a:pPr lvl="0"/>
            <a:r>
              <a:rPr lang="en-US" dirty="0" smtClean="0"/>
              <a:t>Teachers remain the </a:t>
            </a:r>
            <a:r>
              <a:rPr lang="en-US" b="1" dirty="0" smtClean="0"/>
              <a:t>decision-makers and learning designers</a:t>
            </a:r>
            <a:r>
              <a:rPr lang="en-US" dirty="0" smtClean="0"/>
              <a:t>. </a:t>
            </a:r>
          </a:p>
          <a:p>
            <a:pPr lvl="0"/>
            <a:endParaRPr lang="el-GR" dirty="0" smtClean="0"/>
          </a:p>
          <a:p>
            <a:pPr lvl="0"/>
            <a:r>
              <a:rPr lang="en-US" dirty="0" smtClean="0"/>
              <a:t>The focus should stay on </a:t>
            </a:r>
            <a:r>
              <a:rPr lang="en-US" b="1" dirty="0" smtClean="0"/>
              <a:t>human interaction, and social development though play</a:t>
            </a:r>
            <a:r>
              <a:rPr lang="en-US" dirty="0" smtClean="0"/>
              <a:t>. </a:t>
            </a:r>
          </a:p>
          <a:p>
            <a:pPr lvl="0">
              <a:buNone/>
            </a:pPr>
            <a:endParaRPr lang="el-GR" dirty="0" smtClean="0"/>
          </a:p>
          <a:p>
            <a:pPr lvl="0"/>
            <a:r>
              <a:rPr lang="en-US" dirty="0" smtClean="0"/>
              <a:t>Future directions include: </a:t>
            </a:r>
            <a:r>
              <a:rPr lang="en-US" b="1" dirty="0" smtClean="0"/>
              <a:t>AI ethical design  for young learners,  better teacher training</a:t>
            </a:r>
            <a:r>
              <a:rPr lang="en-US" dirty="0" smtClean="0"/>
              <a:t>. 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sz="36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06441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42680" y="365126"/>
            <a:ext cx="10411120" cy="77551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References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8199" y="1310325"/>
            <a:ext cx="10917025" cy="526015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sz="3800" b="1" dirty="0" smtClean="0"/>
              <a:t>Academic books</a:t>
            </a:r>
          </a:p>
          <a:p>
            <a:r>
              <a:rPr lang="en-US" sz="3300" dirty="0" err="1" smtClean="0"/>
              <a:t>Bers</a:t>
            </a:r>
            <a:r>
              <a:rPr lang="en-US" sz="3300" dirty="0" smtClean="0"/>
              <a:t>, M. U. (2022). </a:t>
            </a:r>
            <a:r>
              <a:rPr lang="en-US" sz="3300" i="1" dirty="0" smtClean="0"/>
              <a:t>Coding as a playground: Programming and computational thinking in the early childhood classroom</a:t>
            </a:r>
            <a:r>
              <a:rPr lang="en-US" sz="3300" dirty="0" smtClean="0"/>
              <a:t>. </a:t>
            </a:r>
            <a:r>
              <a:rPr lang="en-US" sz="3300" dirty="0" err="1" smtClean="0"/>
              <a:t>Routledge</a:t>
            </a:r>
            <a:r>
              <a:rPr lang="en-US" sz="3300" dirty="0" smtClean="0"/>
              <a:t>.</a:t>
            </a:r>
            <a:endParaRPr lang="el-GR" sz="3300" dirty="0" smtClean="0"/>
          </a:p>
          <a:p>
            <a:r>
              <a:rPr lang="en-US" sz="3300" dirty="0" smtClean="0"/>
              <a:t>Holmes, W., </a:t>
            </a:r>
            <a:r>
              <a:rPr lang="en-US" sz="3300" dirty="0" err="1" smtClean="0"/>
              <a:t>Bialik</a:t>
            </a:r>
            <a:r>
              <a:rPr lang="en-US" sz="3300" dirty="0" smtClean="0"/>
              <a:t>, M., &amp; </a:t>
            </a:r>
            <a:r>
              <a:rPr lang="en-US" sz="3300" dirty="0" err="1" smtClean="0"/>
              <a:t>Fadel</a:t>
            </a:r>
            <a:r>
              <a:rPr lang="en-US" sz="3300" dirty="0" smtClean="0"/>
              <a:t>, C. (2023). </a:t>
            </a:r>
            <a:r>
              <a:rPr lang="en-US" sz="3300" i="1" dirty="0" smtClean="0"/>
              <a:t>Artificial intelligence in education: Global perspectives</a:t>
            </a:r>
            <a:r>
              <a:rPr lang="en-US" sz="3300" dirty="0" smtClean="0"/>
              <a:t>. Center for Curriculum Redesign.</a:t>
            </a:r>
            <a:endParaRPr lang="el-GR" sz="3300" dirty="0" smtClean="0"/>
          </a:p>
          <a:p>
            <a:r>
              <a:rPr lang="en-US" sz="3300" dirty="0" smtClean="0"/>
              <a:t>Selwyn, N. (2024). </a:t>
            </a:r>
            <a:r>
              <a:rPr lang="en-US" sz="3300" i="1" dirty="0" smtClean="0"/>
              <a:t>Education and technology: Critical perspectives on AI in schools</a:t>
            </a:r>
            <a:r>
              <a:rPr lang="en-US" sz="3300" dirty="0" smtClean="0"/>
              <a:t>. Polity Press.</a:t>
            </a:r>
            <a:endParaRPr lang="el-GR" sz="3300" dirty="0" smtClean="0"/>
          </a:p>
          <a:p>
            <a:r>
              <a:rPr lang="en-US" sz="3300" dirty="0" smtClean="0"/>
              <a:t>Vygotsky, L. S. (1978). </a:t>
            </a:r>
            <a:r>
              <a:rPr lang="en-US" sz="3300" i="1" dirty="0" smtClean="0"/>
              <a:t>Mind in society: The development of higher psychological processes</a:t>
            </a:r>
            <a:r>
              <a:rPr lang="en-US" sz="3300" dirty="0" smtClean="0"/>
              <a:t>. </a:t>
            </a:r>
            <a:r>
              <a:rPr lang="el-GR" sz="3300" dirty="0" err="1" smtClean="0"/>
              <a:t>Harvard</a:t>
            </a:r>
            <a:r>
              <a:rPr lang="el-GR" sz="3300" dirty="0" smtClean="0"/>
              <a:t> </a:t>
            </a:r>
            <a:r>
              <a:rPr lang="el-GR" sz="3300" dirty="0" err="1" smtClean="0"/>
              <a:t>University</a:t>
            </a:r>
            <a:r>
              <a:rPr lang="el-GR" sz="3300" dirty="0" smtClean="0"/>
              <a:t> </a:t>
            </a:r>
            <a:r>
              <a:rPr lang="el-GR" sz="3300" dirty="0" err="1" smtClean="0"/>
              <a:t>Press</a:t>
            </a:r>
            <a:r>
              <a:rPr lang="el-GR" sz="3300" dirty="0" smtClean="0"/>
              <a:t>.</a:t>
            </a:r>
            <a:endParaRPr lang="en-US" sz="3300" dirty="0" smtClean="0"/>
          </a:p>
          <a:p>
            <a:pPr>
              <a:buNone/>
            </a:pPr>
            <a:r>
              <a:rPr lang="en-US" sz="3800" b="1" dirty="0" smtClean="0"/>
              <a:t>Journal articles</a:t>
            </a:r>
          </a:p>
          <a:p>
            <a:r>
              <a:rPr lang="en-US" sz="3300" dirty="0" smtClean="0"/>
              <a:t>Su, J., &amp; Yang, W. (2022). Artificial intelligence in early childhood education: A review. </a:t>
            </a:r>
            <a:r>
              <a:rPr lang="en-US" sz="3300" i="1" dirty="0" smtClean="0"/>
              <a:t>Computers and Education: Artificial Intelligence, 3</a:t>
            </a:r>
            <a:r>
              <a:rPr lang="en-US" sz="3300" dirty="0" smtClean="0"/>
              <a:t>, 100049. </a:t>
            </a:r>
            <a:r>
              <a:rPr lang="en-US" sz="3300" u="sng" dirty="0" smtClean="0">
                <a:hlinkClick r:id="rId2"/>
              </a:rPr>
              <a:t>https://doi.org/10.1016/j.caeai.2022.100049</a:t>
            </a:r>
            <a:endParaRPr lang="el-GR" sz="3300" dirty="0" smtClean="0"/>
          </a:p>
          <a:p>
            <a:r>
              <a:rPr lang="en-US" sz="3300" dirty="0" smtClean="0"/>
              <a:t>Zhang, D., &amp; </a:t>
            </a:r>
            <a:r>
              <a:rPr lang="en-US" sz="3300" dirty="0" err="1" smtClean="0"/>
              <a:t>Aslan</a:t>
            </a:r>
            <a:r>
              <a:rPr lang="en-US" sz="3300" dirty="0" smtClean="0"/>
              <a:t>, A. (2021). AI technologies in early childhood education: A systematic review. </a:t>
            </a:r>
            <a:r>
              <a:rPr lang="el-GR" sz="3300" i="1" dirty="0" err="1" smtClean="0"/>
              <a:t>Computers</a:t>
            </a:r>
            <a:r>
              <a:rPr lang="el-GR" sz="3300" i="1" dirty="0" smtClean="0"/>
              <a:t> &amp; Education, 168</a:t>
            </a:r>
            <a:r>
              <a:rPr lang="el-GR" sz="3300" dirty="0" smtClean="0"/>
              <a:t>, 104372. </a:t>
            </a:r>
            <a:r>
              <a:rPr lang="el-GR" sz="3300" u="sng" dirty="0" smtClean="0">
                <a:hlinkClick r:id="rId3"/>
              </a:rPr>
              <a:t>https://doi.org/10.1016/j.compedu.2021.104372</a:t>
            </a:r>
            <a:endParaRPr lang="el-GR" sz="3300" dirty="0" smtClean="0"/>
          </a:p>
          <a:p>
            <a:pPr>
              <a:buNone/>
            </a:pPr>
            <a:r>
              <a:rPr lang="en-US" sz="3800" b="1" dirty="0" smtClean="0"/>
              <a:t>Institutional reports</a:t>
            </a:r>
          </a:p>
          <a:p>
            <a:r>
              <a:rPr lang="en-US" sz="3300" dirty="0" smtClean="0"/>
              <a:t>European Commission. (2024). </a:t>
            </a:r>
            <a:r>
              <a:rPr lang="en-US" sz="3300" i="1" dirty="0" smtClean="0"/>
              <a:t>Ethical guidelines on the use of artificial intelligence (AI) and data in education and training</a:t>
            </a:r>
            <a:r>
              <a:rPr lang="en-US" sz="3300" dirty="0" smtClean="0"/>
              <a:t>. </a:t>
            </a:r>
            <a:r>
              <a:rPr lang="en-US" sz="3300" u="sng" dirty="0" smtClean="0">
                <a:hlinkClick r:id="rId4"/>
              </a:rPr>
              <a:t>https://education.ec.europa.eu</a:t>
            </a:r>
            <a:endParaRPr lang="el-GR" sz="3300" dirty="0" smtClean="0"/>
          </a:p>
          <a:p>
            <a:r>
              <a:rPr lang="en-US" sz="3300" dirty="0" smtClean="0"/>
              <a:t>OECD. (2023). </a:t>
            </a:r>
            <a:r>
              <a:rPr lang="en-US" sz="3300" i="1" dirty="0" smtClean="0"/>
              <a:t>Digital education outlook 2023: AI, data and learning systems</a:t>
            </a:r>
            <a:r>
              <a:rPr lang="en-US" sz="3300" dirty="0" smtClean="0"/>
              <a:t>. OECD Publishing. </a:t>
            </a:r>
            <a:r>
              <a:rPr lang="en-US" sz="3300" u="sng" dirty="0" smtClean="0">
                <a:hlinkClick r:id="rId5"/>
              </a:rPr>
              <a:t>https://doi.org/10.1787/xxxxxxx</a:t>
            </a:r>
            <a:r>
              <a:rPr lang="en-US" sz="3300" dirty="0" smtClean="0"/>
              <a:t>UNESCO. (2023). </a:t>
            </a:r>
            <a:r>
              <a:rPr lang="en-US" sz="3300" i="1" dirty="0" smtClean="0"/>
              <a:t>AI competency framework for teachers</a:t>
            </a:r>
            <a:r>
              <a:rPr lang="en-US" sz="3300" dirty="0" smtClean="0"/>
              <a:t>. </a:t>
            </a:r>
            <a:r>
              <a:rPr lang="en-US" sz="3300" u="sng" dirty="0" smtClean="0">
                <a:hlinkClick r:id="rId6"/>
              </a:rPr>
              <a:t>https://www.unesco.org</a:t>
            </a:r>
            <a:r>
              <a:rPr lang="el-GR" sz="3300" dirty="0" smtClean="0"/>
              <a:t> </a:t>
            </a:r>
          </a:p>
          <a:p>
            <a:r>
              <a:rPr lang="en-US" sz="3300" dirty="0" smtClean="0"/>
              <a:t>UNESCO. (2024). </a:t>
            </a:r>
            <a:r>
              <a:rPr lang="en-US" sz="3300" i="1" dirty="0" smtClean="0"/>
              <a:t>Guidance for generative AI in education and research</a:t>
            </a:r>
            <a:r>
              <a:rPr lang="en-US" sz="3300" dirty="0" smtClean="0"/>
              <a:t>. </a:t>
            </a:r>
            <a:r>
              <a:rPr lang="el-GR" sz="3300" u="sng" dirty="0" smtClean="0">
                <a:hlinkClick r:id="rId6"/>
              </a:rPr>
              <a:t>https://www.unesco.org</a:t>
            </a:r>
            <a:endParaRPr lang="el-GR" sz="33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>
            <a:extLst>
              <a:ext uri="{FF2B5EF4-FFF2-40B4-BE49-F238E27FC236}">
                <a16:creationId xmlns:a16="http://schemas.microsoft.com/office/drawing/2014/main" xmlns="" id="{EE296250-5995-4B1E-86C4-DFABC4298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04145" y="1959634"/>
            <a:ext cx="6038969" cy="1500187"/>
          </a:xfrm>
        </p:spPr>
        <p:txBody>
          <a:bodyPr/>
          <a:lstStyle/>
          <a:p>
            <a:r>
              <a:rPr lang="es-ES" dirty="0" smtClean="0"/>
              <a:t>                   Thank you for attending!!!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076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99242" y="528034"/>
            <a:ext cx="2606844" cy="820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Introduction</a:t>
            </a:r>
            <a:r>
              <a:rPr lang="el-GR" sz="4000" b="1" dirty="0"/>
              <a:t/>
            </a:r>
            <a:br>
              <a:rPr lang="el-GR" sz="4000" b="1" dirty="0"/>
            </a:br>
            <a:endParaRPr lang="el-GR" sz="40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9241" y="1348034"/>
            <a:ext cx="10652289" cy="438346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/>
          </a:p>
          <a:p>
            <a:pPr marL="358775" indent="-358775">
              <a:lnSpc>
                <a:spcPct val="100000"/>
              </a:lnSpc>
            </a:pPr>
            <a:r>
              <a:rPr lang="en-US" dirty="0" smtClean="0"/>
              <a:t>AI is reshaping education globally</a:t>
            </a:r>
          </a:p>
          <a:p>
            <a:pPr marL="358775" indent="-358775">
              <a:lnSpc>
                <a:spcPct val="100000"/>
              </a:lnSpc>
            </a:pPr>
            <a:r>
              <a:rPr lang="en-US" dirty="0" smtClean="0"/>
              <a:t>Early childhood education is a sensitive developmental stage</a:t>
            </a:r>
          </a:p>
          <a:p>
            <a:pPr marL="358775" indent="-358775">
              <a:lnSpc>
                <a:spcPct val="100000"/>
              </a:lnSpc>
            </a:pPr>
            <a:r>
              <a:rPr lang="en-US" dirty="0" smtClean="0"/>
              <a:t>Technology must be integrated pedagogically not randomly</a:t>
            </a:r>
          </a:p>
          <a:p>
            <a:pPr marL="358775" indent="-358775">
              <a:lnSpc>
                <a:spcPct val="100000"/>
              </a:lnSpc>
            </a:pPr>
            <a:r>
              <a:rPr lang="en-US" dirty="0" smtClean="0"/>
              <a:t>Focus</a:t>
            </a:r>
            <a:r>
              <a:rPr lang="el-GR" dirty="0" smtClean="0"/>
              <a:t>:</a:t>
            </a:r>
            <a:r>
              <a:rPr lang="en-US" dirty="0" smtClean="0"/>
              <a:t> balance between innovation and human interaction</a:t>
            </a:r>
          </a:p>
          <a:p>
            <a:pPr marL="358775" indent="-358775">
              <a:lnSpc>
                <a:spcPct val="100000"/>
              </a:lnSpc>
              <a:buNone/>
            </a:pPr>
            <a:r>
              <a:rPr lang="en-US" dirty="0" smtClean="0"/>
              <a:t>                                                                                (UNESCO, 2024)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652EA5-C32A-4C6A-97FE-862611438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802" y="339499"/>
            <a:ext cx="3954481" cy="88611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Getting to know </a:t>
            </a:r>
            <a:r>
              <a:rPr lang="el-GR" sz="4000" b="1" dirty="0" smtClean="0"/>
              <a:t>A</a:t>
            </a:r>
            <a:r>
              <a:rPr lang="en-US" sz="4000" b="1" dirty="0" smtClean="0"/>
              <a:t>I</a:t>
            </a:r>
            <a:r>
              <a:rPr lang="el-GR" sz="4000" b="1" dirty="0"/>
              <a:t/>
            </a:r>
            <a:br>
              <a:rPr lang="el-GR" sz="4000" b="1" dirty="0"/>
            </a:br>
            <a:endParaRPr lang="es-ES" sz="40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81D8331-7EBB-49A2-8681-1E679E771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802" y="1263192"/>
            <a:ext cx="11011702" cy="5395186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en-US" dirty="0" smtClean="0"/>
          </a:p>
          <a:p>
            <a:pPr lvl="0">
              <a:lnSpc>
                <a:spcPct val="110000"/>
              </a:lnSpc>
            </a:pPr>
            <a:r>
              <a:rPr lang="en-US" sz="11200" dirty="0" smtClean="0"/>
              <a:t>Artificial Intelligence</a:t>
            </a:r>
            <a:r>
              <a:rPr lang="el-GR" sz="11200" dirty="0" smtClean="0"/>
              <a:t>:</a:t>
            </a:r>
            <a:r>
              <a:rPr lang="en-US" sz="11200" dirty="0" smtClean="0"/>
              <a:t> machines that can learn, think and solve problems </a:t>
            </a:r>
            <a:endParaRPr lang="el-GR" sz="11200" dirty="0" smtClean="0"/>
          </a:p>
          <a:p>
            <a:pPr lvl="0">
              <a:lnSpc>
                <a:spcPct val="110000"/>
              </a:lnSpc>
            </a:pPr>
            <a:r>
              <a:rPr lang="en-US" sz="11200" dirty="0" smtClean="0"/>
              <a:t>Learn from data and adapt </a:t>
            </a:r>
            <a:r>
              <a:rPr lang="en-US" sz="11200" dirty="0" err="1" smtClean="0"/>
              <a:t>behaviour</a:t>
            </a:r>
            <a:endParaRPr lang="en-US" sz="11200" dirty="0" smtClean="0"/>
          </a:p>
          <a:p>
            <a:pPr lvl="0">
              <a:lnSpc>
                <a:spcPct val="110000"/>
              </a:lnSpc>
            </a:pPr>
            <a:r>
              <a:rPr lang="en-US" sz="11200" dirty="0" smtClean="0"/>
              <a:t>Perform tasks that need human intelligence</a:t>
            </a:r>
          </a:p>
          <a:p>
            <a:pPr lvl="0">
              <a:lnSpc>
                <a:spcPct val="110000"/>
              </a:lnSpc>
            </a:pPr>
            <a:r>
              <a:rPr lang="en-US" sz="11200" dirty="0" smtClean="0"/>
              <a:t>Examples:</a:t>
            </a:r>
          </a:p>
          <a:p>
            <a:pPr marL="631825" lvl="0" indent="-95250">
              <a:lnSpc>
                <a:spcPct val="110000"/>
              </a:lnSpc>
              <a:buFont typeface="Courier New" pitchFamily="49" charset="0"/>
              <a:buChar char="o"/>
              <a:tabLst>
                <a:tab pos="631825" algn="l"/>
              </a:tabLst>
            </a:pPr>
            <a:r>
              <a:rPr lang="en-US" sz="11200" dirty="0" smtClean="0"/>
              <a:t>Voice assistants</a:t>
            </a:r>
          </a:p>
          <a:p>
            <a:pPr marL="631825" lvl="0" indent="-95250">
              <a:lnSpc>
                <a:spcPct val="110000"/>
              </a:lnSpc>
              <a:buFont typeface="Courier New" pitchFamily="49" charset="0"/>
              <a:buChar char="o"/>
              <a:tabLst>
                <a:tab pos="631825" algn="l"/>
              </a:tabLst>
            </a:pPr>
            <a:r>
              <a:rPr lang="en-US" sz="11200" dirty="0" smtClean="0"/>
              <a:t>Learning apps</a:t>
            </a:r>
          </a:p>
          <a:p>
            <a:pPr marL="631825" lvl="0" indent="-95250">
              <a:lnSpc>
                <a:spcPct val="110000"/>
              </a:lnSpc>
              <a:buFont typeface="Courier New" pitchFamily="49" charset="0"/>
              <a:buChar char="o"/>
              <a:tabLst>
                <a:tab pos="631825" algn="l"/>
              </a:tabLst>
            </a:pPr>
            <a:r>
              <a:rPr lang="en-US" sz="11200" dirty="0" smtClean="0"/>
              <a:t> Smart games</a:t>
            </a:r>
          </a:p>
          <a:p>
            <a:pPr lvl="0">
              <a:lnSpc>
                <a:spcPct val="110000"/>
              </a:lnSpc>
              <a:buNone/>
            </a:pPr>
            <a:r>
              <a:rPr lang="en-US" sz="8600" dirty="0" smtClean="0"/>
              <a:t>                                                                                                                   (OECD,2023)</a:t>
            </a:r>
            <a:endParaRPr lang="el-GR" sz="8600" dirty="0" smtClean="0"/>
          </a:p>
          <a:p>
            <a:pPr>
              <a:lnSpc>
                <a:spcPct val="100000"/>
              </a:lnSpc>
            </a:pPr>
            <a:endParaRPr lang="el-GR" sz="6300" dirty="0" smtClean="0"/>
          </a:p>
          <a:p>
            <a:pPr lvl="0">
              <a:lnSpc>
                <a:spcPct val="170000"/>
              </a:lnSpc>
              <a:buNone/>
            </a:pPr>
            <a:endParaRPr lang="el-GR" sz="2400" dirty="0" smtClean="0"/>
          </a:p>
          <a:p>
            <a:pPr marL="0" indent="0">
              <a:buNone/>
            </a:pPr>
            <a:endParaRPr lang="en-US" b="1" dirty="0" smtClean="0"/>
          </a:p>
          <a:p>
            <a:pPr marL="536575" indent="-536575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0738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158833" y="290505"/>
            <a:ext cx="6839876" cy="108408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Early childhood educational context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158833" y="1376313"/>
            <a:ext cx="10048974" cy="491972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 smtClean="0"/>
          </a:p>
          <a:p>
            <a:pPr lvl="0">
              <a:lnSpc>
                <a:spcPct val="100000"/>
              </a:lnSpc>
            </a:pPr>
            <a:r>
              <a:rPr lang="el-GR" dirty="0" err="1" smtClean="0"/>
              <a:t>Kindergarten</a:t>
            </a:r>
            <a:r>
              <a:rPr lang="el-GR" dirty="0" smtClean="0"/>
              <a:t> </a:t>
            </a:r>
            <a:r>
              <a:rPr lang="el-GR" dirty="0" err="1" smtClean="0"/>
              <a:t>focuses</a:t>
            </a:r>
            <a:r>
              <a:rPr lang="el-GR" dirty="0" smtClean="0"/>
              <a:t> </a:t>
            </a:r>
            <a:r>
              <a:rPr lang="el-GR" dirty="0" err="1" smtClean="0"/>
              <a:t>on</a:t>
            </a:r>
            <a:r>
              <a:rPr lang="el-GR" dirty="0" smtClean="0"/>
              <a:t>:</a:t>
            </a:r>
            <a:endParaRPr lang="en-US" dirty="0" smtClean="0"/>
          </a:p>
          <a:p>
            <a:pPr lvl="0">
              <a:lnSpc>
                <a:spcPct val="100000"/>
              </a:lnSpc>
              <a:buNone/>
            </a:pPr>
            <a:r>
              <a:rPr lang="el-GR" dirty="0" smtClean="0"/>
              <a:t> </a:t>
            </a:r>
          </a:p>
          <a:p>
            <a:pPr lvl="1">
              <a:lnSpc>
                <a:spcPct val="100000"/>
              </a:lnSpc>
              <a:buFont typeface="Courier New" pitchFamily="49" charset="0"/>
              <a:buChar char="o"/>
            </a:pPr>
            <a:r>
              <a:rPr lang="el-GR" sz="2800" dirty="0" err="1" smtClean="0"/>
              <a:t>Play</a:t>
            </a:r>
            <a:r>
              <a:rPr lang="el-GR" sz="2800" dirty="0" smtClean="0"/>
              <a:t>-</a:t>
            </a:r>
            <a:r>
              <a:rPr lang="el-GR" sz="2800" dirty="0" err="1" smtClean="0"/>
              <a:t>based</a:t>
            </a:r>
            <a:r>
              <a:rPr lang="el-GR" sz="2800" dirty="0" smtClean="0"/>
              <a:t> </a:t>
            </a:r>
            <a:r>
              <a:rPr lang="el-GR" sz="2800" dirty="0" err="1" smtClean="0"/>
              <a:t>learning</a:t>
            </a:r>
            <a:r>
              <a:rPr lang="el-GR" sz="2800" dirty="0" smtClean="0"/>
              <a:t> </a:t>
            </a:r>
          </a:p>
          <a:p>
            <a:pPr lvl="1">
              <a:lnSpc>
                <a:spcPct val="100000"/>
              </a:lnSpc>
              <a:buFont typeface="Courier New" pitchFamily="49" charset="0"/>
              <a:buChar char="o"/>
            </a:pPr>
            <a:r>
              <a:rPr lang="el-GR" sz="2800" dirty="0" err="1" smtClean="0"/>
              <a:t>Social</a:t>
            </a:r>
            <a:r>
              <a:rPr lang="el-GR" sz="2800" dirty="0" smtClean="0"/>
              <a:t> </a:t>
            </a:r>
            <a:r>
              <a:rPr lang="el-GR" sz="2800" dirty="0" err="1" smtClean="0"/>
              <a:t>interaction</a:t>
            </a:r>
            <a:r>
              <a:rPr lang="el-GR" sz="2800" dirty="0" smtClean="0"/>
              <a:t> </a:t>
            </a:r>
          </a:p>
          <a:p>
            <a:pPr lvl="1">
              <a:lnSpc>
                <a:spcPct val="100000"/>
              </a:lnSpc>
              <a:buFont typeface="Courier New" pitchFamily="49" charset="0"/>
              <a:buChar char="o"/>
            </a:pPr>
            <a:r>
              <a:rPr lang="el-GR" sz="2800" dirty="0" err="1" smtClean="0"/>
              <a:t>Emotional</a:t>
            </a:r>
            <a:r>
              <a:rPr lang="el-GR" sz="2800" dirty="0" smtClean="0"/>
              <a:t> </a:t>
            </a:r>
            <a:r>
              <a:rPr lang="el-GR" sz="2800" dirty="0" err="1" smtClean="0"/>
              <a:t>development</a:t>
            </a:r>
            <a:r>
              <a:rPr lang="el-GR" sz="2800" dirty="0" smtClean="0"/>
              <a:t> </a:t>
            </a:r>
          </a:p>
          <a:p>
            <a:pPr lvl="1">
              <a:lnSpc>
                <a:spcPct val="100000"/>
              </a:lnSpc>
              <a:buFont typeface="Courier New" pitchFamily="49" charset="0"/>
              <a:buChar char="o"/>
            </a:pPr>
            <a:r>
              <a:rPr lang="el-GR" sz="2800" dirty="0" err="1" smtClean="0"/>
              <a:t>Basic</a:t>
            </a:r>
            <a:r>
              <a:rPr lang="el-GR" sz="2800" dirty="0" smtClean="0"/>
              <a:t> </a:t>
            </a:r>
            <a:r>
              <a:rPr lang="el-GR" sz="2800" dirty="0" err="1" smtClean="0"/>
              <a:t>cognitive</a:t>
            </a:r>
            <a:r>
              <a:rPr lang="el-GR" sz="2800" dirty="0" smtClean="0"/>
              <a:t> </a:t>
            </a:r>
            <a:r>
              <a:rPr lang="el-GR" sz="2800" dirty="0" err="1" smtClean="0"/>
              <a:t>skills</a:t>
            </a:r>
            <a:endParaRPr lang="en-US" sz="2800" dirty="0" smtClean="0"/>
          </a:p>
          <a:p>
            <a:pPr lvl="1">
              <a:lnSpc>
                <a:spcPct val="100000"/>
              </a:lnSpc>
              <a:buNone/>
            </a:pPr>
            <a:endParaRPr lang="el-GR" sz="2800" dirty="0" smtClean="0"/>
          </a:p>
          <a:p>
            <a:pPr lvl="0">
              <a:lnSpc>
                <a:spcPct val="100000"/>
              </a:lnSpc>
            </a:pPr>
            <a:r>
              <a:rPr lang="el-GR" dirty="0" smtClean="0"/>
              <a:t>AI </a:t>
            </a:r>
            <a:r>
              <a:rPr lang="el-GR" dirty="0" err="1" smtClean="0"/>
              <a:t>must</a:t>
            </a:r>
            <a:r>
              <a:rPr lang="el-GR" dirty="0" smtClean="0"/>
              <a:t> </a:t>
            </a:r>
            <a:r>
              <a:rPr lang="el-GR" dirty="0" err="1" smtClean="0"/>
              <a:t>respect</a:t>
            </a:r>
            <a:r>
              <a:rPr lang="el-GR" dirty="0" smtClean="0"/>
              <a:t> </a:t>
            </a:r>
            <a:r>
              <a:rPr lang="el-GR" dirty="0" err="1" smtClean="0"/>
              <a:t>developmental</a:t>
            </a:r>
            <a:r>
              <a:rPr lang="el-GR" dirty="0" smtClean="0"/>
              <a:t> </a:t>
            </a:r>
            <a:r>
              <a:rPr lang="el-GR" dirty="0" err="1" smtClean="0"/>
              <a:t>needs</a:t>
            </a:r>
            <a:r>
              <a:rPr lang="el-GR" dirty="0" smtClean="0"/>
              <a:t> (OECD, 2023</a:t>
            </a:r>
            <a:r>
              <a:rPr lang="en-US" dirty="0" smtClean="0"/>
              <a:t>)</a:t>
            </a:r>
            <a:endParaRPr lang="el-G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9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8338" y="173533"/>
            <a:ext cx="5245153" cy="744717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Pedagogical role and safety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08338" y="1072797"/>
            <a:ext cx="11333409" cy="5675732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AI as a </a:t>
            </a:r>
            <a:r>
              <a:rPr lang="en-US" sz="3000" b="1" dirty="0" smtClean="0"/>
              <a:t>support tool, not a teacher replacement</a:t>
            </a:r>
            <a:r>
              <a:rPr lang="en-US" sz="3000" dirty="0" smtClean="0"/>
              <a:t>.</a:t>
            </a:r>
            <a:endParaRPr lang="en-US" sz="3000" dirty="0"/>
          </a:p>
          <a:p>
            <a:r>
              <a:rPr lang="en-US" sz="3000" dirty="0" smtClean="0"/>
              <a:t>The teacher uses the tool to encourage  </a:t>
            </a:r>
          </a:p>
          <a:p>
            <a:pPr marL="811213" lvl="1" indent="-354013">
              <a:buFont typeface="Courier New" pitchFamily="49" charset="0"/>
              <a:buChar char="o"/>
            </a:pPr>
            <a:r>
              <a:rPr lang="el-GR" sz="3000" dirty="0" err="1" smtClean="0"/>
              <a:t>Differentiation</a:t>
            </a:r>
            <a:r>
              <a:rPr lang="el-GR" sz="3000" dirty="0" smtClean="0"/>
              <a:t> </a:t>
            </a:r>
          </a:p>
          <a:p>
            <a:pPr marL="811213" lvl="1" indent="-354013">
              <a:buFont typeface="Courier New" pitchFamily="49" charset="0"/>
              <a:buChar char="o"/>
            </a:pPr>
            <a:r>
              <a:rPr lang="el-GR" sz="3000" dirty="0" err="1" smtClean="0"/>
              <a:t>Engagement</a:t>
            </a:r>
            <a:r>
              <a:rPr lang="el-GR" sz="3000" dirty="0" smtClean="0"/>
              <a:t> </a:t>
            </a:r>
          </a:p>
          <a:p>
            <a:pPr marL="811213" lvl="1" indent="-354013">
              <a:buFont typeface="Courier New" pitchFamily="49" charset="0"/>
              <a:buChar char="o"/>
            </a:pPr>
            <a:r>
              <a:rPr lang="el-GR" sz="3000" dirty="0" err="1" smtClean="0"/>
              <a:t>Learning</a:t>
            </a:r>
            <a:r>
              <a:rPr lang="el-GR" sz="3000" dirty="0" smtClean="0"/>
              <a:t> </a:t>
            </a:r>
            <a:r>
              <a:rPr lang="el-GR" sz="3000" dirty="0" err="1" smtClean="0"/>
              <a:t>feedback</a:t>
            </a:r>
            <a:endParaRPr lang="en-US" sz="3000" dirty="0" smtClean="0"/>
          </a:p>
          <a:p>
            <a:pPr marL="811213" lvl="1" indent="-354013">
              <a:buFont typeface="Courier New" pitchFamily="49" charset="0"/>
              <a:buChar char="o"/>
            </a:pPr>
            <a:endParaRPr lang="el-GR" sz="3300" dirty="0" smtClean="0"/>
          </a:p>
          <a:p>
            <a:r>
              <a:rPr lang="en-US" sz="3000" dirty="0" smtClean="0"/>
              <a:t>AI </a:t>
            </a:r>
            <a:r>
              <a:rPr lang="el-GR" sz="3000" dirty="0" err="1" smtClean="0"/>
              <a:t>Must</a:t>
            </a:r>
            <a:r>
              <a:rPr lang="el-GR" sz="3000" dirty="0" smtClean="0"/>
              <a:t> </a:t>
            </a:r>
            <a:r>
              <a:rPr lang="el-GR" sz="3000" dirty="0" err="1" smtClean="0"/>
              <a:t>be</a:t>
            </a:r>
            <a:r>
              <a:rPr lang="el-GR" sz="3000" dirty="0" smtClean="0"/>
              <a:t> </a:t>
            </a:r>
            <a:r>
              <a:rPr lang="el-GR" sz="3000" dirty="0" err="1" smtClean="0"/>
              <a:t>teacher-mediated</a:t>
            </a:r>
            <a:endParaRPr lang="en-US" sz="3000" dirty="0" smtClean="0"/>
          </a:p>
          <a:p>
            <a:r>
              <a:rPr lang="el-GR" sz="3000" dirty="0" err="1" smtClean="0"/>
              <a:t>Important</a:t>
            </a:r>
            <a:r>
              <a:rPr lang="el-GR" sz="3000" dirty="0" smtClean="0"/>
              <a:t> </a:t>
            </a:r>
            <a:r>
              <a:rPr lang="el-GR" sz="3000" dirty="0" err="1" smtClean="0"/>
              <a:t>rules</a:t>
            </a:r>
            <a:r>
              <a:rPr lang="el-GR" sz="3000" dirty="0" smtClean="0"/>
              <a:t>:</a:t>
            </a:r>
          </a:p>
          <a:p>
            <a:pPr marL="631825" lvl="0" indent="-188913">
              <a:buFont typeface="Courier New" pitchFamily="49" charset="0"/>
              <a:buChar char="o"/>
            </a:pPr>
            <a:r>
              <a:rPr lang="el-GR" sz="3000" dirty="0" err="1" smtClean="0"/>
              <a:t>Limited</a:t>
            </a:r>
            <a:r>
              <a:rPr lang="el-GR" sz="3000" dirty="0" smtClean="0"/>
              <a:t> </a:t>
            </a:r>
            <a:r>
              <a:rPr lang="el-GR" sz="3000" dirty="0" err="1" smtClean="0"/>
              <a:t>screen</a:t>
            </a:r>
            <a:r>
              <a:rPr lang="el-GR" sz="3000" dirty="0" smtClean="0"/>
              <a:t> </a:t>
            </a:r>
            <a:r>
              <a:rPr lang="el-GR" sz="3000" dirty="0" err="1" smtClean="0"/>
              <a:t>time</a:t>
            </a:r>
            <a:r>
              <a:rPr lang="el-GR" sz="3000" dirty="0" smtClean="0"/>
              <a:t> </a:t>
            </a:r>
          </a:p>
          <a:p>
            <a:pPr marL="631825" lvl="0" indent="-188913">
              <a:buFont typeface="Courier New" pitchFamily="49" charset="0"/>
              <a:buChar char="o"/>
            </a:pPr>
            <a:r>
              <a:rPr lang="el-GR" sz="3000" dirty="0" err="1" smtClean="0"/>
              <a:t>No</a:t>
            </a:r>
            <a:r>
              <a:rPr lang="el-GR" sz="3000" dirty="0" smtClean="0"/>
              <a:t> </a:t>
            </a:r>
            <a:r>
              <a:rPr lang="el-GR" sz="3000" dirty="0" err="1" smtClean="0"/>
              <a:t>personal</a:t>
            </a:r>
            <a:r>
              <a:rPr lang="el-GR" sz="3000" dirty="0" smtClean="0"/>
              <a:t> </a:t>
            </a:r>
            <a:r>
              <a:rPr lang="el-GR" sz="3000" dirty="0" err="1" smtClean="0"/>
              <a:t>data</a:t>
            </a:r>
            <a:r>
              <a:rPr lang="el-GR" sz="3000" dirty="0" smtClean="0"/>
              <a:t> </a:t>
            </a:r>
            <a:r>
              <a:rPr lang="el-GR" sz="3000" dirty="0" err="1" smtClean="0"/>
              <a:t>collection</a:t>
            </a:r>
            <a:r>
              <a:rPr lang="el-GR" sz="3000" dirty="0" smtClean="0"/>
              <a:t> </a:t>
            </a:r>
          </a:p>
          <a:p>
            <a:pPr marL="631825" lvl="0" indent="-188913">
              <a:buFont typeface="Courier New" pitchFamily="49" charset="0"/>
              <a:buChar char="o"/>
            </a:pPr>
            <a:r>
              <a:rPr lang="el-GR" sz="3000" dirty="0" err="1" smtClean="0"/>
              <a:t>Teacher</a:t>
            </a:r>
            <a:r>
              <a:rPr lang="el-GR" sz="3000" dirty="0" smtClean="0"/>
              <a:t> </a:t>
            </a:r>
            <a:r>
              <a:rPr lang="el-GR" sz="3000" dirty="0" err="1" smtClean="0"/>
              <a:t>supervision</a:t>
            </a:r>
            <a:r>
              <a:rPr lang="el-GR" sz="3000" dirty="0" smtClean="0"/>
              <a:t> </a:t>
            </a:r>
          </a:p>
          <a:p>
            <a:pPr marL="631825" indent="-188913">
              <a:buFont typeface="Courier New" pitchFamily="49" charset="0"/>
              <a:buChar char="o"/>
            </a:pPr>
            <a:r>
              <a:rPr lang="el-GR" sz="3000" dirty="0" err="1" smtClean="0"/>
              <a:t>Age-appropriate</a:t>
            </a:r>
            <a:r>
              <a:rPr lang="el-GR" sz="3000" dirty="0" smtClean="0"/>
              <a:t> </a:t>
            </a:r>
            <a:r>
              <a:rPr lang="el-GR" sz="3000" dirty="0" err="1" smtClean="0"/>
              <a:t>content</a:t>
            </a:r>
            <a:r>
              <a:rPr lang="el-GR" sz="3000" dirty="0" smtClean="0"/>
              <a:t> </a:t>
            </a:r>
            <a:r>
              <a:rPr lang="el-GR" sz="3000" dirty="0"/>
              <a:t>(UNESCO, 2024)</a:t>
            </a:r>
            <a:endParaRPr lang="en-US" sz="3000" dirty="0"/>
          </a:p>
          <a:p>
            <a:pPr marL="631825" lvl="0" indent="-188913">
              <a:buFont typeface="Courier New" pitchFamily="49" charset="0"/>
              <a:buChar char="o"/>
            </a:pPr>
            <a:endParaRPr lang="el-GR" sz="5100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99241" y="360479"/>
            <a:ext cx="3716949" cy="742458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dirty="0" smtClean="0"/>
              <a:t> </a:t>
            </a:r>
            <a:r>
              <a:rPr lang="en-US" sz="4000" b="1" dirty="0" smtClean="0"/>
              <a:t>AI literacy concept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b="1" dirty="0"/>
              <a:t/>
            </a:r>
            <a:br>
              <a:rPr lang="el-GR" b="1" dirty="0"/>
            </a:b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99241" y="1102937"/>
            <a:ext cx="11016748" cy="538801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l-GR" dirty="0"/>
          </a:p>
          <a:p>
            <a:pPr lvl="0">
              <a:buNone/>
            </a:pPr>
            <a:r>
              <a:rPr lang="en-US" dirty="0" smtClean="0"/>
              <a:t>In kindergarten no coding mastery, </a:t>
            </a:r>
          </a:p>
          <a:p>
            <a:pPr lvl="0">
              <a:buNone/>
            </a:pPr>
            <a:r>
              <a:rPr lang="en-US" dirty="0" smtClean="0"/>
              <a:t>but</a:t>
            </a:r>
          </a:p>
          <a:p>
            <a:pPr lvl="0"/>
            <a:r>
              <a:rPr lang="en-US" dirty="0" smtClean="0"/>
              <a:t>Early understanding of Cause-effect with technology</a:t>
            </a:r>
          </a:p>
          <a:p>
            <a:pPr lvl="0"/>
            <a:r>
              <a:rPr lang="en-US" dirty="0" smtClean="0"/>
              <a:t>Digital interaction awareness</a:t>
            </a:r>
          </a:p>
          <a:p>
            <a:pPr lvl="0"/>
            <a:r>
              <a:rPr lang="en-US" dirty="0" smtClean="0"/>
              <a:t>Guided exploration of smart tools (UNESCO, 2024)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50005" y="193317"/>
            <a:ext cx="7268066" cy="9184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Personalized learning systems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0005" y="927279"/>
            <a:ext cx="11050073" cy="57053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0" indent="0"/>
            <a:r>
              <a:rPr lang="en-US" dirty="0" smtClean="0"/>
              <a:t>AI enables real-time adaptation</a:t>
            </a:r>
          </a:p>
          <a:p>
            <a:pPr marL="0" indent="0"/>
            <a:r>
              <a:rPr lang="en-US" dirty="0" smtClean="0"/>
              <a:t>Mechanisms:</a:t>
            </a:r>
          </a:p>
          <a:p>
            <a:pPr marL="715963" indent="-179388">
              <a:buFont typeface="Courier New" pitchFamily="49" charset="0"/>
              <a:buChar char="o"/>
            </a:pPr>
            <a:r>
              <a:rPr lang="en-US" dirty="0" smtClean="0"/>
              <a:t>Error-based feedback</a:t>
            </a:r>
          </a:p>
          <a:p>
            <a:pPr marL="715963" indent="-179388">
              <a:buFont typeface="Courier New" pitchFamily="49" charset="0"/>
              <a:buChar char="o"/>
            </a:pPr>
            <a:r>
              <a:rPr lang="en-US" dirty="0" smtClean="0"/>
              <a:t>Difficulty adjustment</a:t>
            </a:r>
          </a:p>
          <a:p>
            <a:pPr marL="715963" indent="-179388">
              <a:buFont typeface="Courier New" pitchFamily="49" charset="0"/>
              <a:buChar char="o"/>
            </a:pPr>
            <a:r>
              <a:rPr lang="en-US" dirty="0" smtClean="0"/>
              <a:t>Learning pathway personalization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/>
            <a:r>
              <a:rPr lang="en-US" dirty="0" smtClean="0"/>
              <a:t>Classroom implication:</a:t>
            </a:r>
          </a:p>
          <a:p>
            <a:pPr marL="715963" indent="-179388">
              <a:buFont typeface="Courier New" pitchFamily="49" charset="0"/>
              <a:buChar char="o"/>
            </a:pPr>
            <a:r>
              <a:rPr lang="en-US" dirty="0" smtClean="0"/>
              <a:t>Differentiated learning without stigmatization (Holmes et al., 2023)</a:t>
            </a:r>
          </a:p>
          <a:p>
            <a:pPr marL="0" indent="0">
              <a:buNone/>
            </a:pPr>
            <a:endParaRPr lang="en-US" sz="3600" dirty="0" smtClean="0"/>
          </a:p>
          <a:p>
            <a:pPr marL="0" indent="0">
              <a:buNone/>
            </a:pPr>
            <a:endParaRPr lang="el-G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009998" y="431377"/>
            <a:ext cx="4927164" cy="1027521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AI Language development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43944" y="1291472"/>
            <a:ext cx="11359166" cy="534114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/>
          </a:p>
          <a:p>
            <a:pPr marL="742950" indent="-479425"/>
            <a:r>
              <a:rPr lang="en-US" dirty="0" smtClean="0"/>
              <a:t>AI supports emergent literacy development</a:t>
            </a:r>
          </a:p>
          <a:p>
            <a:pPr marL="742950" indent="-479425"/>
            <a:r>
              <a:rPr lang="en-US" dirty="0" smtClean="0"/>
              <a:t>Tools:</a:t>
            </a:r>
          </a:p>
          <a:p>
            <a:pPr marL="1347788" indent="-179388">
              <a:buFont typeface="Courier New" pitchFamily="49" charset="0"/>
              <a:buChar char="o"/>
            </a:pPr>
            <a:r>
              <a:rPr lang="en-US" dirty="0" smtClean="0"/>
              <a:t>Speech-to-text feedback systems</a:t>
            </a:r>
          </a:p>
          <a:p>
            <a:pPr marL="1347788" indent="-179388">
              <a:buFont typeface="Courier New" pitchFamily="49" charset="0"/>
              <a:buChar char="o"/>
            </a:pPr>
            <a:r>
              <a:rPr lang="en-US" dirty="0" smtClean="0"/>
              <a:t>Interactive narrative generators</a:t>
            </a:r>
          </a:p>
          <a:p>
            <a:pPr marL="742950" indent="-479425"/>
            <a:r>
              <a:rPr lang="en-US" dirty="0" smtClean="0"/>
              <a:t>Pedagogical strategy:</a:t>
            </a:r>
          </a:p>
          <a:p>
            <a:pPr marL="1347788" indent="-93663">
              <a:buFont typeface="Courier New" pitchFamily="49" charset="0"/>
              <a:buChar char="o"/>
            </a:pPr>
            <a:r>
              <a:rPr lang="en-US" dirty="0" smtClean="0"/>
              <a:t>Co-constructed storytelling</a:t>
            </a:r>
          </a:p>
          <a:p>
            <a:pPr marL="1347788" indent="-93663">
              <a:buFont typeface="Courier New" pitchFamily="49" charset="0"/>
              <a:buChar char="o"/>
            </a:pPr>
            <a:r>
              <a:rPr lang="en-US" dirty="0" smtClean="0"/>
              <a:t>Child - teacher – AI,  narrative expansion</a:t>
            </a:r>
          </a:p>
          <a:p>
            <a:pPr marL="1254125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(Zhang &amp; Aslan, 2021) </a:t>
            </a:r>
          </a:p>
        </p:txBody>
      </p:sp>
    </p:spTree>
    <p:extLst>
      <p:ext uri="{BB962C8B-B14F-4D97-AF65-F5344CB8AC3E}">
        <p14:creationId xmlns:p14="http://schemas.microsoft.com/office/powerpoint/2010/main" val="23726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23827" y="258906"/>
            <a:ext cx="6490022" cy="923826"/>
          </a:xfrm>
        </p:spPr>
        <p:txBody>
          <a:bodyPr>
            <a:noAutofit/>
          </a:bodyPr>
          <a:lstStyle/>
          <a:p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l-GR" sz="3600" b="1" dirty="0" smtClean="0"/>
              <a:t>E</a:t>
            </a:r>
            <a:r>
              <a:rPr lang="en-US" sz="3600" b="1" dirty="0" err="1" smtClean="0"/>
              <a:t>arly</a:t>
            </a:r>
            <a:r>
              <a:rPr lang="en-US" sz="3600" b="1" dirty="0" smtClean="0"/>
              <a:t> numeracy and cognitive skills</a:t>
            </a:r>
            <a:r>
              <a:rPr lang="el-GR" sz="4000" dirty="0"/>
              <a:t/>
            </a:r>
            <a:br>
              <a:rPr lang="el-GR" sz="4000" dirty="0"/>
            </a:br>
            <a:r>
              <a:rPr lang="el-GR" sz="4000" dirty="0"/>
              <a:t/>
            </a:r>
            <a:br>
              <a:rPr lang="el-GR" sz="4000" dirty="0"/>
            </a:br>
            <a:r>
              <a:rPr lang="el-GR" sz="4000" dirty="0" smtClean="0"/>
              <a:t/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23827" y="1649691"/>
            <a:ext cx="11169435" cy="4068529"/>
          </a:xfrm>
        </p:spPr>
        <p:txBody>
          <a:bodyPr>
            <a:normAutofit/>
          </a:bodyPr>
          <a:lstStyle/>
          <a:p>
            <a:r>
              <a:rPr lang="en-US" dirty="0" smtClean="0"/>
              <a:t>AI supports structured cognitive scaffolding.</a:t>
            </a:r>
          </a:p>
          <a:p>
            <a:r>
              <a:rPr lang="en-US" dirty="0" smtClean="0"/>
              <a:t>Activities:</a:t>
            </a:r>
          </a:p>
          <a:p>
            <a:pPr marL="442913" indent="93663">
              <a:buFont typeface="Courier New" pitchFamily="49" charset="0"/>
              <a:buChar char="o"/>
            </a:pPr>
            <a:r>
              <a:rPr lang="en-US" dirty="0" smtClean="0"/>
              <a:t>Pattern recognition apps</a:t>
            </a:r>
          </a:p>
          <a:p>
            <a:pPr marL="442913" indent="93663">
              <a:buFont typeface="Courier New" pitchFamily="49" charset="0"/>
              <a:buChar char="o"/>
            </a:pPr>
            <a:r>
              <a:rPr lang="en-US" dirty="0" smtClean="0"/>
              <a:t>Adaptive counting environments</a:t>
            </a:r>
          </a:p>
          <a:p>
            <a:pPr marL="442913" indent="93663">
              <a:buFont typeface="Courier New" pitchFamily="49" charset="0"/>
              <a:buChar char="o"/>
            </a:pPr>
            <a:r>
              <a:rPr lang="en-US" dirty="0" smtClean="0"/>
              <a:t>Logic-based mini-games</a:t>
            </a:r>
          </a:p>
          <a:p>
            <a:r>
              <a:rPr lang="en-US" dirty="0" smtClean="0"/>
              <a:t>Key principle: Short, intentional, guided interaction cycles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(Su</a:t>
            </a:r>
            <a:r>
              <a:rPr lang="en-US" dirty="0"/>
              <a:t> </a:t>
            </a:r>
            <a:r>
              <a:rPr lang="en-US" dirty="0" smtClean="0"/>
              <a:t>&amp; Yang, 2022)</a:t>
            </a:r>
          </a:p>
          <a:p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90056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11398</TotalTime>
  <Words>938</Words>
  <Application>Microsoft Office PowerPoint</Application>
  <PresentationFormat>Ευρεία οθόνη</PresentationFormat>
  <Paragraphs>177</Paragraphs>
  <Slides>18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Wingdings</vt:lpstr>
      <vt:lpstr>Tema de Office</vt:lpstr>
      <vt:lpstr>  Artificial Intelligence in Early Learning (4-6 years) </vt:lpstr>
      <vt:lpstr> Introduction </vt:lpstr>
      <vt:lpstr> Getting to know AI </vt:lpstr>
      <vt:lpstr>Early childhood educational context</vt:lpstr>
      <vt:lpstr>Pedagogical role and safety</vt:lpstr>
      <vt:lpstr>    AI literacy concept    </vt:lpstr>
      <vt:lpstr>Personalized learning systems</vt:lpstr>
      <vt:lpstr>AI Language development</vt:lpstr>
      <vt:lpstr>   Early numeracy and cognitive skills   </vt:lpstr>
      <vt:lpstr>    Creativity and AI    </vt:lpstr>
      <vt:lpstr>    Play-Based AI Pedagogy    </vt:lpstr>
      <vt:lpstr>    Educational robotics and embodied AI     </vt:lpstr>
      <vt:lpstr>     Teacher’s role tranformation    </vt:lpstr>
      <vt:lpstr>     Social and emotional dimensions     </vt:lpstr>
      <vt:lpstr>    Governance and child protection     </vt:lpstr>
      <vt:lpstr>      Synthesis and future directions      </vt:lpstr>
      <vt:lpstr>References</vt:lpstr>
      <vt:lpstr>Παρουσίαση του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rosabel roig</dc:creator>
  <cp:lastModifiedBy>Windows User</cp:lastModifiedBy>
  <cp:revision>331</cp:revision>
  <dcterms:created xsi:type="dcterms:W3CDTF">2022-01-05T05:38:35Z</dcterms:created>
  <dcterms:modified xsi:type="dcterms:W3CDTF">2026-06-24T21:02:12Z</dcterms:modified>
</cp:coreProperties>
</file>