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8" r:id="rId12"/>
    <p:sldId id="266" r:id="rId13"/>
    <p:sldId id="270"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2" d="100"/>
          <a:sy n="82" d="100"/>
        </p:scale>
        <p:origin x="-970" y="-91"/>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7" name="6 - Ορθογώνιο"/>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6/30/2026</a:t>
            </a:fld>
            <a:endParaRPr lang="en-US" sz="2000" dirty="0">
              <a:solidFill>
                <a:srgbClr val="FFFFFF"/>
              </a:solidFill>
            </a:endParaRPr>
          </a:p>
        </p:txBody>
      </p:sp>
      <p:sp>
        <p:nvSpPr>
          <p:cNvPr id="17" name="16 - Θέση υποσέλιδου"/>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A271A1-F6D6-438B-A432-4747EE7ECD40}" type="datetimeFigureOut">
              <a:rPr lang="en-US" smtClean="0"/>
              <a:pPr/>
              <a:t>6/30/2026</a:t>
            </a:fld>
            <a:endParaRPr lang="en-US"/>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p>
            <a:fld id="{F0C94032-CD4C-4C25-B0C2-CEC720522D92}"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1"/>
      </p:bgRef>
    </p:bg>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609600"/>
            <a:ext cx="2057400" cy="55165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6553200" y="6248402"/>
            <a:ext cx="2209800" cy="365125"/>
          </a:xfrm>
        </p:spPr>
        <p:txBody>
          <a:bodyPr/>
          <a:lstStyle/>
          <a:p>
            <a:fld id="{23A271A1-F6D6-438B-A432-4747EE7ECD40}" type="datetimeFigureOut">
              <a:rPr lang="en-US" smtClean="0"/>
              <a:pPr/>
              <a:t>6/30/2026</a:t>
            </a:fld>
            <a:endParaRPr lang="en-US" dirty="0"/>
          </a:p>
        </p:txBody>
      </p:sp>
      <p:sp>
        <p:nvSpPr>
          <p:cNvPr id="5" name="4 - Θέση υποσέλιδου"/>
          <p:cNvSpPr>
            <a:spLocks noGrp="1"/>
          </p:cNvSpPr>
          <p:nvPr>
            <p:ph type="ftr" sz="quarter" idx="11"/>
          </p:nvPr>
        </p:nvSpPr>
        <p:spPr>
          <a:xfrm>
            <a:off x="457201" y="6248207"/>
            <a:ext cx="5573483" cy="365125"/>
          </a:xfrm>
        </p:spPr>
        <p:txBody>
          <a:bodyPr/>
          <a:lstStyle/>
          <a:p>
            <a:endParaRPr kumimoji="0" lang="en-US" dirty="0"/>
          </a:p>
        </p:txBody>
      </p:sp>
      <p:sp>
        <p:nvSpPr>
          <p:cNvPr id="7" name="6 - Ορθογώνιο"/>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23A271A1-F6D6-438B-A432-4747EE7ECD40}" type="datetimeFigureOut">
              <a:rPr lang="en-US" smtClean="0"/>
              <a:pPr/>
              <a:t>6/30/2026</a:t>
            </a:fld>
            <a:endParaRPr lang="en-US" dirty="0"/>
          </a:p>
        </p:txBody>
      </p:sp>
      <p:sp>
        <p:nvSpPr>
          <p:cNvPr id="5" name="4 - Θέση υποσέλιδου"/>
          <p:cNvSpPr>
            <a:spLocks noGrp="1"/>
          </p:cNvSpPr>
          <p:nvPr>
            <p:ph type="ftr" sz="quarter" idx="11"/>
          </p:nvPr>
        </p:nvSpPr>
        <p:spPr/>
        <p:txBody>
          <a:bodyPr/>
          <a:lstStyle/>
          <a:p>
            <a:endParaRPr kumimoji="0" lang="en-US"/>
          </a:p>
        </p:txBody>
      </p:sp>
      <p:sp>
        <p:nvSpPr>
          <p:cNvPr id="6" name="5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
        <p:nvSpPr>
          <p:cNvPr id="8" name="7 - Θέση περιεχομένου"/>
          <p:cNvSpPr>
            <a:spLocks noGrp="1"/>
          </p:cNvSpPr>
          <p:nvPr>
            <p:ph sz="quarter" idx="1"/>
          </p:nvPr>
        </p:nvSpPr>
        <p:spPr>
          <a:xfrm>
            <a:off x="612648" y="1600200"/>
            <a:ext cx="8153400" cy="44958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7" name="6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Kλικ για επεξεργασία του τίτλου</a:t>
            </a:r>
            <a:endParaRPr kumimoji="0" lang="en-US"/>
          </a:p>
        </p:txBody>
      </p:sp>
      <p:sp>
        <p:nvSpPr>
          <p:cNvPr id="12" name="11 - Θέση ημερομηνίας"/>
          <p:cNvSpPr>
            <a:spLocks noGrp="1"/>
          </p:cNvSpPr>
          <p:nvPr>
            <p:ph type="dt" sz="half" idx="10"/>
          </p:nvPr>
        </p:nvSpPr>
        <p:spPr/>
        <p:txBody>
          <a:bodyPr/>
          <a:lstStyle/>
          <a:p>
            <a:fld id="{23A271A1-F6D6-438B-A432-4747EE7ECD40}" type="datetimeFigureOut">
              <a:rPr lang="en-US" smtClean="0"/>
              <a:pPr/>
              <a:t>6/30/2026</a:t>
            </a:fld>
            <a:endParaRPr lang="en-US"/>
          </a:p>
        </p:txBody>
      </p:sp>
      <p:sp>
        <p:nvSpPr>
          <p:cNvPr id="13" name="12 - Θέση αριθμού διαφάνειας"/>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13 - Θέση υποσέλιδου"/>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9" name="8 - Θέση περιεχομένου"/>
          <p:cNvSpPr>
            <a:spLocks noGrp="1"/>
          </p:cNvSpPr>
          <p:nvPr>
            <p:ph sz="quarter" idx="1"/>
          </p:nvPr>
        </p:nvSpPr>
        <p:spPr>
          <a:xfrm>
            <a:off x="609600"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844901" y="1589567"/>
            <a:ext cx="38862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7 - Θέση ημερομηνίας"/>
          <p:cNvSpPr>
            <a:spLocks noGrp="1"/>
          </p:cNvSpPr>
          <p:nvPr>
            <p:ph type="dt" sz="half" idx="15"/>
          </p:nvPr>
        </p:nvSpPr>
        <p:spPr/>
        <p:txBody>
          <a:bodyPr rtlCol="0"/>
          <a:lstStyle/>
          <a:p>
            <a:fld id="{23A271A1-F6D6-438B-A432-4747EE7ECD40}" type="datetimeFigureOut">
              <a:rPr lang="en-US" smtClean="0"/>
              <a:pPr/>
              <a:t>6/30/2026</a:t>
            </a:fld>
            <a:endParaRPr lang="en-US"/>
          </a:p>
        </p:txBody>
      </p:sp>
      <p:sp>
        <p:nvSpPr>
          <p:cNvPr id="10" name="9 - Θέση αριθμού διαφάνειας"/>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11 - Θέση υποσέλιδου"/>
          <p:cNvSpPr>
            <a:spLocks noGrp="1"/>
          </p:cNvSpPr>
          <p:nvPr>
            <p:ph type="ftr" sz="quarter" idx="17"/>
          </p:nvPr>
        </p:nvSpPr>
        <p:spPr/>
        <p:txBody>
          <a:bodyPr rtlCol="0"/>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nchor="ctr"/>
          <a:lstStyle>
            <a:lvl1pPr>
              <a:defRPr/>
            </a:lvl1pPr>
          </a:lstStyle>
          <a:p>
            <a:r>
              <a:rPr kumimoji="0" lang="el-GR" smtClean="0"/>
              <a:t>Kλικ για επεξεργασία του τίτλου</a:t>
            </a:r>
            <a:endParaRPr kumimoji="0" lang="en-US"/>
          </a:p>
        </p:txBody>
      </p:sp>
      <p:sp>
        <p:nvSpPr>
          <p:cNvPr id="11" name="10 - Θέση περιεχομένου"/>
          <p:cNvSpPr>
            <a:spLocks noGrp="1"/>
          </p:cNvSpPr>
          <p:nvPr>
            <p:ph sz="quarter" idx="2"/>
          </p:nvPr>
        </p:nvSpPr>
        <p:spPr>
          <a:xfrm>
            <a:off x="609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800600" y="2438400"/>
            <a:ext cx="3886200" cy="35814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5"/>
          </p:nvPr>
        </p:nvSpPr>
        <p:spPr/>
        <p:txBody>
          <a:bodyPr rtlCol="0"/>
          <a:lstStyle/>
          <a:p>
            <a:fld id="{23A271A1-F6D6-438B-A432-4747EE7ECD40}" type="datetimeFigureOut">
              <a:rPr lang="en-US" smtClean="0"/>
              <a:pPr/>
              <a:t>6/30/2026</a:t>
            </a:fld>
            <a:endParaRPr lang="en-US"/>
          </a:p>
        </p:txBody>
      </p:sp>
      <p:sp>
        <p:nvSpPr>
          <p:cNvPr id="12" name="11 - Θέση αριθμού διαφάνειας"/>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13 - Θέση υποσέλιδου"/>
          <p:cNvSpPr>
            <a:spLocks noGrp="1"/>
          </p:cNvSpPr>
          <p:nvPr>
            <p:ph type="ftr" sz="quarter" idx="17"/>
          </p:nvPr>
        </p:nvSpPr>
        <p:spPr/>
        <p:txBody>
          <a:bodyPr rtlCol="0"/>
          <a:lstStyle/>
          <a:p>
            <a:endParaRPr kumimoji="0" lang="en-US"/>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A271A1-F6D6-438B-A432-4747EE7ECD40}" type="datetimeFigureOut">
              <a:rPr lang="en-US" smtClean="0"/>
              <a:pPr/>
              <a:t>6/30/2026</a:t>
            </a:fld>
            <a:endParaRPr lang="en-US"/>
          </a:p>
        </p:txBody>
      </p:sp>
      <p:sp>
        <p:nvSpPr>
          <p:cNvPr id="4" name="3 - Θέση υποσέλιδου"/>
          <p:cNvSpPr>
            <a:spLocks noGrp="1"/>
          </p:cNvSpPr>
          <p:nvPr>
            <p:ph type="ftr" sz="quarter" idx="11"/>
          </p:nvPr>
        </p:nvSpPr>
        <p:spPr/>
        <p:txBody>
          <a:bodyPr/>
          <a:lstStyle/>
          <a:p>
            <a:endParaRPr kumimoji="0" lang="en-US"/>
          </a:p>
        </p:txBody>
      </p:sp>
      <p:sp>
        <p:nvSpPr>
          <p:cNvPr id="5" name="4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A271A1-F6D6-438B-A432-4747EE7ECD40}" type="datetimeFigureOut">
              <a:rPr lang="en-US" smtClean="0"/>
              <a:pPr/>
              <a:t>6/30/2026</a:t>
            </a:fld>
            <a:endParaRPr lang="en-US"/>
          </a:p>
        </p:txBody>
      </p:sp>
      <p:sp>
        <p:nvSpPr>
          <p:cNvPr id="3" name="2 - Θέση υποσέλιδου"/>
          <p:cNvSpPr>
            <a:spLocks noGrp="1"/>
          </p:cNvSpPr>
          <p:nvPr>
            <p:ph type="ftr" sz="quarter" idx="11"/>
          </p:nvPr>
        </p:nvSpPr>
        <p:spPr/>
        <p:txBody>
          <a:bodyPr/>
          <a:lstStyle/>
          <a:p>
            <a:endParaRPr kumimoji="0" lang="en-US" dirty="0"/>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nchor="ctr"/>
          <a:lstStyle>
            <a:lvl1pPr algn="l">
              <a:buNone/>
              <a:defRPr sz="4400" b="0"/>
            </a:lvl1p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23A271A1-F6D6-438B-A432-4747EE7ECD40}" type="datetimeFigureOut">
              <a:rPr lang="en-US" smtClean="0"/>
              <a:pPr/>
              <a:t>6/30/2026</a:t>
            </a:fld>
            <a:endParaRPr lang="en-US"/>
          </a:p>
        </p:txBody>
      </p:sp>
      <p:sp>
        <p:nvSpPr>
          <p:cNvPr id="6" name="5 - Θέση υποσέλιδου"/>
          <p:cNvSpPr>
            <a:spLocks noGrp="1"/>
          </p:cNvSpPr>
          <p:nvPr>
            <p:ph type="ftr" sz="quarter" idx="11"/>
          </p:nvPr>
        </p:nvSpPr>
        <p:spPr/>
        <p:txBody>
          <a:bodyPr/>
          <a:lstStyle/>
          <a:p>
            <a:endParaRPr kumimoji="0" lang="en-US"/>
          </a:p>
        </p:txBody>
      </p:sp>
      <p:sp>
        <p:nvSpPr>
          <p:cNvPr id="7" name="6 - Θέση αριθμού διαφάνειας"/>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9" name="8 - Θέση περιεχομένου"/>
          <p:cNvSpPr>
            <a:spLocks noGrp="1"/>
          </p:cNvSpPr>
          <p:nvPr>
            <p:ph sz="quarter" idx="1"/>
          </p:nvPr>
        </p:nvSpPr>
        <p:spPr>
          <a:xfrm>
            <a:off x="2362200" y="1752600"/>
            <a:ext cx="6400800" cy="44196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3">
        <a:schemeClr val="bg2"/>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8" name="7 - Ορθογώνιο"/>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Kλικ για επεξεργασία του τίτλου</a:t>
            </a:r>
            <a:endParaRPr kumimoji="0" lang="en-US"/>
          </a:p>
        </p:txBody>
      </p:sp>
      <p:sp>
        <p:nvSpPr>
          <p:cNvPr id="11" name="10 - Ορθογώνιο"/>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Θέση ημερομηνίας"/>
          <p:cNvSpPr>
            <a:spLocks noGrp="1"/>
          </p:cNvSpPr>
          <p:nvPr>
            <p:ph type="dt" sz="half" idx="10"/>
          </p:nvPr>
        </p:nvSpPr>
        <p:spPr>
          <a:xfrm>
            <a:off x="6248400" y="6248400"/>
            <a:ext cx="2667000" cy="365125"/>
          </a:xfrm>
        </p:spPr>
        <p:txBody>
          <a:bodyPr rtlCol="0"/>
          <a:lstStyle/>
          <a:p>
            <a:fld id="{23A271A1-F6D6-438B-A432-4747EE7ECD40}" type="datetimeFigureOut">
              <a:rPr lang="en-US" smtClean="0"/>
              <a:pPr/>
              <a:t>6/30/2026</a:t>
            </a:fld>
            <a:endParaRPr lang="en-US"/>
          </a:p>
        </p:txBody>
      </p:sp>
      <p:sp>
        <p:nvSpPr>
          <p:cNvPr id="13" name="12 - Θέση αριθμού διαφάνειας"/>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13 - Θέση υποσέλιδου"/>
          <p:cNvSpPr>
            <a:spLocks noGrp="1"/>
          </p:cNvSpPr>
          <p:nvPr>
            <p:ph type="ftr" sz="quarter" idx="12"/>
          </p:nvPr>
        </p:nvSpPr>
        <p:spPr>
          <a:xfrm>
            <a:off x="1600200" y="6248206"/>
            <a:ext cx="4572000" cy="365125"/>
          </a:xfrm>
        </p:spPr>
        <p:txBody>
          <a:bodyPr rtlCol="0"/>
          <a:lstStyle/>
          <a:p>
            <a:endParaRPr kumimoji="0" lang="en-US" dirty="0"/>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3A271A1-F6D6-438B-A432-4747EE7ECD40}" type="datetimeFigureOut">
              <a:rPr lang="en-US" smtClean="0"/>
              <a:pPr/>
              <a:t>6/30/2026</a:t>
            </a:fld>
            <a:endParaRPr lang="en-US" sz="1400" dirty="0">
              <a:solidFill>
                <a:schemeClr val="tx2"/>
              </a:solidFill>
            </a:endParaRPr>
          </a:p>
        </p:txBody>
      </p:sp>
      <p:sp>
        <p:nvSpPr>
          <p:cNvPr id="3" name="2 - Θέση υποσέλιδου"/>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6 - Ορθογώνιο"/>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 Θέση αριθμού διαφάνειας"/>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214414" y="3286124"/>
            <a:ext cx="7624786" cy="2581276"/>
          </a:xfrm>
        </p:spPr>
        <p:txBody>
          <a:bodyPr>
            <a:normAutofit/>
          </a:bodyPr>
          <a:lstStyle/>
          <a:p>
            <a:r>
              <a:rPr lang="en-US" dirty="0" smtClean="0"/>
              <a:t>Hospital Financing through the Introduction of the DRG System </a:t>
            </a:r>
            <a:endParaRPr lang="el-GR" dirty="0"/>
          </a:p>
        </p:txBody>
      </p:sp>
      <p:sp>
        <p:nvSpPr>
          <p:cNvPr id="3" name="2 - Υπότιτλος"/>
          <p:cNvSpPr>
            <a:spLocks noGrp="1"/>
          </p:cNvSpPr>
          <p:nvPr>
            <p:ph type="subTitle" idx="1"/>
          </p:nvPr>
        </p:nvSpPr>
        <p:spPr/>
        <p:txBody>
          <a:bodyPr/>
          <a:lstStyle/>
          <a:p>
            <a:r>
              <a:rPr lang="en-US" dirty="0" err="1" smtClean="0"/>
              <a:t>Kleio</a:t>
            </a:r>
            <a:r>
              <a:rPr lang="en-US" dirty="0" smtClean="0"/>
              <a:t> Marina </a:t>
            </a:r>
            <a:r>
              <a:rPr lang="en-US" dirty="0" err="1" smtClean="0"/>
              <a:t>Katogianni</a:t>
            </a:r>
            <a:r>
              <a:rPr lang="en-US" dirty="0" smtClean="0"/>
              <a:t> </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dirty="0" smtClean="0"/>
              <a:t>Conclusion		</a:t>
            </a:r>
            <a:endParaRPr lang="el-GR" dirty="0"/>
          </a:p>
        </p:txBody>
      </p:sp>
      <p:sp>
        <p:nvSpPr>
          <p:cNvPr id="3" name="2 - Θέση περιεχομένου"/>
          <p:cNvSpPr>
            <a:spLocks noGrp="1"/>
          </p:cNvSpPr>
          <p:nvPr>
            <p:ph sz="quarter" idx="1"/>
          </p:nvPr>
        </p:nvSpPr>
        <p:spPr/>
        <p:txBody>
          <a:bodyPr>
            <a:normAutofit/>
          </a:bodyPr>
          <a:lstStyle/>
          <a:p>
            <a:pPr>
              <a:buNone/>
            </a:pPr>
            <a:r>
              <a:rPr lang="en-US" b="1" dirty="0" smtClean="0"/>
              <a:t>Key findings: </a:t>
            </a:r>
          </a:p>
          <a:p>
            <a:r>
              <a:rPr lang="en-US" dirty="0" smtClean="0"/>
              <a:t>This </a:t>
            </a:r>
            <a:r>
              <a:rPr lang="en-US" dirty="0" smtClean="0"/>
              <a:t>presentation </a:t>
            </a:r>
            <a:r>
              <a:rPr lang="en-US" dirty="0" smtClean="0"/>
              <a:t>examined the DRG system in three different countries: Portugal, Poland, and Germany</a:t>
            </a:r>
            <a:r>
              <a:rPr lang="en-US" dirty="0" smtClean="0"/>
              <a:t>.</a:t>
            </a:r>
          </a:p>
          <a:p>
            <a:pPr>
              <a:buNone/>
            </a:pPr>
            <a:endParaRPr lang="en-US" dirty="0" smtClean="0"/>
          </a:p>
          <a:p>
            <a:r>
              <a:rPr lang="en-US" dirty="0" smtClean="0"/>
              <a:t>In all three countries, it appears that the shift was made to increase efficiency and improve resource allocation in line with the needs of patients and hospitals.</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lstStyle/>
          <a:p>
            <a:r>
              <a:rPr lang="en-US" dirty="0" smtClean="0"/>
              <a:t>Key findings:</a:t>
            </a:r>
          </a:p>
          <a:p>
            <a:endParaRPr lang="en-US" dirty="0" smtClean="0"/>
          </a:p>
          <a:p>
            <a:r>
              <a:rPr lang="el-GR" dirty="0" smtClean="0"/>
              <a:t>Βασικά </a:t>
            </a:r>
            <a:r>
              <a:rPr lang="el-GR" dirty="0" smtClean="0"/>
              <a:t>εμπόδια στην αποτελεσματική μετάβαση σε αυτό το σύστημα, όπως η </a:t>
            </a:r>
            <a:r>
              <a:rPr lang="el-GR" dirty="0" err="1" smtClean="0"/>
              <a:t>υπερκωδικοποίηση</a:t>
            </a:r>
            <a:r>
              <a:rPr lang="el-GR" dirty="0" smtClean="0"/>
              <a:t>, ενδεχομένως να μπορούσαν να αντιμετωπιστούν με αποτελεσματική εκπαίδευση και κατάρτιση των επαγγελματιών υγείας.</a:t>
            </a:r>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In </a:t>
            </a:r>
            <a:r>
              <a:rPr lang="en-US" dirty="0" smtClean="0"/>
              <a:t>conclusion..</a:t>
            </a:r>
            <a:endParaRPr lang="el-GR" dirty="0"/>
          </a:p>
        </p:txBody>
      </p:sp>
      <p:sp>
        <p:nvSpPr>
          <p:cNvPr id="3" name="2 - Θέση περιεχομένου"/>
          <p:cNvSpPr>
            <a:spLocks noGrp="1"/>
          </p:cNvSpPr>
          <p:nvPr>
            <p:ph sz="quarter" idx="1"/>
          </p:nvPr>
        </p:nvSpPr>
        <p:spPr/>
        <p:txBody>
          <a:bodyPr>
            <a:normAutofit/>
          </a:bodyPr>
          <a:lstStyle/>
          <a:p>
            <a:pPr algn="just">
              <a:buNone/>
            </a:pPr>
            <a:r>
              <a:rPr lang="en-US" sz="3200" dirty="0" smtClean="0"/>
              <a:t>   DRGs </a:t>
            </a:r>
            <a:r>
              <a:rPr lang="en-US" sz="3200" dirty="0" smtClean="0"/>
              <a:t>do indeed appear to enhance the efficiency of health care systems. It appears that legislative and administrative reforms toward DRGs alone may not be effective without corresponding education and training for healthcare professionals.</a:t>
            </a:r>
            <a:endParaRPr lang="el-GR"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References</a:t>
            </a:r>
            <a:endParaRPr lang="el-GR" dirty="0"/>
          </a:p>
        </p:txBody>
      </p:sp>
      <p:sp>
        <p:nvSpPr>
          <p:cNvPr id="3" name="2 - Θέση περιεχομένου"/>
          <p:cNvSpPr>
            <a:spLocks noGrp="1"/>
          </p:cNvSpPr>
          <p:nvPr>
            <p:ph sz="quarter" idx="1"/>
          </p:nvPr>
        </p:nvSpPr>
        <p:spPr/>
        <p:txBody>
          <a:bodyPr>
            <a:normAutofit fontScale="85000" lnSpcReduction="20000"/>
          </a:bodyPr>
          <a:lstStyle/>
          <a:p>
            <a:pPr>
              <a:buFont typeface="Courier New" pitchFamily="49" charset="0"/>
              <a:buChar char="o"/>
            </a:pPr>
            <a:r>
              <a:rPr lang="en-US" sz="2300" dirty="0" err="1" smtClean="0"/>
              <a:t>Böcking</a:t>
            </a:r>
            <a:r>
              <a:rPr lang="en-US" sz="2300" dirty="0" smtClean="0"/>
              <a:t>, W., Ahrens, U., </a:t>
            </a:r>
            <a:r>
              <a:rPr lang="en-US" sz="2300" dirty="0" err="1" smtClean="0"/>
              <a:t>Kirch</a:t>
            </a:r>
            <a:r>
              <a:rPr lang="en-US" sz="2300" dirty="0" smtClean="0"/>
              <a:t>, W. and </a:t>
            </a:r>
            <a:r>
              <a:rPr lang="en-US" sz="2300" dirty="0" err="1" smtClean="0"/>
              <a:t>Milakovic</a:t>
            </a:r>
            <a:r>
              <a:rPr lang="en-US" sz="2300" dirty="0" smtClean="0"/>
              <a:t>, M. (2005). First results of the introduction of DRGs in Germany and overview of experience from other DRG countries. Journal of Public Health, 13(3), pp. 128-137</a:t>
            </a:r>
            <a:r>
              <a:rPr lang="en-US" sz="2300" dirty="0" smtClean="0"/>
              <a:t>.</a:t>
            </a:r>
          </a:p>
          <a:p>
            <a:pPr>
              <a:buFont typeface="Courier New" pitchFamily="49" charset="0"/>
              <a:buChar char="o"/>
            </a:pPr>
            <a:r>
              <a:rPr lang="en-US" sz="2300" dirty="0" smtClean="0"/>
              <a:t>Donaldson, C. </a:t>
            </a:r>
            <a:r>
              <a:rPr lang="en-US" sz="2300" dirty="0" err="1" smtClean="0"/>
              <a:t>andMagnussen</a:t>
            </a:r>
            <a:r>
              <a:rPr lang="en-US" sz="2300" dirty="0" smtClean="0"/>
              <a:t>, J. (1992). DRGs: the road to hospital efficiency. Health Policy, 21(1), pp. 47-64.</a:t>
            </a:r>
          </a:p>
          <a:p>
            <a:pPr>
              <a:buFont typeface="Courier New" pitchFamily="49" charset="0"/>
              <a:buChar char="o"/>
            </a:pPr>
            <a:r>
              <a:rPr lang="en-US" sz="2300" dirty="0" err="1" smtClean="0"/>
              <a:t>Jürges</a:t>
            </a:r>
            <a:r>
              <a:rPr lang="en-US" sz="2300" dirty="0" smtClean="0"/>
              <a:t>, H. </a:t>
            </a:r>
            <a:r>
              <a:rPr lang="en-US" sz="2300" dirty="0" err="1" smtClean="0"/>
              <a:t>andKöberlein-Neu</a:t>
            </a:r>
            <a:r>
              <a:rPr lang="en-US" sz="2300" dirty="0" smtClean="0"/>
              <a:t>, J. (2013). First Do No Harm-Then Do Not Cheat: DRG </a:t>
            </a:r>
            <a:r>
              <a:rPr lang="en-US" sz="2300" dirty="0" err="1" smtClean="0"/>
              <a:t>Upcoding</a:t>
            </a:r>
            <a:r>
              <a:rPr lang="en-US" sz="2300" dirty="0" smtClean="0"/>
              <a:t> in German Neonatology.DIW Berlin Discussion Paper No. 1314</a:t>
            </a:r>
          </a:p>
          <a:p>
            <a:pPr>
              <a:buFont typeface="Courier New" pitchFamily="49" charset="0"/>
              <a:buChar char="o"/>
            </a:pPr>
            <a:r>
              <a:rPr lang="en-US" sz="2300" dirty="0" err="1" smtClean="0"/>
              <a:t>Mateus</a:t>
            </a:r>
            <a:r>
              <a:rPr lang="en-US" sz="2300" dirty="0" smtClean="0"/>
              <a:t>, C. (2011). Portugal: Results of 25 years of experience with DRGs. Diagnosis-related groups in Europe: moving towards transparency, efficiency and quality in hospitals. New York: McGraw Hill, pp. 381-400.</a:t>
            </a:r>
          </a:p>
          <a:p>
            <a:pPr>
              <a:buFont typeface="Courier New" pitchFamily="49" charset="0"/>
              <a:buChar char="o"/>
            </a:pPr>
            <a:r>
              <a:rPr lang="en-US" sz="2300" dirty="0" err="1" smtClean="0"/>
              <a:t>Scheller-Kreinsen</a:t>
            </a:r>
            <a:r>
              <a:rPr lang="en-US" sz="2300" dirty="0" smtClean="0"/>
              <a:t>, D., Quentin, W., </a:t>
            </a:r>
            <a:r>
              <a:rPr lang="en-US" sz="2300" dirty="0" err="1" smtClean="0"/>
              <a:t>Geissler</a:t>
            </a:r>
            <a:r>
              <a:rPr lang="en-US" sz="2300" dirty="0" smtClean="0"/>
              <a:t>, A., </a:t>
            </a:r>
            <a:r>
              <a:rPr lang="en-US" sz="2300" dirty="0" err="1" smtClean="0"/>
              <a:t>Busse</a:t>
            </a:r>
            <a:r>
              <a:rPr lang="en-US" sz="2300" dirty="0" smtClean="0"/>
              <a:t>, R. </a:t>
            </a:r>
            <a:r>
              <a:rPr lang="en-US" sz="2300" dirty="0" err="1" smtClean="0"/>
              <a:t>andEuroDRG</a:t>
            </a:r>
            <a:r>
              <a:rPr lang="en-US" sz="2300" dirty="0" smtClean="0"/>
              <a:t> Group. (2013). Breast cancer surgery and diagnosis-related groups (DRGs): patient classification and hospital reimbursement in 11 European countries. The Breast, 22(5), pp. 723-732.</a:t>
            </a:r>
          </a:p>
          <a:p>
            <a:endParaRPr lang="en-US" dirty="0" smtClean="0"/>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 Τίτλος"/>
          <p:cNvSpPr>
            <a:spLocks noGrp="1"/>
          </p:cNvSpPr>
          <p:nvPr>
            <p:ph type="title"/>
          </p:nvPr>
        </p:nvSpPr>
        <p:spPr/>
        <p:txBody>
          <a:bodyPr/>
          <a:lstStyle/>
          <a:p>
            <a:r>
              <a:rPr lang="en-US" dirty="0" smtClean="0"/>
              <a:t>Thank you for your time</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Introduction</a:t>
            </a:r>
            <a:endParaRPr lang="el-GR" dirty="0"/>
          </a:p>
        </p:txBody>
      </p:sp>
      <p:sp>
        <p:nvSpPr>
          <p:cNvPr id="3" name="2 - Θέση περιεχομένου"/>
          <p:cNvSpPr>
            <a:spLocks noGrp="1"/>
          </p:cNvSpPr>
          <p:nvPr>
            <p:ph sz="quarter" idx="1"/>
          </p:nvPr>
        </p:nvSpPr>
        <p:spPr/>
        <p:txBody>
          <a:bodyPr>
            <a:normAutofit/>
          </a:bodyPr>
          <a:lstStyle/>
          <a:p>
            <a:pPr algn="just">
              <a:buNone/>
            </a:pPr>
            <a:r>
              <a:rPr lang="en-US" dirty="0" smtClean="0"/>
              <a:t>DRGs were first developed in the United States in the late 1970s</a:t>
            </a:r>
            <a:r>
              <a:rPr lang="en-US" dirty="0" smtClean="0"/>
              <a:t>.</a:t>
            </a:r>
          </a:p>
          <a:p>
            <a:pPr algn="just">
              <a:buNone/>
            </a:pPr>
            <a:r>
              <a:rPr lang="en-US" dirty="0" smtClean="0"/>
              <a:t>Reimbursement </a:t>
            </a:r>
            <a:r>
              <a:rPr lang="en-US" dirty="0" smtClean="0"/>
              <a:t>is calculated based on the hospital's mix of treated cases, rather than on other </a:t>
            </a:r>
            <a:r>
              <a:rPr lang="en-US" dirty="0" err="1" smtClean="0"/>
              <a:t>characteristics.The</a:t>
            </a:r>
            <a:r>
              <a:rPr lang="en-US" dirty="0" smtClean="0"/>
              <a:t> DRG system assesses the severity of illness, prognosis, degree of treatment difficulty, need for medical intervention, and resources utilized.</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Background</a:t>
            </a:r>
            <a:endParaRPr lang="el-GR" dirty="0"/>
          </a:p>
        </p:txBody>
      </p:sp>
      <p:sp>
        <p:nvSpPr>
          <p:cNvPr id="3" name="2 - Θέση περιεχομένου"/>
          <p:cNvSpPr>
            <a:spLocks noGrp="1"/>
          </p:cNvSpPr>
          <p:nvPr>
            <p:ph sz="quarter" idx="1"/>
          </p:nvPr>
        </p:nvSpPr>
        <p:spPr/>
        <p:txBody>
          <a:bodyPr/>
          <a:lstStyle/>
          <a:p>
            <a:r>
              <a:rPr lang="en-US" dirty="0" smtClean="0"/>
              <a:t>A key pillar of the system is the limitation of length of stay, with the aim of ensuring efficiency. The transition to a system of this nature is a central challenge for any country seeking to manage the costs of financing the system more effectively. This presentation examines DRGs in Portugal, Germany, and Poland.</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Portogal</a:t>
            </a:r>
            <a:endParaRPr lang="el-GR" dirty="0"/>
          </a:p>
        </p:txBody>
      </p:sp>
      <p:sp>
        <p:nvSpPr>
          <p:cNvPr id="3" name="2 - Θέση περιεχομένου"/>
          <p:cNvSpPr>
            <a:spLocks noGrp="1"/>
          </p:cNvSpPr>
          <p:nvPr>
            <p:ph sz="quarter" idx="1"/>
          </p:nvPr>
        </p:nvSpPr>
        <p:spPr/>
        <p:txBody>
          <a:bodyPr>
            <a:noAutofit/>
          </a:bodyPr>
          <a:lstStyle/>
          <a:p>
            <a:r>
              <a:rPr lang="en-US" sz="2800" dirty="0" smtClean="0"/>
              <a:t>1984</a:t>
            </a:r>
            <a:r>
              <a:rPr lang="en-US" sz="2800" dirty="0" smtClean="0"/>
              <a:t>: The Ministry of Health began studying whether the DRG system could be implemented</a:t>
            </a:r>
            <a:r>
              <a:rPr lang="en-US" sz="2800" dirty="0" smtClean="0"/>
              <a:t>.¨</a:t>
            </a:r>
          </a:p>
          <a:p>
            <a:r>
              <a:rPr lang="en-US" sz="2800" dirty="0" smtClean="0"/>
              <a:t>1987</a:t>
            </a:r>
            <a:r>
              <a:rPr lang="en-US" sz="2800" dirty="0" smtClean="0"/>
              <a:t>: A more comprehensive plan was developed to reform health care financing, which included DRGs</a:t>
            </a:r>
            <a:r>
              <a:rPr lang="en-US" sz="2800" dirty="0" smtClean="0"/>
              <a:t>.</a:t>
            </a:r>
          </a:p>
          <a:p>
            <a:r>
              <a:rPr lang="en-US" sz="2800" dirty="0" smtClean="0"/>
              <a:t>¨</a:t>
            </a:r>
            <a:r>
              <a:rPr lang="en-US" sz="2800" dirty="0" smtClean="0"/>
              <a:t>For the development of the DRG system in Portugal, 477 different categories were used</a:t>
            </a:r>
            <a:r>
              <a:rPr lang="en-US" sz="2800" dirty="0" smtClean="0"/>
              <a:t>.</a:t>
            </a:r>
          </a:p>
          <a:p>
            <a:r>
              <a:rPr lang="en-US" sz="2800" dirty="0" smtClean="0"/>
              <a:t>¨</a:t>
            </a:r>
            <a:r>
              <a:rPr lang="en-US" sz="2800" dirty="0" smtClean="0"/>
              <a:t>In Portugal, the system was significantly revised in 2006.¨A major problem was the </a:t>
            </a:r>
            <a:r>
              <a:rPr lang="en-US" sz="2800" dirty="0" err="1" smtClean="0"/>
              <a:t>overcoding</a:t>
            </a:r>
            <a:r>
              <a:rPr lang="en-US" sz="2800" dirty="0" smtClean="0"/>
              <a:t> of relevant conditions, which was estimated at approximately 11% during the 2006–2008 period</a:t>
            </a:r>
            <a:r>
              <a:rPr lang="en-US" sz="2800" dirty="0" smtClean="0"/>
              <a:t>.</a:t>
            </a:r>
            <a:endParaRPr lang="el-G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smtClean="0"/>
              <a:t>Portogal</a:t>
            </a:r>
            <a:endParaRPr lang="el-GR" dirty="0"/>
          </a:p>
        </p:txBody>
      </p:sp>
      <p:sp>
        <p:nvSpPr>
          <p:cNvPr id="3" name="2 - Θέση περιεχομένου"/>
          <p:cNvSpPr>
            <a:spLocks noGrp="1"/>
          </p:cNvSpPr>
          <p:nvPr>
            <p:ph sz="quarter" idx="1"/>
          </p:nvPr>
        </p:nvSpPr>
        <p:spPr/>
        <p:txBody>
          <a:bodyPr>
            <a:normAutofit/>
          </a:bodyPr>
          <a:lstStyle/>
          <a:p>
            <a:pPr>
              <a:buNone/>
            </a:pPr>
            <a:r>
              <a:rPr lang="en-US" dirty="0" smtClean="0"/>
              <a:t>To address this specific problem, emphasis was placed on the training of healthcare professionals, while penalties were also imposed on hospitals that systematically engaged in </a:t>
            </a:r>
            <a:r>
              <a:rPr lang="en-US" dirty="0" err="1" smtClean="0"/>
              <a:t>overcoding</a:t>
            </a:r>
            <a:r>
              <a:rPr lang="en-US" dirty="0" smtClean="0"/>
              <a:t>.</a:t>
            </a:r>
          </a:p>
          <a:p>
            <a:pPr>
              <a:buNone/>
            </a:pPr>
            <a:endParaRPr lang="en-US" dirty="0" smtClean="0"/>
          </a:p>
          <a:p>
            <a:pPr>
              <a:buNone/>
            </a:pPr>
            <a:r>
              <a:rPr lang="en-US" dirty="0" smtClean="0"/>
              <a:t>Despite </a:t>
            </a:r>
            <a:r>
              <a:rPr lang="en-US" dirty="0" smtClean="0"/>
              <a:t>these negative aspects, the DRG system in the country is viewed positively. It has led to better resource management and improved the quality of services provided to patients.</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Poland</a:t>
            </a:r>
            <a:endParaRPr lang="el-GR" dirty="0"/>
          </a:p>
        </p:txBody>
      </p:sp>
      <p:sp>
        <p:nvSpPr>
          <p:cNvPr id="3" name="2 - Θέση περιεχομένου"/>
          <p:cNvSpPr>
            <a:spLocks noGrp="1"/>
          </p:cNvSpPr>
          <p:nvPr>
            <p:ph sz="quarter" idx="1"/>
          </p:nvPr>
        </p:nvSpPr>
        <p:spPr/>
        <p:txBody>
          <a:bodyPr>
            <a:normAutofit fontScale="85000" lnSpcReduction="20000"/>
          </a:bodyPr>
          <a:lstStyle/>
          <a:p>
            <a:pPr algn="just">
              <a:buNone/>
            </a:pPr>
            <a:r>
              <a:rPr lang="en-US" dirty="0" smtClean="0"/>
              <a:t>    The </a:t>
            </a:r>
            <a:r>
              <a:rPr lang="en-US" dirty="0" smtClean="0"/>
              <a:t>DRG system was implemented in Poland in 2008.Poland’s healthcare system was reformed based on the model of the corresponding system in Great Britain, known as the “British Healthcare Resource Groups</a:t>
            </a:r>
            <a:r>
              <a:rPr lang="en-US" dirty="0" smtClean="0"/>
              <a:t>.”</a:t>
            </a:r>
          </a:p>
          <a:p>
            <a:pPr>
              <a:buNone/>
            </a:pPr>
            <a:endParaRPr lang="en-US" b="1" dirty="0" smtClean="0"/>
          </a:p>
          <a:p>
            <a:pPr>
              <a:buNone/>
            </a:pPr>
            <a:r>
              <a:rPr lang="en-US" b="1" dirty="0" smtClean="0"/>
              <a:t>Development:</a:t>
            </a:r>
          </a:p>
          <a:p>
            <a:pPr>
              <a:buNone/>
            </a:pPr>
            <a:r>
              <a:rPr lang="en-US" dirty="0" smtClean="0"/>
              <a:t>To develop this system, the average length of stay for patients in hospitals was calculated in </a:t>
            </a:r>
            <a:r>
              <a:rPr lang="en-US" dirty="0" err="1" smtClean="0"/>
              <a:t>detail.In</a:t>
            </a:r>
            <a:r>
              <a:rPr lang="en-US" dirty="0" smtClean="0"/>
              <a:t> 2007, the first technical study on how the new system should be implemented in the country was published</a:t>
            </a:r>
            <a:r>
              <a:rPr lang="en-US" dirty="0" smtClean="0"/>
              <a:t>.</a:t>
            </a:r>
          </a:p>
          <a:p>
            <a:pPr>
              <a:buNone/>
            </a:pPr>
            <a:r>
              <a:rPr lang="en-US" dirty="0" smtClean="0"/>
              <a:t>Following </a:t>
            </a:r>
            <a:r>
              <a:rPr lang="en-US" dirty="0" smtClean="0"/>
              <a:t>relevant discussions and consultations, a pilot study was conducted on a sample of 43 hospitals across the country.</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Poland</a:t>
            </a:r>
            <a:endParaRPr lang="el-GR" dirty="0"/>
          </a:p>
        </p:txBody>
      </p:sp>
      <p:sp>
        <p:nvSpPr>
          <p:cNvPr id="3" name="2 - Θέση περιεχομένου"/>
          <p:cNvSpPr>
            <a:spLocks noGrp="1"/>
          </p:cNvSpPr>
          <p:nvPr>
            <p:ph sz="quarter" idx="1"/>
          </p:nvPr>
        </p:nvSpPr>
        <p:spPr/>
        <p:txBody>
          <a:bodyPr>
            <a:normAutofit lnSpcReduction="10000"/>
          </a:bodyPr>
          <a:lstStyle/>
          <a:p>
            <a:r>
              <a:rPr lang="el-GR" b="1" dirty="0" smtClean="0"/>
              <a:t>Αποτελέσματα</a:t>
            </a:r>
          </a:p>
          <a:p>
            <a:r>
              <a:rPr lang="el-GR" dirty="0" smtClean="0"/>
              <a:t>Το νέο αυτό σύστημα οδήγησε και σε επιπρόσθετες προκλήσεις όσον αφορά τη χρηματοδότηση των δαπανών για την υγεία στη χώρα.</a:t>
            </a:r>
          </a:p>
          <a:p>
            <a:r>
              <a:rPr lang="el-GR" dirty="0" smtClean="0"/>
              <a:t>Σε γενικές ωστόσο γραμμές, το σχετικό εγχείρημα φαίνεται να σημείωσε σημαντική επιτυχία.</a:t>
            </a:r>
          </a:p>
          <a:p>
            <a:r>
              <a:rPr lang="el-GR" dirty="0" smtClean="0"/>
              <a:t>Μεταξύ 11 διαφορετικών ευρωπαϊκών κρατών που εξετάστηκαν το χαμηλότερο κόστος εντοπίζονταν στην Πολωνία.</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Germany</a:t>
            </a:r>
            <a:endParaRPr lang="el-GR" dirty="0"/>
          </a:p>
        </p:txBody>
      </p:sp>
      <p:sp>
        <p:nvSpPr>
          <p:cNvPr id="3" name="2 - Θέση περιεχομένου"/>
          <p:cNvSpPr>
            <a:spLocks noGrp="1"/>
          </p:cNvSpPr>
          <p:nvPr>
            <p:ph sz="quarter" idx="1"/>
          </p:nvPr>
        </p:nvSpPr>
        <p:spPr/>
        <p:txBody>
          <a:bodyPr>
            <a:normAutofit fontScale="92500"/>
          </a:bodyPr>
          <a:lstStyle/>
          <a:p>
            <a:r>
              <a:rPr lang="en-US" dirty="0" smtClean="0"/>
              <a:t>The first law on this matter was passed in 1999</a:t>
            </a:r>
            <a:r>
              <a:rPr lang="en-US" dirty="0" smtClean="0"/>
              <a:t>.</a:t>
            </a:r>
          </a:p>
          <a:p>
            <a:r>
              <a:rPr lang="en-US" dirty="0" smtClean="0"/>
              <a:t>This </a:t>
            </a:r>
            <a:r>
              <a:rPr lang="en-US" dirty="0" smtClean="0"/>
              <a:t>system was fully implemented in 2003</a:t>
            </a:r>
            <a:r>
              <a:rPr lang="en-US" dirty="0" smtClean="0"/>
              <a:t>.</a:t>
            </a:r>
          </a:p>
          <a:p>
            <a:pPr>
              <a:buNone/>
            </a:pPr>
            <a:endParaRPr lang="en-US" b="1" dirty="0" smtClean="0"/>
          </a:p>
          <a:p>
            <a:pPr>
              <a:buNone/>
            </a:pPr>
            <a:r>
              <a:rPr lang="en-US" b="1" dirty="0" smtClean="0"/>
              <a:t>Objectives</a:t>
            </a:r>
          </a:p>
          <a:p>
            <a:r>
              <a:rPr lang="en-US" dirty="0" smtClean="0"/>
              <a:t>A key objective in developing this system was to improve the efficiency of the healthcare system</a:t>
            </a:r>
            <a:r>
              <a:rPr lang="en-US" dirty="0" smtClean="0"/>
              <a:t>.</a:t>
            </a:r>
          </a:p>
          <a:p>
            <a:r>
              <a:rPr lang="en-US" dirty="0" smtClean="0"/>
              <a:t>This </a:t>
            </a:r>
            <a:r>
              <a:rPr lang="en-US" dirty="0" smtClean="0"/>
              <a:t>type of reform had two main objectives: to strengthen the sustainability of the healthcare system and to improve the quality of healthcare services.</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sz="quarter" idx="1"/>
          </p:nvPr>
        </p:nvSpPr>
        <p:spPr/>
        <p:txBody>
          <a:bodyPr>
            <a:normAutofit/>
          </a:bodyPr>
          <a:lstStyle/>
          <a:p>
            <a:pPr>
              <a:buNone/>
            </a:pPr>
            <a:r>
              <a:rPr lang="en-US" b="1" dirty="0" smtClean="0"/>
              <a:t>Results</a:t>
            </a:r>
            <a:endParaRPr lang="el-GR" b="1" dirty="0" smtClean="0"/>
          </a:p>
          <a:p>
            <a:r>
              <a:rPr lang="en-US" dirty="0" smtClean="0"/>
              <a:t>The reform resulted in a significant reduction in the average length of stay in healthcare facilities</a:t>
            </a:r>
            <a:r>
              <a:rPr lang="en-US" dirty="0" smtClean="0"/>
              <a:t>.</a:t>
            </a:r>
          </a:p>
          <a:p>
            <a:r>
              <a:rPr lang="en-US" dirty="0" smtClean="0"/>
              <a:t>To </a:t>
            </a:r>
            <a:r>
              <a:rPr lang="en-US" dirty="0" smtClean="0"/>
              <a:t>some extent, a trend toward </a:t>
            </a:r>
            <a:r>
              <a:rPr lang="en-US" dirty="0" err="1" smtClean="0"/>
              <a:t>overcoding</a:t>
            </a:r>
            <a:r>
              <a:rPr lang="en-US" dirty="0" smtClean="0"/>
              <a:t> emerged</a:t>
            </a:r>
            <a:r>
              <a:rPr lang="en-US" dirty="0" smtClean="0"/>
              <a:t>.</a:t>
            </a:r>
          </a:p>
          <a:p>
            <a:r>
              <a:rPr lang="en-US" dirty="0" smtClean="0"/>
              <a:t>The </a:t>
            </a:r>
            <a:r>
              <a:rPr lang="en-US" dirty="0" smtClean="0"/>
              <a:t>quality of the services provided did not decline at any stage of the reform’s implementation</a:t>
            </a:r>
            <a:r>
              <a:rPr lang="en-US" dirty="0" smtClean="0"/>
              <a:t>.</a:t>
            </a:r>
          </a:p>
          <a:p>
            <a:pPr>
              <a:buNone/>
            </a:pPr>
            <a:r>
              <a:rPr lang="en-US" i="1" dirty="0" smtClean="0"/>
              <a:t>Consequently</a:t>
            </a:r>
            <a:r>
              <a:rPr lang="en-US" i="1" dirty="0" smtClean="0"/>
              <a:t>, it appears that the reform was generally successful.</a:t>
            </a:r>
            <a:endParaRPr lang="el-GR" i="1"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2641</TotalTime>
  <Words>872</Words>
  <Application>Microsoft Office PowerPoint</Application>
  <PresentationFormat>Προβολή στην οθόνη (4:3)</PresentationFormat>
  <Paragraphs>56</Paragraphs>
  <Slides>14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14</vt:i4>
      </vt:variant>
    </vt:vector>
  </HeadingPairs>
  <TitlesOfParts>
    <vt:vector size="15" baseType="lpstr">
      <vt:lpstr>Median</vt:lpstr>
      <vt:lpstr>Hospital Financing through the Introduction of the DRG System </vt:lpstr>
      <vt:lpstr>Introduction</vt:lpstr>
      <vt:lpstr>Background</vt:lpstr>
      <vt:lpstr>Portogal</vt:lpstr>
      <vt:lpstr>Portogal</vt:lpstr>
      <vt:lpstr>Poland</vt:lpstr>
      <vt:lpstr>Poland</vt:lpstr>
      <vt:lpstr>Germany</vt:lpstr>
      <vt:lpstr>Διαφάνεια 9</vt:lpstr>
      <vt:lpstr>Conclusion  </vt:lpstr>
      <vt:lpstr>Διαφάνεια 11</vt:lpstr>
      <vt:lpstr>In conclusion..</vt:lpstr>
      <vt:lpstr>References</vt:lpstr>
      <vt:lpstr>Thank you for your time</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Hospital Financing through the Introduction of the DRG System</dc:title>
  <dc:creator>Klio</dc:creator>
  <cp:lastModifiedBy>Klio</cp:lastModifiedBy>
  <cp:revision>1</cp:revision>
  <dcterms:created xsi:type="dcterms:W3CDTF">2026-06-29T23:07:53Z</dcterms:created>
  <dcterms:modified xsi:type="dcterms:W3CDTF">2026-07-01T19:09:36Z</dcterms:modified>
</cp:coreProperties>
</file>