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7" r:id="rId10"/>
    <p:sldId id="269" r:id="rId11"/>
    <p:sldId id="270" r:id="rId12"/>
    <p:sldId id="271" r:id="rId13"/>
    <p:sldId id="272" r:id="rId14"/>
    <p:sldId id="268" r:id="rId15"/>
    <p:sldId id="266" r:id="rId16"/>
    <p:sldId id="265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D6B0E-9FB0-4137-B517-0EEF4528CC9A}" type="datetimeFigureOut">
              <a:rPr lang="el-GR" smtClean="0"/>
              <a:t>22/6/2026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51AF-7CFF-430F-A877-F8ED41161B9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80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651AF-7CFF-430F-A877-F8ED41161B91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68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-science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CD18E-A8EB-5E77-C076-6255825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557980"/>
            <a:ext cx="10436225" cy="226278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From Rewilding to AI-Supported Environmental Decision Making</a:t>
            </a:r>
            <a:br>
              <a:rPr lang="el-GR" sz="4000" b="1" dirty="0"/>
            </a:br>
            <a:r>
              <a:rPr lang="en-US" sz="2000" b="1" dirty="0"/>
              <a:t>Enhancing an Open Schooling Scenario for Ecosystem Stability</a:t>
            </a:r>
            <a:endParaRPr lang="el-GR" sz="4000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AB700B-934C-9B02-F060-18C61F8C3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696" y="3429000"/>
            <a:ext cx="7148051" cy="2755490"/>
          </a:xfrm>
        </p:spPr>
        <p:txBody>
          <a:bodyPr>
            <a:normAutofit/>
          </a:bodyPr>
          <a:lstStyle/>
          <a:p>
            <a:pPr algn="r"/>
            <a:r>
              <a:rPr lang="tr-TR" b="1" dirty="0"/>
              <a:t>Eleni Korakaki</a:t>
            </a:r>
            <a:endParaRPr lang="el-GR" b="1" dirty="0"/>
          </a:p>
          <a:p>
            <a:pPr algn="r"/>
            <a:r>
              <a:rPr lang="el-GR" b="1" dirty="0" err="1"/>
              <a:t>Doctoral</a:t>
            </a:r>
            <a:r>
              <a:rPr lang="el-GR" b="1" dirty="0"/>
              <a:t> </a:t>
            </a:r>
            <a:r>
              <a:rPr lang="el-GR" b="1" dirty="0" err="1"/>
              <a:t>Student</a:t>
            </a:r>
            <a:r>
              <a:rPr lang="el-GR" b="1" dirty="0"/>
              <a:t>, </a:t>
            </a:r>
            <a:r>
              <a:rPr lang="el-GR" b="1" dirty="0" err="1"/>
              <a:t>University</a:t>
            </a:r>
            <a:r>
              <a:rPr lang="el-GR" b="1" dirty="0"/>
              <a:t> of </a:t>
            </a:r>
            <a:r>
              <a:rPr lang="el-GR" b="1" dirty="0" err="1"/>
              <a:t>Murcia</a:t>
            </a:r>
            <a:r>
              <a:rPr lang="el-GR" b="1" dirty="0"/>
              <a:t>, </a:t>
            </a:r>
            <a:r>
              <a:rPr lang="el-GR" b="1" dirty="0" err="1"/>
              <a:t>Spain</a:t>
            </a:r>
            <a:endParaRPr lang="el-GR" b="1" dirty="0"/>
          </a:p>
          <a:p>
            <a:pPr algn="r"/>
            <a:endParaRPr lang="el-GR" b="1" dirty="0"/>
          </a:p>
          <a:p>
            <a:pPr algn="r"/>
            <a:r>
              <a:rPr lang="tr-TR" b="1" dirty="0"/>
              <a:t>International Online Symposium</a:t>
            </a:r>
            <a:endParaRPr lang="el-GR" b="1" dirty="0"/>
          </a:p>
          <a:p>
            <a:pPr algn="r"/>
            <a:r>
              <a:rPr lang="tr-TR" b="1" dirty="0"/>
              <a:t>La</a:t>
            </a:r>
            <a:r>
              <a:rPr lang="el-GR" b="1" dirty="0"/>
              <a:t> </a:t>
            </a:r>
            <a:r>
              <a:rPr lang="tr-TR" b="1" dirty="0"/>
              <a:t>Nucía,</a:t>
            </a:r>
            <a:r>
              <a:rPr lang="en-US" b="1" dirty="0"/>
              <a:t> </a:t>
            </a:r>
            <a:r>
              <a:rPr lang="tr-TR" b="1" dirty="0"/>
              <a:t>Spain</a:t>
            </a:r>
            <a:r>
              <a:rPr lang="el-GR" b="1" dirty="0"/>
              <a:t> </a:t>
            </a:r>
            <a:endParaRPr lang="en-US" b="1" dirty="0"/>
          </a:p>
          <a:p>
            <a:pPr algn="r"/>
            <a:r>
              <a:rPr lang="tr-TR" b="1" dirty="0"/>
              <a:t>202</a:t>
            </a:r>
            <a:r>
              <a:rPr lang="el-GR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581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B4ADD6-C445-F452-D065-E8F29534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09" y="281329"/>
            <a:ext cx="8911687" cy="1280890"/>
          </a:xfrm>
        </p:spPr>
        <p:txBody>
          <a:bodyPr/>
          <a:lstStyle/>
          <a:p>
            <a:r>
              <a:rPr lang="el-GR" b="1" dirty="0"/>
              <a:t>AI </a:t>
            </a:r>
            <a:r>
              <a:rPr lang="el-GR" b="1" dirty="0" err="1"/>
              <a:t>Stakeholder</a:t>
            </a:r>
            <a:r>
              <a:rPr lang="el-GR" b="1" dirty="0"/>
              <a:t> </a:t>
            </a:r>
            <a:r>
              <a:rPr lang="el-GR" b="1" dirty="0" err="1"/>
              <a:t>Simulation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42C10B-419F-C73B-2429-CB52AF07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206" y="1202405"/>
            <a:ext cx="9989574" cy="5014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interact</a:t>
            </a:r>
            <a:r>
              <a:rPr lang="el-GR" sz="2000" b="1" dirty="0"/>
              <a:t> </a:t>
            </a:r>
            <a:r>
              <a:rPr lang="el-GR" sz="2000" b="1" dirty="0" err="1"/>
              <a:t>with</a:t>
            </a:r>
            <a:r>
              <a:rPr lang="el-GR" sz="2000" b="1" dirty="0"/>
              <a:t> AI-</a:t>
            </a:r>
            <a:r>
              <a:rPr lang="el-GR" sz="2000" b="1" dirty="0" err="1"/>
              <a:t>generated</a:t>
            </a:r>
            <a:r>
              <a:rPr lang="el-GR" sz="2000" b="1" dirty="0"/>
              <a:t> </a:t>
            </a:r>
            <a:r>
              <a:rPr lang="el-GR" sz="2000" b="1" dirty="0" err="1"/>
              <a:t>stakeholders</a:t>
            </a:r>
            <a:r>
              <a:rPr lang="el-GR" sz="2000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Farmer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Ecologist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Local</a:t>
            </a:r>
            <a:r>
              <a:rPr lang="el-GR" sz="2000" b="1" dirty="0"/>
              <a:t> Community </a:t>
            </a:r>
            <a:r>
              <a:rPr lang="el-GR" sz="2000" b="1" dirty="0" err="1"/>
              <a:t>Representative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Environmental</a:t>
            </a:r>
            <a:r>
              <a:rPr lang="el-GR" sz="2000" b="1" dirty="0"/>
              <a:t> NGO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compare</a:t>
            </a:r>
            <a:r>
              <a:rPr lang="el-GR" sz="2000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arguments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concerns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priorities</a:t>
            </a:r>
            <a:r>
              <a:rPr lang="el-GR" sz="2000" b="1" dirty="0"/>
              <a:t> </a:t>
            </a:r>
          </a:p>
          <a:p>
            <a:pPr marL="0" lvl="0" indent="0">
              <a:buNone/>
            </a:pPr>
            <a:endParaRPr lang="el-GR" sz="2400" b="1" dirty="0"/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FA2882C-525E-41F5-8C01-245E7D00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1" y="5181600"/>
            <a:ext cx="11430977" cy="1676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ACE30E-B7A0-82CA-8601-0E2EC76A17C1}"/>
              </a:ext>
            </a:extLst>
          </p:cNvPr>
          <p:cNvSpPr txBox="1"/>
          <p:nvPr/>
        </p:nvSpPr>
        <p:spPr>
          <a:xfrm>
            <a:off x="7414485" y="2350414"/>
            <a:ext cx="5042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b="1" dirty="0" err="1"/>
              <a:t>Goal</a:t>
            </a:r>
            <a:r>
              <a:rPr lang="el-GR" sz="2400" b="1" dirty="0"/>
              <a:t>:</a:t>
            </a:r>
          </a:p>
          <a:p>
            <a:pPr marL="0" indent="0">
              <a:buNone/>
            </a:pPr>
            <a:r>
              <a:rPr lang="el-GR" sz="2400" b="1" dirty="0" err="1"/>
              <a:t>Understanding</a:t>
            </a:r>
            <a:r>
              <a:rPr lang="el-GR" sz="2400" b="1" dirty="0"/>
              <a:t> </a:t>
            </a:r>
            <a:r>
              <a:rPr lang="el-GR" sz="2400" b="1" dirty="0" err="1"/>
              <a:t>multiple</a:t>
            </a:r>
            <a:r>
              <a:rPr lang="el-GR" sz="2400" b="1" dirty="0"/>
              <a:t> </a:t>
            </a:r>
            <a:r>
              <a:rPr lang="el-GR" sz="2400" b="1" dirty="0" err="1"/>
              <a:t>perspectives</a:t>
            </a:r>
            <a:r>
              <a:rPr lang="el-GR" sz="2400" b="1" dirty="0"/>
              <a:t> </a:t>
            </a:r>
            <a:r>
              <a:rPr lang="el-GR" sz="2400" b="1" dirty="0" err="1"/>
              <a:t>before</a:t>
            </a:r>
            <a:r>
              <a:rPr lang="el-GR" sz="2400" b="1" dirty="0"/>
              <a:t> </a:t>
            </a:r>
            <a:r>
              <a:rPr lang="el-GR" sz="2400" b="1" dirty="0" err="1"/>
              <a:t>making</a:t>
            </a:r>
            <a:r>
              <a:rPr lang="el-GR" sz="2400" b="1" dirty="0"/>
              <a:t> </a:t>
            </a:r>
            <a:r>
              <a:rPr lang="el-GR" sz="2400" b="1" dirty="0" err="1"/>
              <a:t>environmental</a:t>
            </a:r>
            <a:r>
              <a:rPr lang="el-GR" sz="2400" b="1" dirty="0"/>
              <a:t> </a:t>
            </a:r>
            <a:r>
              <a:rPr lang="el-GR" sz="2400" b="1" dirty="0" err="1"/>
              <a:t>decisions</a:t>
            </a:r>
            <a:r>
              <a:rPr lang="el-G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88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D2E732-114F-1319-B3F8-7021BDA8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AI </a:t>
            </a:r>
            <a:r>
              <a:rPr lang="el-GR" b="1" dirty="0" err="1"/>
              <a:t>Fact-Checking</a:t>
            </a:r>
            <a:r>
              <a:rPr lang="el-GR" b="1" dirty="0"/>
              <a:t> </a:t>
            </a:r>
            <a:r>
              <a:rPr lang="el-GR" b="1" dirty="0" err="1"/>
              <a:t>Activity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1E7141-0B8A-C1E2-896A-DCB82D1E3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762" y="1347019"/>
            <a:ext cx="9144000" cy="5368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err="1"/>
              <a:t>Students</a:t>
            </a:r>
            <a:r>
              <a:rPr lang="el-GR" b="1" dirty="0"/>
              <a:t> </a:t>
            </a:r>
            <a:r>
              <a:rPr lang="el-GR" b="1" dirty="0" err="1"/>
              <a:t>examine</a:t>
            </a:r>
            <a:r>
              <a:rPr lang="el-GR" b="1" dirty="0"/>
              <a:t> AI-</a:t>
            </a:r>
            <a:r>
              <a:rPr lang="el-GR" b="1" dirty="0" err="1"/>
              <a:t>generated</a:t>
            </a:r>
            <a:r>
              <a:rPr lang="el-GR" b="1" dirty="0"/>
              <a:t> </a:t>
            </a:r>
            <a:r>
              <a:rPr lang="el-GR" b="1" dirty="0" err="1"/>
              <a:t>claims</a:t>
            </a:r>
            <a:r>
              <a:rPr lang="el-GR" b="1" dirty="0"/>
              <a:t> </a:t>
            </a:r>
            <a:r>
              <a:rPr lang="el-GR" b="1" dirty="0" err="1"/>
              <a:t>using</a:t>
            </a:r>
            <a:r>
              <a:rPr lang="el-GR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scientific</a:t>
            </a:r>
            <a:r>
              <a:rPr lang="el-GR" b="1" dirty="0"/>
              <a:t> </a:t>
            </a:r>
            <a:r>
              <a:rPr lang="el-GR" b="1" dirty="0" err="1"/>
              <a:t>resources</a:t>
            </a:r>
            <a:r>
              <a:rPr lang="el-GR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classroom</a:t>
            </a:r>
            <a:r>
              <a:rPr lang="el-GR" b="1" dirty="0"/>
              <a:t> </a:t>
            </a:r>
            <a:r>
              <a:rPr lang="el-GR" b="1" dirty="0" err="1"/>
              <a:t>materials</a:t>
            </a:r>
            <a:r>
              <a:rPr lang="el-GR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expert</a:t>
            </a:r>
            <a:r>
              <a:rPr lang="el-GR" b="1" dirty="0"/>
              <a:t> </a:t>
            </a:r>
            <a:r>
              <a:rPr lang="el-GR" b="1" dirty="0" err="1"/>
              <a:t>guidance</a:t>
            </a:r>
            <a:r>
              <a:rPr lang="el-GR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l-GR" b="1" dirty="0"/>
          </a:p>
          <a:p>
            <a:pPr marL="0" indent="0">
              <a:buNone/>
            </a:pPr>
            <a:r>
              <a:rPr lang="el-GR" b="1" i="1" dirty="0" err="1"/>
              <a:t>Example</a:t>
            </a:r>
            <a:r>
              <a:rPr lang="el-GR" b="1" i="1" dirty="0"/>
              <a:t>:</a:t>
            </a:r>
          </a:p>
          <a:p>
            <a:pPr marL="0" indent="0">
              <a:buNone/>
            </a:pPr>
            <a:r>
              <a:rPr lang="el-GR" b="1" dirty="0"/>
              <a:t>AI </a:t>
            </a:r>
            <a:r>
              <a:rPr lang="el-GR" b="1" dirty="0" err="1"/>
              <a:t>Claim</a:t>
            </a:r>
            <a:r>
              <a:rPr lang="el-GR" b="1" dirty="0"/>
              <a:t>:</a:t>
            </a:r>
          </a:p>
          <a:p>
            <a:pPr marL="0" indent="0">
              <a:buNone/>
            </a:pPr>
            <a:r>
              <a:rPr lang="el-GR" b="1" dirty="0"/>
              <a:t>          </a:t>
            </a:r>
            <a:r>
              <a:rPr lang="el-GR" b="1" dirty="0" err="1"/>
              <a:t>Reintroducing</a:t>
            </a:r>
            <a:r>
              <a:rPr lang="el-GR" b="1" dirty="0"/>
              <a:t> </a:t>
            </a:r>
            <a:r>
              <a:rPr lang="el-GR" b="1" dirty="0" err="1"/>
              <a:t>lynx</a:t>
            </a:r>
            <a:r>
              <a:rPr lang="el-GR" b="1" dirty="0"/>
              <a:t> </a:t>
            </a:r>
            <a:r>
              <a:rPr lang="el-GR" b="1" dirty="0" err="1"/>
              <a:t>will</a:t>
            </a:r>
            <a:r>
              <a:rPr lang="el-GR" b="1" dirty="0"/>
              <a:t> </a:t>
            </a:r>
            <a:r>
              <a:rPr lang="el-GR" b="1" dirty="0" err="1"/>
              <a:t>automatically</a:t>
            </a:r>
            <a:r>
              <a:rPr lang="el-GR" b="1" dirty="0"/>
              <a:t> </a:t>
            </a:r>
            <a:r>
              <a:rPr lang="el-GR" b="1" dirty="0" err="1"/>
              <a:t>increase</a:t>
            </a:r>
            <a:r>
              <a:rPr lang="el-GR" b="1" dirty="0"/>
              <a:t> </a:t>
            </a:r>
            <a:r>
              <a:rPr lang="el-GR" b="1" dirty="0" err="1"/>
              <a:t>biodiversity</a:t>
            </a:r>
            <a:r>
              <a:rPr lang="el-GR" b="1" dirty="0"/>
              <a:t>.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 err="1"/>
              <a:t>Student</a:t>
            </a:r>
            <a:r>
              <a:rPr lang="el-GR" b="1" dirty="0"/>
              <a:t> </a:t>
            </a:r>
            <a:r>
              <a:rPr lang="el-GR" b="1" dirty="0" err="1"/>
              <a:t>Task</a:t>
            </a:r>
            <a:r>
              <a:rPr lang="el-GR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Find</a:t>
            </a:r>
            <a:r>
              <a:rPr lang="el-GR" b="1" dirty="0"/>
              <a:t> </a:t>
            </a:r>
            <a:r>
              <a:rPr lang="el-GR" b="1" dirty="0" err="1"/>
              <a:t>supporting</a:t>
            </a:r>
            <a:r>
              <a:rPr lang="el-GR" b="1" dirty="0"/>
              <a:t> </a:t>
            </a:r>
            <a:r>
              <a:rPr lang="el-GR" b="1" dirty="0" err="1"/>
              <a:t>evidence</a:t>
            </a:r>
            <a:r>
              <a:rPr lang="el-GR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Identify</a:t>
            </a:r>
            <a:r>
              <a:rPr lang="el-GR" b="1" dirty="0"/>
              <a:t> </a:t>
            </a:r>
            <a:r>
              <a:rPr lang="el-GR" b="1" dirty="0" err="1"/>
              <a:t>limitations</a:t>
            </a:r>
            <a:r>
              <a:rPr lang="el-GR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b="1" dirty="0" err="1"/>
              <a:t>Discuss</a:t>
            </a:r>
            <a:r>
              <a:rPr lang="el-GR" b="1" dirty="0"/>
              <a:t> </a:t>
            </a:r>
            <a:r>
              <a:rPr lang="el-GR" b="1" dirty="0" err="1"/>
              <a:t>uncertainty</a:t>
            </a:r>
            <a:r>
              <a:rPr lang="el-GR" b="1" dirty="0"/>
              <a:t> </a:t>
            </a:r>
          </a:p>
          <a:p>
            <a:pPr marL="0" lv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sz="2200" b="1" dirty="0" err="1"/>
              <a:t>Goal</a:t>
            </a:r>
            <a:r>
              <a:rPr lang="el-GR" sz="2200" b="1" dirty="0"/>
              <a:t>:</a:t>
            </a:r>
          </a:p>
          <a:p>
            <a:r>
              <a:rPr lang="el-GR" b="1" dirty="0" err="1"/>
              <a:t>Develop</a:t>
            </a:r>
            <a:r>
              <a:rPr lang="el-GR" b="1" dirty="0"/>
              <a:t> </a:t>
            </a:r>
            <a:r>
              <a:rPr lang="el-GR" b="1" dirty="0" err="1"/>
              <a:t>critical</a:t>
            </a:r>
            <a:r>
              <a:rPr lang="el-GR" b="1" dirty="0"/>
              <a:t> AI </a:t>
            </a:r>
            <a:r>
              <a:rPr lang="el-GR" b="1" dirty="0" err="1"/>
              <a:t>literacy</a:t>
            </a:r>
            <a:r>
              <a:rPr lang="el-GR" b="1" dirty="0"/>
              <a:t> </a:t>
            </a:r>
            <a:r>
              <a:rPr lang="el-GR" b="1" dirty="0" err="1"/>
              <a:t>skills</a:t>
            </a:r>
            <a:r>
              <a:rPr lang="el-GR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33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58EBC0-E88E-9424-42B0-BA53252A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AI-</a:t>
            </a:r>
            <a:r>
              <a:rPr lang="el-GR" b="1" dirty="0" err="1"/>
              <a:t>Supported</a:t>
            </a:r>
            <a:r>
              <a:rPr lang="el-GR" b="1" dirty="0"/>
              <a:t> </a:t>
            </a:r>
            <a:r>
              <a:rPr lang="el-GR" b="1" dirty="0" err="1"/>
              <a:t>Campaign</a:t>
            </a:r>
            <a:r>
              <a:rPr lang="el-GR" b="1" dirty="0"/>
              <a:t> </a:t>
            </a:r>
            <a:r>
              <a:rPr lang="el-GR" b="1" dirty="0" err="1"/>
              <a:t>Creation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37AD28-09C5-1FEC-A379-4EABFE27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457" y="169114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use</a:t>
            </a:r>
            <a:r>
              <a:rPr lang="el-GR" sz="2000" b="1" dirty="0"/>
              <a:t> AI </a:t>
            </a:r>
            <a:r>
              <a:rPr lang="el-GR" sz="2000" b="1" dirty="0" err="1"/>
              <a:t>to</a:t>
            </a:r>
            <a:r>
              <a:rPr lang="el-GR" sz="2000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generate</a:t>
            </a:r>
            <a:r>
              <a:rPr lang="el-GR" sz="2000" b="1" dirty="0"/>
              <a:t> </a:t>
            </a:r>
            <a:r>
              <a:rPr lang="el-GR" sz="2000" b="1" dirty="0" err="1"/>
              <a:t>slogans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improve</a:t>
            </a:r>
            <a:r>
              <a:rPr lang="el-GR" sz="2000" b="1" dirty="0"/>
              <a:t> </a:t>
            </a:r>
            <a:r>
              <a:rPr lang="el-GR" sz="2000" b="1" dirty="0" err="1"/>
              <a:t>campaign</a:t>
            </a:r>
            <a:r>
              <a:rPr lang="el-GR" sz="2000" b="1" dirty="0"/>
              <a:t> </a:t>
            </a:r>
            <a:r>
              <a:rPr lang="el-GR" sz="2000" b="1" dirty="0" err="1"/>
              <a:t>texts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design</a:t>
            </a:r>
            <a:r>
              <a:rPr lang="el-GR" sz="2000" b="1" dirty="0"/>
              <a:t> </a:t>
            </a:r>
            <a:r>
              <a:rPr lang="el-GR" sz="2000" b="1" dirty="0" err="1"/>
              <a:t>awareness</a:t>
            </a:r>
            <a:r>
              <a:rPr lang="el-GR" sz="2000" b="1" dirty="0"/>
              <a:t> </a:t>
            </a:r>
            <a:r>
              <a:rPr lang="el-GR" sz="2000" b="1" dirty="0" err="1"/>
              <a:t>materials</a:t>
            </a:r>
            <a:r>
              <a:rPr lang="el-GR" sz="2000" b="1" dirty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prepare</a:t>
            </a:r>
            <a:r>
              <a:rPr lang="el-GR" sz="2000" b="1" dirty="0"/>
              <a:t> </a:t>
            </a:r>
            <a:r>
              <a:rPr lang="el-GR" sz="2000" b="1" dirty="0" err="1"/>
              <a:t>presentations</a:t>
            </a:r>
            <a:r>
              <a:rPr lang="el-GR" sz="2000" b="1" dirty="0"/>
              <a:t> </a:t>
            </a:r>
          </a:p>
          <a:p>
            <a:pPr marL="0" lv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The </a:t>
            </a:r>
            <a:r>
              <a:rPr lang="el-GR" sz="2000" b="1" dirty="0" err="1"/>
              <a:t>final</a:t>
            </a:r>
            <a:r>
              <a:rPr lang="el-GR" sz="2000" b="1" dirty="0"/>
              <a:t> </a:t>
            </a:r>
            <a:r>
              <a:rPr lang="el-GR" sz="2000" b="1" dirty="0" err="1"/>
              <a:t>decision</a:t>
            </a:r>
            <a:r>
              <a:rPr lang="el-GR" sz="2000" b="1" dirty="0"/>
              <a:t> and </a:t>
            </a:r>
            <a:r>
              <a:rPr lang="el-GR" sz="2000" b="1" dirty="0" err="1"/>
              <a:t>scientific</a:t>
            </a:r>
            <a:r>
              <a:rPr lang="el-GR" sz="2000" b="1" dirty="0"/>
              <a:t> </a:t>
            </a:r>
            <a:r>
              <a:rPr lang="el-GR" sz="2000" b="1" dirty="0" err="1"/>
              <a:t>justification</a:t>
            </a:r>
            <a:r>
              <a:rPr lang="el-GR" sz="2000" b="1" dirty="0"/>
              <a:t> </a:t>
            </a:r>
            <a:r>
              <a:rPr lang="el-GR" sz="2000" b="1" dirty="0" err="1"/>
              <a:t>remain</a:t>
            </a:r>
            <a:r>
              <a:rPr lang="el-GR" sz="2000" b="1" dirty="0"/>
              <a:t> the </a:t>
            </a:r>
            <a:r>
              <a:rPr lang="el-GR" sz="2000" b="1" dirty="0" err="1"/>
              <a:t>responsibility</a:t>
            </a:r>
            <a:r>
              <a:rPr lang="el-GR" sz="2000" b="1" dirty="0"/>
              <a:t> of the </a:t>
            </a:r>
            <a:r>
              <a:rPr lang="el-GR" sz="2000" b="1" dirty="0" err="1"/>
              <a:t>students</a:t>
            </a:r>
            <a:r>
              <a:rPr lang="el-GR" sz="2000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706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B9659-2F10-B26D-5124-02AB359A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From</a:t>
            </a:r>
            <a:r>
              <a:rPr lang="el-GR" b="1" dirty="0"/>
              <a:t> </a:t>
            </a:r>
            <a:r>
              <a:rPr lang="el-GR" b="1" dirty="0" err="1"/>
              <a:t>Digital</a:t>
            </a:r>
            <a:r>
              <a:rPr lang="el-GR" b="1" dirty="0"/>
              <a:t> </a:t>
            </a:r>
            <a:r>
              <a:rPr lang="el-GR" b="1" dirty="0" err="1"/>
              <a:t>Literacy</a:t>
            </a:r>
            <a:r>
              <a:rPr lang="el-GR" b="1" dirty="0"/>
              <a:t> </a:t>
            </a:r>
            <a:r>
              <a:rPr lang="el-GR" b="1" dirty="0" err="1"/>
              <a:t>to</a:t>
            </a:r>
            <a:r>
              <a:rPr lang="el-GR" b="1" dirty="0"/>
              <a:t> AI </a:t>
            </a:r>
            <a:r>
              <a:rPr lang="el-GR" b="1" dirty="0" err="1"/>
              <a:t>Literacy</a:t>
            </a:r>
            <a:endParaRPr lang="el-GR" b="1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248026F-E831-C28C-B419-2F652D6BA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23558"/>
              </p:ext>
            </p:extLst>
          </p:nvPr>
        </p:nvGraphicFramePr>
        <p:xfrm>
          <a:off x="2589213" y="2133600"/>
          <a:ext cx="8915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1012035906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72849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 err="1"/>
                        <a:t>Digital</a:t>
                      </a:r>
                      <a:r>
                        <a:rPr lang="el-GR" sz="2000" b="1" dirty="0"/>
                        <a:t> </a:t>
                      </a:r>
                      <a:r>
                        <a:rPr lang="el-GR" sz="2000" b="1" dirty="0" err="1"/>
                        <a:t>Tools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AI Tools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601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Google 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ChatGPT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Padlet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AI Stakeholders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77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Kahoot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AI Fact-checking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970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Mentimeter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AI Reflection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892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/>
                        <a:t>Coggle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2000" b="1" dirty="0"/>
                        <a:t>AI-</a:t>
                      </a:r>
                      <a:r>
                        <a:rPr lang="el-GR" sz="2000" b="1" dirty="0" err="1"/>
                        <a:t>supported</a:t>
                      </a:r>
                      <a:r>
                        <a:rPr lang="el-GR" sz="2000" b="1" dirty="0"/>
                        <a:t> </a:t>
                      </a:r>
                      <a:r>
                        <a:rPr lang="el-GR" sz="2000" b="1" dirty="0" err="1"/>
                        <a:t>brainstorming</a:t>
                      </a:r>
                      <a:endParaRPr lang="el-GR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024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64B8ED-71CA-A5E7-6CC3-D0E1042F71B0}"/>
              </a:ext>
            </a:extLst>
          </p:cNvPr>
          <p:cNvSpPr txBox="1"/>
          <p:nvPr/>
        </p:nvSpPr>
        <p:spPr>
          <a:xfrm>
            <a:off x="2589213" y="5095257"/>
            <a:ext cx="701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The </a:t>
            </a:r>
            <a:r>
              <a:rPr lang="el-GR" sz="2400" b="1" dirty="0" err="1"/>
              <a:t>goal</a:t>
            </a:r>
            <a:r>
              <a:rPr lang="el-GR" sz="2400" b="1" dirty="0"/>
              <a:t> </a:t>
            </a:r>
            <a:r>
              <a:rPr lang="el-GR" sz="2400" b="1" dirty="0" err="1"/>
              <a:t>is</a:t>
            </a:r>
            <a:r>
              <a:rPr lang="el-GR" sz="2400" b="1" dirty="0"/>
              <a:t> </a:t>
            </a:r>
            <a:r>
              <a:rPr lang="el-GR" sz="2400" b="1" dirty="0" err="1"/>
              <a:t>not</a:t>
            </a:r>
            <a:r>
              <a:rPr lang="el-GR" sz="2400" b="1" dirty="0"/>
              <a:t> </a:t>
            </a:r>
            <a:r>
              <a:rPr lang="el-GR" sz="2400" b="1" dirty="0" err="1"/>
              <a:t>replacement</a:t>
            </a:r>
            <a:r>
              <a:rPr lang="el-GR" sz="2400" b="1" dirty="0"/>
              <a:t> </a:t>
            </a:r>
            <a:r>
              <a:rPr lang="el-GR" sz="2400" b="1" dirty="0" err="1"/>
              <a:t>but</a:t>
            </a:r>
            <a:r>
              <a:rPr lang="el-GR" sz="2400" b="1" dirty="0"/>
              <a:t> </a:t>
            </a:r>
            <a:r>
              <a:rPr lang="el-GR" sz="2400" b="1" dirty="0" err="1"/>
              <a:t>enrichment</a:t>
            </a:r>
            <a:r>
              <a:rPr lang="el-G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61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01A5C6-2B2C-190C-543F-ABB136D4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Expected</a:t>
            </a:r>
            <a:r>
              <a:rPr lang="el-GR" b="1" dirty="0"/>
              <a:t> </a:t>
            </a:r>
            <a:r>
              <a:rPr lang="el-GR" b="1" dirty="0" err="1"/>
              <a:t>Learning</a:t>
            </a:r>
            <a:r>
              <a:rPr lang="el-GR" b="1" dirty="0"/>
              <a:t> </a:t>
            </a:r>
            <a:r>
              <a:rPr lang="el-GR" b="1" dirty="0" err="1"/>
              <a:t>Gains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E05D7-3C17-30B4-B5C4-059760380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902" y="175014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develop</a:t>
            </a:r>
            <a:r>
              <a:rPr lang="el-GR" sz="2000" b="1" dirty="0"/>
              <a:t>:</a:t>
            </a:r>
          </a:p>
          <a:p>
            <a:pPr lvl="0"/>
            <a:r>
              <a:rPr lang="el-GR" sz="2000" b="1" dirty="0" err="1"/>
              <a:t>scientific</a:t>
            </a:r>
            <a:r>
              <a:rPr lang="el-GR" sz="2000" b="1" dirty="0"/>
              <a:t> </a:t>
            </a:r>
            <a:r>
              <a:rPr lang="el-GR" sz="2000" b="1" dirty="0" err="1"/>
              <a:t>reasoning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evidence</a:t>
            </a:r>
            <a:r>
              <a:rPr lang="el-GR" sz="2000" b="1" dirty="0"/>
              <a:t> </a:t>
            </a:r>
            <a:r>
              <a:rPr lang="el-GR" sz="2000" b="1" dirty="0" err="1"/>
              <a:t>evaluation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environmental</a:t>
            </a:r>
            <a:r>
              <a:rPr lang="el-GR" sz="2000" b="1" dirty="0"/>
              <a:t> </a:t>
            </a:r>
            <a:r>
              <a:rPr lang="el-GR" sz="2000" b="1" dirty="0" err="1"/>
              <a:t>literacy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argumentation</a:t>
            </a:r>
            <a:r>
              <a:rPr lang="el-GR" sz="2000" b="1" dirty="0"/>
              <a:t> </a:t>
            </a:r>
            <a:r>
              <a:rPr lang="el-GR" sz="2000" b="1" dirty="0" err="1"/>
              <a:t>skills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/>
              <a:t>AI </a:t>
            </a:r>
            <a:r>
              <a:rPr lang="el-GR" sz="2000" b="1" dirty="0" err="1"/>
              <a:t>literacy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critical</a:t>
            </a:r>
            <a:r>
              <a:rPr lang="el-GR" sz="2000" b="1" dirty="0"/>
              <a:t> </a:t>
            </a:r>
            <a:r>
              <a:rPr lang="el-GR" sz="2000" b="1" dirty="0" err="1"/>
              <a:t>thinking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responsible</a:t>
            </a:r>
            <a:r>
              <a:rPr lang="el-GR" sz="2000" b="1" dirty="0"/>
              <a:t> </a:t>
            </a:r>
            <a:r>
              <a:rPr lang="el-GR" sz="2000" b="1" dirty="0" err="1"/>
              <a:t>use</a:t>
            </a:r>
            <a:r>
              <a:rPr lang="el-GR" sz="2000" b="1" dirty="0"/>
              <a:t> of AI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3903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AB810-AC8D-B04A-1CBB-08C4AF7C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Challenges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C6DA6A-4F7F-A05D-C602-201EE6AB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50" y="1671484"/>
            <a:ext cx="8915400" cy="3777622"/>
          </a:xfrm>
        </p:spPr>
        <p:txBody>
          <a:bodyPr/>
          <a:lstStyle/>
          <a:p>
            <a:pPr lvl="0"/>
            <a:r>
              <a:rPr lang="el-GR" sz="2000" b="1" dirty="0" err="1"/>
              <a:t>Accuracy</a:t>
            </a:r>
            <a:r>
              <a:rPr lang="el-GR" sz="2000" b="1" dirty="0"/>
              <a:t> of AI-</a:t>
            </a:r>
            <a:r>
              <a:rPr lang="el-GR" sz="2000" b="1" dirty="0" err="1"/>
              <a:t>generated</a:t>
            </a:r>
            <a:r>
              <a:rPr lang="el-GR" sz="2000" b="1" dirty="0"/>
              <a:t> </a:t>
            </a:r>
            <a:r>
              <a:rPr lang="el-GR" sz="2000" b="1" dirty="0" err="1"/>
              <a:t>information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Risk</a:t>
            </a:r>
            <a:r>
              <a:rPr lang="el-GR" sz="2000" b="1" dirty="0"/>
              <a:t> of </a:t>
            </a:r>
            <a:r>
              <a:rPr lang="el-GR" sz="2000" b="1" dirty="0" err="1"/>
              <a:t>misinformation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Need</a:t>
            </a:r>
            <a:r>
              <a:rPr lang="el-GR" sz="2000" b="1" dirty="0"/>
              <a:t> for </a:t>
            </a:r>
            <a:r>
              <a:rPr lang="el-GR" sz="2000" b="1" dirty="0" err="1"/>
              <a:t>fact-checking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Teacher</a:t>
            </a:r>
            <a:r>
              <a:rPr lang="el-GR" sz="2000" b="1" dirty="0"/>
              <a:t> </a:t>
            </a:r>
            <a:r>
              <a:rPr lang="el-GR" sz="2000" b="1" dirty="0" err="1"/>
              <a:t>guidance</a:t>
            </a:r>
            <a:r>
              <a:rPr lang="el-GR" sz="2000" b="1" dirty="0"/>
              <a:t> </a:t>
            </a:r>
          </a:p>
          <a:p>
            <a:pPr lvl="0"/>
            <a:r>
              <a:rPr lang="el-GR" sz="2000" b="1" dirty="0" err="1"/>
              <a:t>Ethical</a:t>
            </a:r>
            <a:r>
              <a:rPr lang="el-GR" sz="2000" b="1" dirty="0"/>
              <a:t> </a:t>
            </a:r>
            <a:r>
              <a:rPr lang="el-GR" sz="2000" b="1" dirty="0" err="1"/>
              <a:t>use</a:t>
            </a:r>
            <a:r>
              <a:rPr lang="el-GR" sz="2000" b="1" dirty="0"/>
              <a:t> of AI 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 err="1"/>
              <a:t>Key</a:t>
            </a:r>
            <a:r>
              <a:rPr lang="el-GR" sz="2000" b="1" dirty="0"/>
              <a:t> </a:t>
            </a:r>
            <a:r>
              <a:rPr lang="el-GR" sz="2000" b="1" dirty="0" err="1"/>
              <a:t>principle</a:t>
            </a:r>
            <a:r>
              <a:rPr lang="el-GR" sz="2000" b="1" dirty="0"/>
              <a:t>:</a:t>
            </a:r>
          </a:p>
          <a:p>
            <a:r>
              <a:rPr lang="el-GR" sz="2000" b="1" dirty="0"/>
              <a:t>Human </a:t>
            </a:r>
            <a:r>
              <a:rPr lang="el-GR" sz="2000" b="1" dirty="0" err="1"/>
              <a:t>judgment</a:t>
            </a:r>
            <a:r>
              <a:rPr lang="el-GR" sz="2000" b="1" dirty="0"/>
              <a:t> </a:t>
            </a:r>
            <a:r>
              <a:rPr lang="el-GR" sz="2000" b="1" dirty="0" err="1"/>
              <a:t>remains</a:t>
            </a:r>
            <a:r>
              <a:rPr lang="el-GR" sz="2000" b="1" dirty="0"/>
              <a:t> </a:t>
            </a:r>
            <a:r>
              <a:rPr lang="el-GR" sz="2000" b="1" dirty="0" err="1"/>
              <a:t>essential</a:t>
            </a:r>
            <a:r>
              <a:rPr lang="el-GR" sz="2000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31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978807-7290-FD32-71CF-B3093611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Future</a:t>
            </a:r>
            <a:r>
              <a:rPr lang="el-GR" b="1" dirty="0"/>
              <a:t> </a:t>
            </a:r>
            <a:r>
              <a:rPr lang="el-GR" b="1" dirty="0" err="1"/>
              <a:t>Implementation</a:t>
            </a:r>
            <a:r>
              <a:rPr lang="el-GR" b="1" dirty="0"/>
              <a:t> &amp; </a:t>
            </a:r>
            <a:r>
              <a:rPr lang="el-GR" b="1" dirty="0" err="1"/>
              <a:t>Conclusions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F59D08-F585-C369-7874-4323395C2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729" y="1563328"/>
            <a:ext cx="9960078" cy="4837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200" b="1" dirty="0" err="1"/>
              <a:t>This</a:t>
            </a:r>
            <a:r>
              <a:rPr lang="el-GR" sz="2200" b="1" dirty="0"/>
              <a:t> </a:t>
            </a:r>
            <a:r>
              <a:rPr lang="el-GR" sz="2200" b="1" dirty="0" err="1"/>
              <a:t>proposal</a:t>
            </a:r>
            <a:r>
              <a:rPr lang="el-GR" sz="2200" b="1" dirty="0"/>
              <a:t> </a:t>
            </a:r>
            <a:r>
              <a:rPr lang="el-GR" sz="2200" b="1" dirty="0" err="1"/>
              <a:t>extends</a:t>
            </a:r>
            <a:r>
              <a:rPr lang="el-GR" sz="2200" b="1" dirty="0"/>
              <a:t> </a:t>
            </a:r>
            <a:r>
              <a:rPr lang="el-GR" sz="2200" b="1" dirty="0" err="1"/>
              <a:t>an</a:t>
            </a:r>
            <a:r>
              <a:rPr lang="el-GR" sz="2200" b="1" dirty="0"/>
              <a:t> </a:t>
            </a:r>
            <a:r>
              <a:rPr lang="el-GR" sz="2200" b="1" dirty="0" err="1"/>
              <a:t>Open</a:t>
            </a:r>
            <a:r>
              <a:rPr lang="el-GR" sz="2200" b="1" dirty="0"/>
              <a:t> </a:t>
            </a:r>
            <a:r>
              <a:rPr lang="el-GR" sz="2200" b="1" dirty="0" err="1"/>
              <a:t>Schooling</a:t>
            </a:r>
            <a:r>
              <a:rPr lang="el-GR" sz="2200" b="1" dirty="0"/>
              <a:t> </a:t>
            </a:r>
            <a:r>
              <a:rPr lang="el-GR" sz="2200" b="1" dirty="0" err="1"/>
              <a:t>scenario</a:t>
            </a:r>
            <a:r>
              <a:rPr lang="el-GR" sz="2200" b="1" dirty="0"/>
              <a:t> </a:t>
            </a:r>
            <a:r>
              <a:rPr lang="el-GR" sz="2200" b="1" dirty="0" err="1"/>
              <a:t>that</a:t>
            </a:r>
            <a:r>
              <a:rPr lang="el-GR" sz="2200" b="1" dirty="0"/>
              <a:t> </a:t>
            </a:r>
            <a:r>
              <a:rPr lang="el-GR" sz="2200" b="1" dirty="0" err="1"/>
              <a:t>has</a:t>
            </a:r>
            <a:r>
              <a:rPr lang="el-GR" sz="2200" b="1" dirty="0"/>
              <a:t> </a:t>
            </a:r>
            <a:r>
              <a:rPr lang="el-GR" sz="2200" b="1" dirty="0" err="1"/>
              <a:t>already</a:t>
            </a:r>
            <a:r>
              <a:rPr lang="el-GR" sz="2200" b="1" dirty="0"/>
              <a:t> </a:t>
            </a:r>
            <a:r>
              <a:rPr lang="el-GR" sz="2200" b="1" dirty="0" err="1"/>
              <a:t>demonstrated</a:t>
            </a:r>
            <a:r>
              <a:rPr lang="el-GR" sz="2200" b="1" dirty="0"/>
              <a:t> </a:t>
            </a:r>
            <a:r>
              <a:rPr lang="el-GR" sz="2200" b="1" dirty="0" err="1"/>
              <a:t>positive</a:t>
            </a:r>
            <a:r>
              <a:rPr lang="el-GR" sz="2200" b="1" dirty="0"/>
              <a:t> </a:t>
            </a:r>
            <a:r>
              <a:rPr lang="el-GR" sz="2200" b="1" dirty="0" err="1"/>
              <a:t>educational</a:t>
            </a:r>
            <a:r>
              <a:rPr lang="el-GR" sz="2200" b="1" dirty="0"/>
              <a:t> </a:t>
            </a:r>
            <a:r>
              <a:rPr lang="el-GR" sz="2200" b="1" dirty="0" err="1"/>
              <a:t>outcomes</a:t>
            </a:r>
            <a:r>
              <a:rPr lang="el-GR" sz="2200" b="1" dirty="0"/>
              <a:t>.</a:t>
            </a:r>
          </a:p>
          <a:p>
            <a:pPr marL="0" indent="0">
              <a:buNone/>
            </a:pPr>
            <a:endParaRPr lang="el-GR" sz="2200" b="1" dirty="0"/>
          </a:p>
          <a:p>
            <a:pPr marL="0" indent="0">
              <a:buNone/>
            </a:pPr>
            <a:r>
              <a:rPr lang="el-GR" sz="2200" b="1" dirty="0" err="1"/>
              <a:t>Artificial</a:t>
            </a:r>
            <a:r>
              <a:rPr lang="el-GR" sz="2200" b="1" dirty="0"/>
              <a:t> </a:t>
            </a:r>
            <a:r>
              <a:rPr lang="el-GR" sz="2200" b="1" dirty="0" err="1"/>
              <a:t>Intelligence</a:t>
            </a:r>
            <a:r>
              <a:rPr lang="el-GR" sz="2200" b="1" dirty="0"/>
              <a:t> </a:t>
            </a:r>
            <a:r>
              <a:rPr lang="el-GR" sz="2200" b="1" dirty="0" err="1"/>
              <a:t>can</a:t>
            </a:r>
            <a:r>
              <a:rPr lang="el-GR" sz="2200" b="1" dirty="0"/>
              <a:t>:</a:t>
            </a:r>
          </a:p>
          <a:p>
            <a:pPr marL="0" indent="0">
              <a:buNone/>
            </a:pPr>
            <a:r>
              <a:rPr lang="el-GR" sz="2200" b="1" dirty="0"/>
              <a:t>✓ </a:t>
            </a:r>
            <a:r>
              <a:rPr lang="el-GR" sz="2200" b="1" dirty="0" err="1"/>
              <a:t>enrich</a:t>
            </a:r>
            <a:r>
              <a:rPr lang="el-GR" sz="2200" b="1" dirty="0"/>
              <a:t> </a:t>
            </a:r>
            <a:r>
              <a:rPr lang="el-GR" sz="2200" b="1" dirty="0" err="1"/>
              <a:t>inquiry</a:t>
            </a:r>
            <a:endParaRPr lang="el-GR" sz="2200" b="1" dirty="0"/>
          </a:p>
          <a:p>
            <a:pPr marL="0" indent="0">
              <a:buNone/>
            </a:pPr>
            <a:r>
              <a:rPr lang="el-GR" sz="2200" b="1" dirty="0"/>
              <a:t>✓ </a:t>
            </a:r>
            <a:r>
              <a:rPr lang="el-GR" sz="2200" b="1" dirty="0" err="1"/>
              <a:t>support</a:t>
            </a:r>
            <a:r>
              <a:rPr lang="el-GR" sz="2200" b="1" dirty="0"/>
              <a:t> </a:t>
            </a:r>
            <a:r>
              <a:rPr lang="el-GR" sz="2200" b="1" dirty="0" err="1"/>
              <a:t>reflection</a:t>
            </a:r>
            <a:endParaRPr lang="el-GR" sz="2200" b="1" dirty="0"/>
          </a:p>
          <a:p>
            <a:pPr marL="0" indent="0">
              <a:buNone/>
            </a:pPr>
            <a:r>
              <a:rPr lang="el-GR" sz="2200" b="1" dirty="0"/>
              <a:t>✓ </a:t>
            </a:r>
            <a:r>
              <a:rPr lang="el-GR" sz="2200" b="1" dirty="0" err="1"/>
              <a:t>strengthen</a:t>
            </a:r>
            <a:r>
              <a:rPr lang="el-GR" sz="2200" b="1" dirty="0"/>
              <a:t> </a:t>
            </a:r>
            <a:r>
              <a:rPr lang="el-GR" sz="2200" b="1" dirty="0" err="1"/>
              <a:t>argumentation</a:t>
            </a:r>
            <a:endParaRPr lang="el-GR" sz="2200" b="1" dirty="0"/>
          </a:p>
          <a:p>
            <a:pPr marL="0" indent="0">
              <a:buNone/>
            </a:pPr>
            <a:r>
              <a:rPr lang="el-GR" sz="2200" b="1" dirty="0"/>
              <a:t>✓ </a:t>
            </a:r>
            <a:r>
              <a:rPr lang="el-GR" sz="2200" b="1" dirty="0" err="1"/>
              <a:t>promote</a:t>
            </a:r>
            <a:r>
              <a:rPr lang="el-GR" sz="2200" b="1" dirty="0"/>
              <a:t> AI </a:t>
            </a:r>
            <a:r>
              <a:rPr lang="el-GR" sz="2200" b="1" dirty="0" err="1"/>
              <a:t>literacy</a:t>
            </a:r>
            <a:endParaRPr lang="el-GR" sz="2200" b="1" dirty="0"/>
          </a:p>
          <a:p>
            <a:pPr marL="0" indent="0">
              <a:buNone/>
            </a:pPr>
            <a:endParaRPr lang="el-GR" sz="2200" b="1" dirty="0"/>
          </a:p>
          <a:p>
            <a:pPr marL="0" indent="0">
              <a:buNone/>
            </a:pPr>
            <a:r>
              <a:rPr lang="el-GR" sz="2200" b="1" dirty="0"/>
              <a:t>AI </a:t>
            </a:r>
            <a:r>
              <a:rPr lang="el-GR" sz="2200" b="1" dirty="0" err="1"/>
              <a:t>should</a:t>
            </a:r>
            <a:r>
              <a:rPr lang="el-GR" sz="2200" b="1" dirty="0"/>
              <a:t> </a:t>
            </a:r>
            <a:r>
              <a:rPr lang="el-GR" sz="2200" b="1" dirty="0" err="1"/>
              <a:t>support</a:t>
            </a:r>
            <a:r>
              <a:rPr lang="el-GR" sz="2200" b="1" dirty="0"/>
              <a:t>, </a:t>
            </a:r>
            <a:r>
              <a:rPr lang="el-GR" sz="2200" b="1" dirty="0" err="1"/>
              <a:t>not</a:t>
            </a:r>
            <a:r>
              <a:rPr lang="el-GR" sz="2200" b="1" dirty="0"/>
              <a:t> </a:t>
            </a:r>
            <a:r>
              <a:rPr lang="el-GR" sz="2200" b="1" dirty="0" err="1"/>
              <a:t>replace</a:t>
            </a:r>
            <a:r>
              <a:rPr lang="el-GR" sz="2200" b="1" dirty="0"/>
              <a:t>, </a:t>
            </a:r>
            <a:r>
              <a:rPr lang="el-GR" sz="2200" b="1" dirty="0" err="1"/>
              <a:t>scientific</a:t>
            </a:r>
            <a:r>
              <a:rPr lang="el-GR" sz="2200" b="1" dirty="0"/>
              <a:t> </a:t>
            </a:r>
            <a:r>
              <a:rPr lang="el-GR" sz="2200" b="1" dirty="0" err="1"/>
              <a:t>inquiry</a:t>
            </a:r>
            <a:r>
              <a:rPr lang="el-GR" sz="2200" b="1" dirty="0"/>
              <a:t> and </a:t>
            </a:r>
            <a:r>
              <a:rPr lang="el-GR" sz="2200" b="1" dirty="0" err="1"/>
              <a:t>evidence-based</a:t>
            </a:r>
            <a:r>
              <a:rPr lang="el-GR" sz="2200" b="1" dirty="0"/>
              <a:t> </a:t>
            </a:r>
            <a:r>
              <a:rPr lang="el-GR" sz="2200" b="1" dirty="0" err="1"/>
              <a:t>environmental</a:t>
            </a:r>
            <a:r>
              <a:rPr lang="el-GR" sz="2200" b="1" dirty="0"/>
              <a:t> </a:t>
            </a:r>
            <a:r>
              <a:rPr lang="el-GR" sz="2200" b="1" dirty="0" err="1"/>
              <a:t>decision</a:t>
            </a:r>
            <a:r>
              <a:rPr lang="el-GR" sz="2200" b="1" dirty="0"/>
              <a:t> </a:t>
            </a:r>
            <a:r>
              <a:rPr lang="el-GR" sz="2200" b="1" dirty="0" err="1"/>
              <a:t>making</a:t>
            </a:r>
            <a:r>
              <a:rPr lang="el-GR" sz="2200" b="1" dirty="0"/>
              <a:t>.</a:t>
            </a:r>
          </a:p>
          <a:p>
            <a:pPr marL="0" indent="0">
              <a:buNone/>
            </a:pPr>
            <a:endParaRPr lang="el-GR" sz="2200" b="1" dirty="0"/>
          </a:p>
          <a:p>
            <a:pPr marL="0" indent="0">
              <a:buNone/>
            </a:pPr>
            <a:r>
              <a:rPr lang="el-GR" sz="2200" b="1" dirty="0" err="1"/>
              <a:t>Future</a:t>
            </a:r>
            <a:r>
              <a:rPr lang="el-GR" sz="2200" b="1" dirty="0"/>
              <a:t> </a:t>
            </a:r>
            <a:r>
              <a:rPr lang="el-GR" sz="2200" b="1" dirty="0" err="1"/>
              <a:t>classroom</a:t>
            </a:r>
            <a:r>
              <a:rPr lang="el-GR" sz="2200" b="1" dirty="0"/>
              <a:t> </a:t>
            </a:r>
            <a:r>
              <a:rPr lang="el-GR" sz="2200" b="1" dirty="0" err="1"/>
              <a:t>implementations</a:t>
            </a:r>
            <a:r>
              <a:rPr lang="el-GR" sz="2200" b="1" dirty="0"/>
              <a:t> </a:t>
            </a:r>
            <a:r>
              <a:rPr lang="el-GR" sz="2200" b="1" dirty="0" err="1"/>
              <a:t>will</a:t>
            </a:r>
            <a:r>
              <a:rPr lang="el-GR" sz="2200" b="1" dirty="0"/>
              <a:t> </a:t>
            </a:r>
            <a:r>
              <a:rPr lang="el-GR" sz="2200" b="1" dirty="0" err="1"/>
              <a:t>investigate</a:t>
            </a:r>
            <a:r>
              <a:rPr lang="el-GR" sz="2200" b="1" dirty="0"/>
              <a:t> </a:t>
            </a:r>
            <a:r>
              <a:rPr lang="el-GR" sz="2200" b="1" dirty="0" err="1"/>
              <a:t>how</a:t>
            </a:r>
            <a:r>
              <a:rPr lang="el-GR" sz="2200" b="1" dirty="0"/>
              <a:t> AI </a:t>
            </a:r>
            <a:r>
              <a:rPr lang="el-GR" sz="2200" b="1" dirty="0" err="1"/>
              <a:t>can</a:t>
            </a:r>
            <a:r>
              <a:rPr lang="el-GR" sz="2200" b="1" dirty="0"/>
              <a:t> </a:t>
            </a:r>
            <a:r>
              <a:rPr lang="el-GR" sz="2200" b="1" dirty="0" err="1"/>
              <a:t>support</a:t>
            </a:r>
            <a:r>
              <a:rPr lang="el-GR" sz="2200" b="1" dirty="0"/>
              <a:t> </a:t>
            </a:r>
            <a:r>
              <a:rPr lang="el-GR" sz="2200" b="1" dirty="0" err="1"/>
              <a:t>environmental</a:t>
            </a:r>
            <a:r>
              <a:rPr lang="el-GR" sz="2200" b="1" dirty="0"/>
              <a:t> </a:t>
            </a:r>
            <a:r>
              <a:rPr lang="el-GR" sz="2200" b="1" dirty="0" err="1"/>
              <a:t>decision</a:t>
            </a:r>
            <a:r>
              <a:rPr lang="el-GR" sz="2200" b="1" dirty="0"/>
              <a:t> </a:t>
            </a:r>
            <a:r>
              <a:rPr lang="el-GR" sz="2200" b="1" dirty="0" err="1"/>
              <a:t>making</a:t>
            </a:r>
            <a:r>
              <a:rPr lang="el-GR" sz="2200" b="1" dirty="0"/>
              <a:t> </a:t>
            </a:r>
            <a:r>
              <a:rPr lang="el-GR" sz="2200" b="1" dirty="0" err="1"/>
              <a:t>while</a:t>
            </a:r>
            <a:r>
              <a:rPr lang="el-GR" sz="2200" b="1" dirty="0"/>
              <a:t> </a:t>
            </a:r>
            <a:r>
              <a:rPr lang="el-GR" sz="2200" b="1" dirty="0" err="1"/>
              <a:t>maintaining</a:t>
            </a:r>
            <a:r>
              <a:rPr lang="el-GR" sz="2200" b="1" dirty="0"/>
              <a:t> </a:t>
            </a:r>
            <a:r>
              <a:rPr lang="el-GR" sz="2200" b="1" dirty="0" err="1"/>
              <a:t>scientific</a:t>
            </a:r>
            <a:r>
              <a:rPr lang="el-GR" sz="2200" b="1" dirty="0"/>
              <a:t> </a:t>
            </a:r>
            <a:r>
              <a:rPr lang="el-GR" sz="2200" b="1" dirty="0" err="1"/>
              <a:t>rigor</a:t>
            </a:r>
            <a:r>
              <a:rPr lang="el-GR" sz="2200" b="1" dirty="0"/>
              <a:t> and </a:t>
            </a:r>
            <a:r>
              <a:rPr lang="el-GR" sz="2200" b="1" dirty="0" err="1"/>
              <a:t>evidence-based</a:t>
            </a:r>
            <a:r>
              <a:rPr lang="el-GR" sz="2200" b="1" dirty="0"/>
              <a:t> </a:t>
            </a:r>
            <a:r>
              <a:rPr lang="el-GR" sz="2200" b="1" dirty="0" err="1"/>
              <a:t>reasoning</a:t>
            </a:r>
            <a:r>
              <a:rPr lang="el-GR" sz="2200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96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B56E84-52A4-AC4B-5049-EFC9D84F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1109AF-3061-5ADA-1084-B27F428AF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dirty="0" err="1"/>
              <a:t>This</a:t>
            </a:r>
            <a:r>
              <a:rPr lang="el-GR" sz="2000" b="1" dirty="0"/>
              <a:t> </a:t>
            </a:r>
            <a:r>
              <a:rPr lang="el-GR" sz="2000" b="1" dirty="0" err="1"/>
              <a:t>presentation</a:t>
            </a:r>
            <a:r>
              <a:rPr lang="el-GR" sz="2000" b="1" dirty="0"/>
              <a:t> </a:t>
            </a:r>
            <a:r>
              <a:rPr lang="el-GR" sz="2000" b="1" dirty="0" err="1"/>
              <a:t>proposes</a:t>
            </a:r>
            <a:r>
              <a:rPr lang="el-GR" sz="2000" b="1" dirty="0"/>
              <a:t> </a:t>
            </a:r>
            <a:r>
              <a:rPr lang="el-GR" sz="2000" b="1" dirty="0" err="1"/>
              <a:t>an</a:t>
            </a:r>
            <a:r>
              <a:rPr lang="el-GR" sz="2000" b="1" dirty="0"/>
              <a:t> AI-</a:t>
            </a:r>
            <a:r>
              <a:rPr lang="el-GR" sz="2000" b="1" dirty="0" err="1"/>
              <a:t>enhanced</a:t>
            </a:r>
            <a:r>
              <a:rPr lang="el-GR" sz="2000" b="1" dirty="0"/>
              <a:t> </a:t>
            </a:r>
            <a:r>
              <a:rPr lang="el-GR" sz="2000" b="1" dirty="0" err="1"/>
              <a:t>extension</a:t>
            </a:r>
            <a:r>
              <a:rPr lang="el-GR" sz="2000" b="1" dirty="0"/>
              <a:t> of a </a:t>
            </a:r>
            <a:r>
              <a:rPr lang="el-GR" sz="2000" b="1" dirty="0" err="1"/>
              <a:t>previously</a:t>
            </a:r>
            <a:r>
              <a:rPr lang="el-GR" sz="2000" b="1" dirty="0"/>
              <a:t> </a:t>
            </a:r>
            <a:r>
              <a:rPr lang="el-GR" sz="2000" b="1" dirty="0" err="1"/>
              <a:t>implemented</a:t>
            </a:r>
            <a:r>
              <a:rPr lang="el-GR" sz="2000" b="1" dirty="0"/>
              <a:t> </a:t>
            </a:r>
            <a:r>
              <a:rPr lang="el-GR" sz="2000" b="1" dirty="0" err="1"/>
              <a:t>Open</a:t>
            </a:r>
            <a:r>
              <a:rPr lang="el-GR" sz="2000" b="1" dirty="0"/>
              <a:t> </a:t>
            </a:r>
            <a:r>
              <a:rPr lang="el-GR" sz="2000" b="1" dirty="0" err="1"/>
              <a:t>Schooling</a:t>
            </a:r>
            <a:r>
              <a:rPr lang="el-GR" sz="2000" b="1" dirty="0"/>
              <a:t> </a:t>
            </a:r>
            <a:r>
              <a:rPr lang="el-GR" sz="2000" b="1" dirty="0" err="1"/>
              <a:t>scenario</a:t>
            </a:r>
            <a:r>
              <a:rPr lang="el-GR" sz="2000" b="1" dirty="0"/>
              <a:t> on </a:t>
            </a:r>
            <a:r>
              <a:rPr lang="el-GR" sz="2000" b="1" dirty="0" err="1"/>
              <a:t>ecosystem</a:t>
            </a:r>
            <a:r>
              <a:rPr lang="el-GR" sz="2000" b="1" dirty="0"/>
              <a:t> </a:t>
            </a:r>
            <a:r>
              <a:rPr lang="el-GR" sz="2000" b="1" dirty="0" err="1"/>
              <a:t>stability</a:t>
            </a:r>
            <a:r>
              <a:rPr lang="el-GR" sz="2000" b="1" dirty="0"/>
              <a:t>. </a:t>
            </a:r>
          </a:p>
          <a:p>
            <a:endParaRPr lang="el-GR" sz="2000" b="1" dirty="0"/>
          </a:p>
          <a:p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                                                                                                </a:t>
            </a:r>
            <a:r>
              <a:rPr lang="el-GR" sz="2400" b="1" dirty="0" err="1"/>
              <a:t>Thank</a:t>
            </a:r>
            <a:r>
              <a:rPr lang="el-GR" sz="2400" b="1" dirty="0"/>
              <a:t> </a:t>
            </a:r>
            <a:r>
              <a:rPr lang="el-GR" sz="2400" b="1" dirty="0" err="1"/>
              <a:t>you</a:t>
            </a:r>
            <a:endParaRPr lang="el-GR" sz="2400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5451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C3294F-C401-A139-C6D2-D8027A94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344C87-BA26-F742-FF7E-F7C275AE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8" y="2133600"/>
            <a:ext cx="9292354" cy="377762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Korakaki, E., </a:t>
            </a:r>
            <a:r>
              <a:rPr lang="el-GR" b="1" dirty="0" err="1"/>
              <a:t>Apostolakakis</a:t>
            </a:r>
            <a:r>
              <a:rPr lang="el-GR" b="1" dirty="0"/>
              <a:t>, A., &amp; </a:t>
            </a:r>
            <a:r>
              <a:rPr lang="el-GR" b="1" dirty="0" err="1"/>
              <a:t>Georgoulakis</a:t>
            </a:r>
            <a:r>
              <a:rPr lang="el-GR" b="1" dirty="0"/>
              <a:t>, E. (2023). </a:t>
            </a:r>
            <a:r>
              <a:rPr lang="el-GR" b="1" dirty="0" err="1"/>
              <a:t>Ecosystem</a:t>
            </a:r>
            <a:r>
              <a:rPr lang="el-GR" b="1" dirty="0"/>
              <a:t> </a:t>
            </a:r>
            <a:r>
              <a:rPr lang="el-GR" b="1" dirty="0" err="1"/>
              <a:t>Stability</a:t>
            </a:r>
            <a:r>
              <a:rPr lang="el-GR" b="1" dirty="0"/>
              <a:t> </a:t>
            </a:r>
            <a:r>
              <a:rPr lang="el-GR" b="1" dirty="0" err="1"/>
              <a:t>Using</a:t>
            </a:r>
            <a:r>
              <a:rPr lang="el-GR" b="1" dirty="0"/>
              <a:t> </a:t>
            </a:r>
            <a:r>
              <a:rPr lang="el-GR" b="1" dirty="0" err="1"/>
              <a:t>Open</a:t>
            </a:r>
            <a:r>
              <a:rPr lang="el-GR" b="1" dirty="0"/>
              <a:t> </a:t>
            </a:r>
            <a:r>
              <a:rPr lang="el-GR" b="1" dirty="0" err="1"/>
              <a:t>Schooling</a:t>
            </a:r>
            <a:r>
              <a:rPr lang="el-GR" b="1" dirty="0"/>
              <a:t> </a:t>
            </a:r>
            <a:r>
              <a:rPr lang="el-GR" b="1" dirty="0" err="1"/>
              <a:t>Methodology</a:t>
            </a:r>
            <a:r>
              <a:rPr lang="el-GR" b="1" dirty="0"/>
              <a:t>. DOI: 10.5281/zenodo.10142863.</a:t>
            </a:r>
            <a:r>
              <a:rPr lang="el-GR" dirty="0"/>
              <a:t> </a:t>
            </a:r>
          </a:p>
          <a:p>
            <a:r>
              <a:rPr lang="el-GR" b="1" dirty="0" err="1"/>
              <a:t>Okada</a:t>
            </a:r>
            <a:r>
              <a:rPr lang="el-GR" b="1" dirty="0"/>
              <a:t>, A. (2023). </a:t>
            </a:r>
            <a:r>
              <a:rPr lang="el-GR" b="1" dirty="0" err="1"/>
              <a:t>Inclusive</a:t>
            </a:r>
            <a:r>
              <a:rPr lang="el-GR" b="1" dirty="0"/>
              <a:t> </a:t>
            </a:r>
            <a:r>
              <a:rPr lang="el-GR" b="1" dirty="0" err="1"/>
              <a:t>Open</a:t>
            </a:r>
            <a:r>
              <a:rPr lang="el-GR" b="1" dirty="0"/>
              <a:t> </a:t>
            </a:r>
            <a:r>
              <a:rPr lang="el-GR" b="1" dirty="0" err="1"/>
              <a:t>Schooling</a:t>
            </a:r>
            <a:r>
              <a:rPr lang="el-GR" b="1" dirty="0"/>
              <a:t> </a:t>
            </a:r>
            <a:r>
              <a:rPr lang="el-GR" b="1" dirty="0" err="1"/>
              <a:t>with</a:t>
            </a:r>
            <a:r>
              <a:rPr lang="el-GR" b="1" dirty="0"/>
              <a:t> </a:t>
            </a:r>
            <a:r>
              <a:rPr lang="el-GR" b="1" dirty="0" err="1"/>
              <a:t>Engaging</a:t>
            </a:r>
            <a:r>
              <a:rPr lang="el-GR" b="1" dirty="0"/>
              <a:t> and </a:t>
            </a:r>
            <a:r>
              <a:rPr lang="el-GR" b="1" dirty="0" err="1"/>
              <a:t>Future-Oriented</a:t>
            </a:r>
            <a:r>
              <a:rPr lang="el-GR" b="1" dirty="0"/>
              <a:t> </a:t>
            </a:r>
            <a:r>
              <a:rPr lang="el-GR" b="1" dirty="0" err="1"/>
              <a:t>Science</a:t>
            </a:r>
            <a:r>
              <a:rPr lang="el-GR" b="1" dirty="0"/>
              <a:t>.</a:t>
            </a:r>
          </a:p>
          <a:p>
            <a:r>
              <a:rPr lang="el-GR" b="1" dirty="0" err="1"/>
              <a:t>Okada</a:t>
            </a:r>
            <a:r>
              <a:rPr lang="el-GR" b="1" dirty="0"/>
              <a:t>, A., &amp; </a:t>
            </a:r>
            <a:r>
              <a:rPr lang="el-GR" b="1" dirty="0" err="1"/>
              <a:t>Gray</a:t>
            </a:r>
            <a:r>
              <a:rPr lang="el-GR" b="1" dirty="0"/>
              <a:t>, P. (2023). A </a:t>
            </a:r>
            <a:r>
              <a:rPr lang="el-GR" b="1" dirty="0" err="1"/>
              <a:t>Climate</a:t>
            </a:r>
            <a:r>
              <a:rPr lang="el-GR" b="1" dirty="0"/>
              <a:t> </a:t>
            </a:r>
            <a:r>
              <a:rPr lang="el-GR" b="1" dirty="0" err="1"/>
              <a:t>Change</a:t>
            </a:r>
            <a:r>
              <a:rPr lang="el-GR" b="1" dirty="0"/>
              <a:t> and </a:t>
            </a:r>
            <a:r>
              <a:rPr lang="el-GR" b="1" dirty="0" err="1"/>
              <a:t>Sustainability</a:t>
            </a:r>
            <a:r>
              <a:rPr lang="el-GR" b="1" dirty="0"/>
              <a:t> </a:t>
            </a:r>
            <a:r>
              <a:rPr lang="el-GR" b="1" dirty="0" err="1"/>
              <a:t>Education</a:t>
            </a:r>
            <a:r>
              <a:rPr lang="el-GR" b="1" dirty="0"/>
              <a:t> </a:t>
            </a:r>
            <a:r>
              <a:rPr lang="el-GR" b="1" dirty="0" err="1"/>
              <a:t>Movement</a:t>
            </a:r>
            <a:r>
              <a:rPr lang="el-GR" b="1" dirty="0"/>
              <a:t>: </a:t>
            </a:r>
            <a:r>
              <a:rPr lang="el-GR" b="1" dirty="0" err="1"/>
              <a:t>Networks</a:t>
            </a:r>
            <a:r>
              <a:rPr lang="el-GR" b="1" dirty="0"/>
              <a:t>, </a:t>
            </a:r>
            <a:r>
              <a:rPr lang="el-GR" b="1" dirty="0" err="1"/>
              <a:t>Open</a:t>
            </a:r>
            <a:r>
              <a:rPr lang="el-GR" b="1" dirty="0"/>
              <a:t> </a:t>
            </a:r>
            <a:r>
              <a:rPr lang="el-GR" b="1" dirty="0" err="1"/>
              <a:t>Schooling</a:t>
            </a:r>
            <a:r>
              <a:rPr lang="el-GR" b="1" dirty="0"/>
              <a:t> and the CARE-KNOW-DO </a:t>
            </a:r>
            <a:r>
              <a:rPr lang="el-GR" b="1" dirty="0" err="1"/>
              <a:t>Framework</a:t>
            </a:r>
            <a:r>
              <a:rPr lang="el-GR" b="1" dirty="0"/>
              <a:t>. </a:t>
            </a:r>
            <a:r>
              <a:rPr lang="el-GR" b="1" dirty="0" err="1"/>
              <a:t>Sustainability</a:t>
            </a:r>
            <a:r>
              <a:rPr lang="el-GR" b="1" dirty="0"/>
              <a:t>, 15(3).</a:t>
            </a:r>
          </a:p>
          <a:p>
            <a:r>
              <a:rPr lang="el-GR" b="1" dirty="0"/>
              <a:t>UNESCO (2023). </a:t>
            </a:r>
            <a:r>
              <a:rPr lang="el-GR" b="1" dirty="0" err="1"/>
              <a:t>Guidance</a:t>
            </a:r>
            <a:r>
              <a:rPr lang="el-GR" b="1" dirty="0"/>
              <a:t> for </a:t>
            </a:r>
            <a:r>
              <a:rPr lang="el-GR" b="1" dirty="0" err="1"/>
              <a:t>Generative</a:t>
            </a:r>
            <a:r>
              <a:rPr lang="el-GR" b="1" dirty="0"/>
              <a:t> AI in </a:t>
            </a:r>
            <a:r>
              <a:rPr lang="el-GR" b="1" dirty="0" err="1"/>
              <a:t>Education</a:t>
            </a:r>
            <a:r>
              <a:rPr lang="el-GR" b="1" dirty="0"/>
              <a:t> and Research.</a:t>
            </a:r>
            <a:endParaRPr lang="el-GR" dirty="0"/>
          </a:p>
          <a:p>
            <a:r>
              <a:rPr lang="tr-TR" dirty="0">
                <a:hlinkClick r:id="rId2"/>
              </a:rPr>
              <a:t>https://connect-science.net/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b="1" i="1" dirty="0" err="1"/>
              <a:t>Some</a:t>
            </a:r>
            <a:r>
              <a:rPr lang="el-GR" b="1" i="1" dirty="0"/>
              <a:t> </a:t>
            </a:r>
            <a:r>
              <a:rPr lang="el-GR" b="1" i="1" dirty="0" err="1"/>
              <a:t>illustrations</a:t>
            </a:r>
            <a:r>
              <a:rPr lang="el-GR" b="1" i="1" dirty="0"/>
              <a:t> </a:t>
            </a:r>
            <a:r>
              <a:rPr lang="el-GR" b="1" i="1" dirty="0" err="1"/>
              <a:t>were</a:t>
            </a:r>
            <a:r>
              <a:rPr lang="el-GR" b="1" i="1" dirty="0"/>
              <a:t> </a:t>
            </a:r>
            <a:r>
              <a:rPr lang="el-GR" b="1" i="1" dirty="0" err="1"/>
              <a:t>generated</a:t>
            </a:r>
            <a:r>
              <a:rPr lang="el-GR" b="1" i="1" dirty="0"/>
              <a:t> </a:t>
            </a:r>
            <a:r>
              <a:rPr lang="el-GR" b="1" i="1" dirty="0" err="1"/>
              <a:t>using</a:t>
            </a:r>
            <a:r>
              <a:rPr lang="el-GR" b="1" i="1" dirty="0"/>
              <a:t> AI </a:t>
            </a:r>
            <a:r>
              <a:rPr lang="el-GR" b="1" i="1" dirty="0" err="1"/>
              <a:t>tools</a:t>
            </a:r>
            <a:r>
              <a:rPr lang="el-GR" b="1" i="1" dirty="0"/>
              <a:t> for </a:t>
            </a:r>
            <a:r>
              <a:rPr lang="el-GR" b="1" i="1" dirty="0" err="1"/>
              <a:t>educational</a:t>
            </a:r>
            <a:r>
              <a:rPr lang="el-GR" b="1" i="1" dirty="0"/>
              <a:t> and </a:t>
            </a:r>
            <a:r>
              <a:rPr lang="el-GR" b="1" i="1" dirty="0" err="1"/>
              <a:t>presentation</a:t>
            </a:r>
            <a:r>
              <a:rPr lang="el-GR" b="1" i="1" dirty="0"/>
              <a:t> </a:t>
            </a:r>
            <a:r>
              <a:rPr lang="el-GR" b="1" i="1" dirty="0" err="1"/>
              <a:t>purposes</a:t>
            </a:r>
            <a:r>
              <a:rPr lang="el-GR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87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8B2A09-13EF-F1CC-6CCF-51EA3EB4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Why</a:t>
            </a:r>
            <a:r>
              <a:rPr lang="el-GR" b="1" dirty="0"/>
              <a:t> </a:t>
            </a:r>
            <a:r>
              <a:rPr lang="el-GR" b="1" dirty="0" err="1"/>
              <a:t>Ecosystem</a:t>
            </a:r>
            <a:r>
              <a:rPr lang="el-GR" b="1" dirty="0"/>
              <a:t> </a:t>
            </a:r>
            <a:r>
              <a:rPr lang="el-GR" b="1" dirty="0" err="1"/>
              <a:t>Restoration</a:t>
            </a:r>
            <a:r>
              <a:rPr lang="el-GR" b="1" dirty="0"/>
              <a:t> </a:t>
            </a:r>
            <a:r>
              <a:rPr lang="el-GR" b="1" dirty="0" err="1"/>
              <a:t>Matters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E5AFFB-9D79-6BB7-4632-EA78BEC0C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284" y="1602658"/>
            <a:ext cx="9606986" cy="4434348"/>
          </a:xfrm>
        </p:spPr>
        <p:txBody>
          <a:bodyPr/>
          <a:lstStyle/>
          <a:p>
            <a:r>
              <a:rPr lang="el-GR" sz="2000" b="1" dirty="0" err="1"/>
              <a:t>Biodiversity</a:t>
            </a:r>
            <a:r>
              <a:rPr lang="el-GR" sz="2000" b="1" dirty="0"/>
              <a:t> </a:t>
            </a:r>
            <a:r>
              <a:rPr lang="el-GR" sz="2000" b="1" dirty="0" err="1"/>
              <a:t>loss</a:t>
            </a:r>
            <a:r>
              <a:rPr lang="el-GR" sz="2000" b="1" dirty="0"/>
              <a:t> </a:t>
            </a:r>
            <a:r>
              <a:rPr lang="el-GR" sz="2000" b="1" dirty="0" err="1"/>
              <a:t>is</a:t>
            </a:r>
            <a:r>
              <a:rPr lang="el-GR" sz="2000" b="1" dirty="0"/>
              <a:t> </a:t>
            </a:r>
            <a:r>
              <a:rPr lang="el-GR" sz="2000" b="1" dirty="0" err="1"/>
              <a:t>one</a:t>
            </a:r>
            <a:r>
              <a:rPr lang="el-GR" sz="2000" b="1" dirty="0"/>
              <a:t> of the </a:t>
            </a:r>
            <a:r>
              <a:rPr lang="el-GR" sz="2000" b="1" dirty="0" err="1"/>
              <a:t>major</a:t>
            </a:r>
            <a:r>
              <a:rPr lang="el-GR" sz="2000" b="1" dirty="0"/>
              <a:t> </a:t>
            </a:r>
            <a:r>
              <a:rPr lang="el-GR" sz="2000" b="1" dirty="0" err="1"/>
              <a:t>environmental</a:t>
            </a:r>
            <a:r>
              <a:rPr lang="el-GR" sz="2000" b="1" dirty="0"/>
              <a:t> </a:t>
            </a:r>
            <a:r>
              <a:rPr lang="el-GR" sz="2000" b="1" dirty="0" err="1"/>
              <a:t>challenges</a:t>
            </a:r>
            <a:r>
              <a:rPr lang="el-GR" sz="2000" b="1" dirty="0"/>
              <a:t> of </a:t>
            </a:r>
            <a:r>
              <a:rPr lang="el-GR" sz="2000" b="1" dirty="0" err="1"/>
              <a:t>our</a:t>
            </a:r>
            <a:r>
              <a:rPr lang="el-GR" sz="2000" b="1" dirty="0"/>
              <a:t> </a:t>
            </a:r>
            <a:r>
              <a:rPr lang="el-GR" sz="2000" b="1" dirty="0" err="1"/>
              <a:t>time</a:t>
            </a:r>
            <a:r>
              <a:rPr lang="el-GR" sz="2000" b="1" dirty="0"/>
              <a:t>.</a:t>
            </a:r>
          </a:p>
          <a:p>
            <a:r>
              <a:rPr lang="el-GR" sz="2000" b="1" dirty="0" err="1"/>
              <a:t>Species</a:t>
            </a:r>
            <a:r>
              <a:rPr lang="el-GR" sz="2000" b="1" dirty="0"/>
              <a:t> </a:t>
            </a:r>
            <a:r>
              <a:rPr lang="el-GR" sz="2000" b="1" dirty="0" err="1"/>
              <a:t>extinction</a:t>
            </a:r>
            <a:r>
              <a:rPr lang="el-GR" sz="2000" b="1" dirty="0"/>
              <a:t> </a:t>
            </a:r>
            <a:r>
              <a:rPr lang="el-GR" sz="2000" b="1" dirty="0" err="1"/>
              <a:t>affects</a:t>
            </a:r>
            <a:r>
              <a:rPr lang="el-GR" sz="2000" b="1" dirty="0"/>
              <a:t>:</a:t>
            </a:r>
            <a:br>
              <a:rPr lang="el-GR" sz="2000" b="1" dirty="0"/>
            </a:br>
            <a:r>
              <a:rPr lang="el-GR" sz="2000" b="1" dirty="0"/>
              <a:t>• </a:t>
            </a:r>
            <a:r>
              <a:rPr lang="el-GR" sz="2000" b="1" dirty="0" err="1"/>
              <a:t>ecosystem</a:t>
            </a:r>
            <a:r>
              <a:rPr lang="el-GR" sz="2000" b="1" dirty="0"/>
              <a:t> </a:t>
            </a:r>
            <a:r>
              <a:rPr lang="el-GR" sz="2000" b="1" dirty="0" err="1"/>
              <a:t>stability</a:t>
            </a:r>
            <a:br>
              <a:rPr lang="el-GR" sz="2000" b="1" dirty="0"/>
            </a:br>
            <a:r>
              <a:rPr lang="el-GR" sz="2000" b="1" dirty="0"/>
              <a:t>• </a:t>
            </a:r>
            <a:r>
              <a:rPr lang="el-GR" sz="2000" b="1" dirty="0" err="1"/>
              <a:t>food</a:t>
            </a:r>
            <a:r>
              <a:rPr lang="el-GR" sz="2000" b="1" dirty="0"/>
              <a:t> </a:t>
            </a:r>
            <a:r>
              <a:rPr lang="el-GR" sz="2000" b="1" dirty="0" err="1"/>
              <a:t>webs</a:t>
            </a:r>
            <a:br>
              <a:rPr lang="el-GR" sz="2000" b="1" dirty="0"/>
            </a:br>
            <a:r>
              <a:rPr lang="el-GR" sz="2000" b="1" dirty="0"/>
              <a:t>• </a:t>
            </a:r>
            <a:r>
              <a:rPr lang="el-GR" sz="2000" b="1" dirty="0" err="1"/>
              <a:t>biodiversity</a:t>
            </a:r>
            <a:br>
              <a:rPr lang="el-GR" sz="2000" b="1" dirty="0"/>
            </a:br>
            <a:r>
              <a:rPr lang="el-GR" sz="2000" b="1" dirty="0"/>
              <a:t>• </a:t>
            </a:r>
            <a:r>
              <a:rPr lang="el-GR" sz="2000" b="1" dirty="0" err="1"/>
              <a:t>ecosystem</a:t>
            </a:r>
            <a:r>
              <a:rPr lang="el-GR" sz="2000" b="1" dirty="0"/>
              <a:t> </a:t>
            </a:r>
            <a:r>
              <a:rPr lang="el-GR" sz="2000" b="1" dirty="0" err="1"/>
              <a:t>services</a:t>
            </a:r>
            <a:endParaRPr lang="el-GR" sz="2000" b="1" dirty="0"/>
          </a:p>
          <a:p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need</a:t>
            </a:r>
            <a:r>
              <a:rPr lang="el-GR" sz="2000" b="1" dirty="0"/>
              <a:t> </a:t>
            </a:r>
            <a:r>
              <a:rPr lang="el-GR" sz="2000" b="1" dirty="0" err="1"/>
              <a:t>opportunities</a:t>
            </a:r>
            <a:r>
              <a:rPr lang="el-GR" sz="2000" b="1" dirty="0"/>
              <a:t> </a:t>
            </a:r>
            <a:r>
              <a:rPr lang="el-GR" sz="2000" b="1" dirty="0" err="1"/>
              <a:t>to</a:t>
            </a:r>
            <a:r>
              <a:rPr lang="el-GR" sz="2000" b="1" dirty="0"/>
              <a:t> </a:t>
            </a:r>
            <a:r>
              <a:rPr lang="el-GR" sz="2000" b="1" dirty="0" err="1"/>
              <a:t>engage</a:t>
            </a:r>
            <a:r>
              <a:rPr lang="el-GR" sz="2000" b="1" dirty="0"/>
              <a:t> </a:t>
            </a:r>
            <a:r>
              <a:rPr lang="el-GR" sz="2000" b="1" dirty="0" err="1"/>
              <a:t>with</a:t>
            </a:r>
            <a:r>
              <a:rPr lang="el-GR" sz="2000" b="1" dirty="0"/>
              <a:t> </a:t>
            </a:r>
            <a:r>
              <a:rPr lang="el-GR" sz="2000" b="1" dirty="0" err="1"/>
              <a:t>authentic</a:t>
            </a:r>
            <a:r>
              <a:rPr lang="el-GR" sz="2000" b="1" dirty="0"/>
              <a:t> </a:t>
            </a:r>
            <a:r>
              <a:rPr lang="el-GR" sz="2000" b="1" dirty="0" err="1"/>
              <a:t>environmental</a:t>
            </a:r>
            <a:r>
              <a:rPr lang="el-GR" sz="2000" b="1" dirty="0"/>
              <a:t> </a:t>
            </a:r>
            <a:r>
              <a:rPr lang="el-GR" sz="2000" b="1" dirty="0" err="1"/>
              <a:t>challenges</a:t>
            </a:r>
            <a:r>
              <a:rPr lang="el-GR" sz="2000" b="1" dirty="0"/>
              <a:t> and </a:t>
            </a:r>
            <a:r>
              <a:rPr lang="el-GR" sz="2000" b="1" dirty="0" err="1"/>
              <a:t>develop</a:t>
            </a:r>
            <a:r>
              <a:rPr lang="el-GR" sz="2000" b="1" dirty="0"/>
              <a:t> </a:t>
            </a:r>
            <a:r>
              <a:rPr lang="el-GR" sz="2000" b="1" dirty="0" err="1"/>
              <a:t>evidence-based</a:t>
            </a:r>
            <a:r>
              <a:rPr lang="el-GR" sz="2000" b="1" dirty="0"/>
              <a:t> </a:t>
            </a:r>
            <a:r>
              <a:rPr lang="el-GR" sz="2000" b="1" dirty="0" err="1"/>
              <a:t>decision-making</a:t>
            </a:r>
            <a:r>
              <a:rPr lang="el-GR" sz="2000" b="1" dirty="0"/>
              <a:t> </a:t>
            </a:r>
            <a:r>
              <a:rPr lang="el-GR" sz="2000" b="1" dirty="0" err="1"/>
              <a:t>skills</a:t>
            </a:r>
            <a:r>
              <a:rPr lang="el-GR" sz="2000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624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14F00D-9B5E-235E-03D3-10D4F2FB13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47"/>
          <a:stretch>
            <a:fillRect/>
          </a:stretch>
        </p:blipFill>
        <p:spPr>
          <a:xfrm>
            <a:off x="924232" y="3283974"/>
            <a:ext cx="10516726" cy="270447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334E244-BFEE-6F22-ED62-09654F75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645" y="259206"/>
            <a:ext cx="9646315" cy="1280890"/>
          </a:xfrm>
        </p:spPr>
        <p:txBody>
          <a:bodyPr>
            <a:normAutofit fontScale="90000"/>
          </a:bodyPr>
          <a:lstStyle/>
          <a:p>
            <a:r>
              <a:rPr lang="el-GR" sz="4400" b="1" dirty="0"/>
              <a:t>The </a:t>
            </a:r>
            <a:r>
              <a:rPr lang="el-GR" sz="4400" b="1" dirty="0" err="1"/>
              <a:t>Original</a:t>
            </a:r>
            <a:r>
              <a:rPr lang="el-GR" sz="4400" b="1" dirty="0"/>
              <a:t> </a:t>
            </a:r>
            <a:r>
              <a:rPr lang="el-GR" sz="4400" b="1" dirty="0" err="1"/>
              <a:t>Open</a:t>
            </a:r>
            <a:r>
              <a:rPr lang="el-GR" sz="4400" b="1" dirty="0"/>
              <a:t> </a:t>
            </a:r>
            <a:r>
              <a:rPr lang="el-GR" sz="4400" b="1" dirty="0" err="1"/>
              <a:t>Schooling</a:t>
            </a:r>
            <a:r>
              <a:rPr lang="el-GR" sz="4400" b="1" dirty="0"/>
              <a:t> </a:t>
            </a:r>
            <a:r>
              <a:rPr lang="el-GR" sz="4400" b="1" dirty="0" err="1"/>
              <a:t>Scenario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930AA3-22E5-B74B-1867-1D6564E5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336" y="1150375"/>
            <a:ext cx="9517626" cy="531949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The </a:t>
            </a:r>
            <a:r>
              <a:rPr lang="el-GR" b="1" dirty="0" err="1"/>
              <a:t>learning</a:t>
            </a:r>
            <a:r>
              <a:rPr lang="el-GR" b="1" dirty="0"/>
              <a:t> </a:t>
            </a:r>
            <a:r>
              <a:rPr lang="el-GR" b="1" dirty="0" err="1"/>
              <a:t>scenario</a:t>
            </a:r>
            <a:r>
              <a:rPr lang="el-GR" b="1" dirty="0"/>
              <a:t> </a:t>
            </a:r>
            <a:r>
              <a:rPr lang="el-GR" b="1" dirty="0" err="1"/>
              <a:t>was</a:t>
            </a:r>
            <a:r>
              <a:rPr lang="el-GR" b="1" dirty="0"/>
              <a:t> </a:t>
            </a:r>
            <a:r>
              <a:rPr lang="el-GR" b="1" dirty="0" err="1"/>
              <a:t>implemented</a:t>
            </a:r>
            <a:r>
              <a:rPr lang="el-GR" b="1" dirty="0"/>
              <a:t> </a:t>
            </a:r>
            <a:r>
              <a:rPr lang="el-GR" b="1" dirty="0" err="1"/>
              <a:t>within</a:t>
            </a:r>
            <a:r>
              <a:rPr lang="el-GR" b="1" dirty="0"/>
              <a:t> the European CONNECT, </a:t>
            </a:r>
            <a:r>
              <a:rPr lang="tr-TR" b="1" dirty="0"/>
              <a:t>Open Schooling project.</a:t>
            </a:r>
            <a:r>
              <a:rPr lang="el-GR" b="1" dirty="0"/>
              <a:t> </a:t>
            </a:r>
          </a:p>
          <a:p>
            <a:r>
              <a:rPr lang="el-GR" b="1" dirty="0" err="1"/>
              <a:t>Students</a:t>
            </a:r>
            <a:r>
              <a:rPr lang="el-GR" b="1" dirty="0"/>
              <a:t> </a:t>
            </a:r>
            <a:r>
              <a:rPr lang="el-GR" b="1" dirty="0" err="1"/>
              <a:t>explored</a:t>
            </a:r>
            <a:r>
              <a:rPr lang="el-GR" b="1" dirty="0"/>
              <a:t> a </a:t>
            </a:r>
            <a:r>
              <a:rPr lang="el-GR" b="1" dirty="0" err="1"/>
              <a:t>real-world</a:t>
            </a:r>
            <a:r>
              <a:rPr lang="el-GR" b="1" dirty="0"/>
              <a:t> </a:t>
            </a:r>
            <a:r>
              <a:rPr lang="el-GR" b="1" dirty="0" err="1"/>
              <a:t>environmental</a:t>
            </a:r>
            <a:r>
              <a:rPr lang="el-GR" b="1" dirty="0"/>
              <a:t> </a:t>
            </a:r>
            <a:r>
              <a:rPr lang="el-GR" b="1" dirty="0" err="1"/>
              <a:t>challenge</a:t>
            </a:r>
            <a:r>
              <a:rPr lang="el-GR" b="1" dirty="0"/>
              <a:t>:</a:t>
            </a:r>
          </a:p>
          <a:p>
            <a:pPr marL="0" indent="0">
              <a:buNone/>
            </a:pPr>
            <a:r>
              <a:rPr lang="en-US" b="1" i="1" dirty="0">
                <a:latin typeface="Arial Black" panose="020B0A04020102020204" pitchFamily="34" charset="0"/>
              </a:rPr>
              <a:t>“</a:t>
            </a:r>
            <a:r>
              <a:rPr lang="el-GR" b="1" i="1" dirty="0" err="1">
                <a:latin typeface="Arial Black" panose="020B0A04020102020204" pitchFamily="34" charset="0"/>
              </a:rPr>
              <a:t>Which</a:t>
            </a:r>
            <a:r>
              <a:rPr lang="el-GR" b="1" i="1" dirty="0">
                <a:latin typeface="Arial Black" panose="020B0A04020102020204" pitchFamily="34" charset="0"/>
              </a:rPr>
              <a:t> </a:t>
            </a:r>
            <a:r>
              <a:rPr lang="el-GR" b="1" i="1" dirty="0" err="1">
                <a:latin typeface="Arial Black" panose="020B0A04020102020204" pitchFamily="34" charset="0"/>
              </a:rPr>
              <a:t>species</a:t>
            </a:r>
            <a:r>
              <a:rPr lang="el-GR" b="1" i="1" dirty="0">
                <a:latin typeface="Arial Black" panose="020B0A04020102020204" pitchFamily="34" charset="0"/>
              </a:rPr>
              <a:t> </a:t>
            </a:r>
            <a:r>
              <a:rPr lang="el-GR" b="1" i="1" dirty="0" err="1">
                <a:latin typeface="Arial Black" panose="020B0A04020102020204" pitchFamily="34" charset="0"/>
              </a:rPr>
              <a:t>could</a:t>
            </a:r>
            <a:r>
              <a:rPr lang="el-GR" b="1" i="1" dirty="0">
                <a:latin typeface="Arial Black" panose="020B0A04020102020204" pitchFamily="34" charset="0"/>
              </a:rPr>
              <a:t> </a:t>
            </a:r>
            <a:r>
              <a:rPr lang="el-GR" b="1" i="1" dirty="0" err="1">
                <a:latin typeface="Arial Black" panose="020B0A04020102020204" pitchFamily="34" charset="0"/>
              </a:rPr>
              <a:t>best</a:t>
            </a:r>
            <a:r>
              <a:rPr lang="el-GR" b="1" i="1" dirty="0">
                <a:latin typeface="Arial Black" panose="020B0A04020102020204" pitchFamily="34" charset="0"/>
              </a:rPr>
              <a:t> </a:t>
            </a:r>
            <a:r>
              <a:rPr lang="el-GR" b="1" i="1" dirty="0" err="1">
                <a:latin typeface="Arial Black" panose="020B0A04020102020204" pitchFamily="34" charset="0"/>
              </a:rPr>
              <a:t>support</a:t>
            </a:r>
            <a:r>
              <a:rPr lang="el-GR" b="1" i="1" dirty="0">
                <a:latin typeface="Arial Black" panose="020B0A04020102020204" pitchFamily="34" charset="0"/>
              </a:rPr>
              <a:t> the </a:t>
            </a:r>
            <a:r>
              <a:rPr lang="el-GR" b="1" i="1" dirty="0" err="1">
                <a:latin typeface="Arial Black" panose="020B0A04020102020204" pitchFamily="34" charset="0"/>
              </a:rPr>
              <a:t>rewilding</a:t>
            </a:r>
            <a:r>
              <a:rPr lang="el-GR" b="1" i="1" dirty="0">
                <a:latin typeface="Arial Black" panose="020B0A04020102020204" pitchFamily="34" charset="0"/>
              </a:rPr>
              <a:t> of a Greek </a:t>
            </a:r>
            <a:r>
              <a:rPr lang="el-GR" b="1" i="1" dirty="0" err="1">
                <a:latin typeface="Arial Black" panose="020B0A04020102020204" pitchFamily="34" charset="0"/>
              </a:rPr>
              <a:t>ecosystem</a:t>
            </a:r>
            <a:r>
              <a:rPr lang="el-GR" b="1" i="1" dirty="0">
                <a:latin typeface="Arial Black" panose="020B0A04020102020204" pitchFamily="34" charset="0"/>
              </a:rPr>
              <a:t>?</a:t>
            </a:r>
            <a:r>
              <a:rPr lang="en-US" b="1" i="1" dirty="0">
                <a:latin typeface="Arial Black" panose="020B0A04020102020204" pitchFamily="34" charset="0"/>
              </a:rPr>
              <a:t>”</a:t>
            </a:r>
          </a:p>
          <a:p>
            <a:r>
              <a:rPr lang="el-GR" b="1" dirty="0" err="1"/>
              <a:t>Scientists</a:t>
            </a:r>
            <a:r>
              <a:rPr lang="el-GR" b="1" dirty="0"/>
              <a:t> </a:t>
            </a:r>
            <a:r>
              <a:rPr lang="el-GR" b="1" dirty="0" err="1"/>
              <a:t>from</a:t>
            </a:r>
            <a:r>
              <a:rPr lang="el-GR" b="1" dirty="0"/>
              <a:t> the </a:t>
            </a:r>
            <a:r>
              <a:rPr lang="el-GR" b="1" dirty="0" err="1"/>
              <a:t>Natural</a:t>
            </a:r>
            <a:r>
              <a:rPr lang="el-GR" b="1" dirty="0"/>
              <a:t> </a:t>
            </a:r>
            <a:r>
              <a:rPr lang="el-GR" b="1" dirty="0" err="1"/>
              <a:t>History</a:t>
            </a:r>
            <a:r>
              <a:rPr lang="el-GR" b="1" dirty="0"/>
              <a:t> </a:t>
            </a:r>
            <a:r>
              <a:rPr lang="el-GR" b="1" dirty="0" err="1"/>
              <a:t>Museum</a:t>
            </a:r>
            <a:r>
              <a:rPr lang="el-GR" b="1" dirty="0"/>
              <a:t> of Crete </a:t>
            </a:r>
            <a:r>
              <a:rPr lang="el-GR" b="1" dirty="0" err="1"/>
              <a:t>proposed</a:t>
            </a:r>
            <a:r>
              <a:rPr lang="el-GR" b="1" dirty="0"/>
              <a:t> </a:t>
            </a:r>
            <a:r>
              <a:rPr lang="el-GR" b="1" dirty="0" err="1"/>
              <a:t>four</a:t>
            </a:r>
            <a:r>
              <a:rPr lang="el-GR" b="1" dirty="0"/>
              <a:t> </a:t>
            </a:r>
            <a:r>
              <a:rPr lang="el-GR" b="1" dirty="0" err="1"/>
              <a:t>candidate</a:t>
            </a:r>
            <a:r>
              <a:rPr lang="el-GR" b="1" dirty="0"/>
              <a:t> </a:t>
            </a:r>
            <a:r>
              <a:rPr lang="el-GR" b="1" dirty="0" err="1"/>
              <a:t>species</a:t>
            </a:r>
            <a:r>
              <a:rPr lang="el-GR" b="1" dirty="0"/>
              <a:t>:</a:t>
            </a:r>
          </a:p>
          <a:p>
            <a:endParaRPr lang="el-GR" b="1" dirty="0"/>
          </a:p>
          <a:p>
            <a:endParaRPr lang="el-GR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l-GR" b="1" dirty="0" err="1"/>
              <a:t>Students</a:t>
            </a:r>
            <a:r>
              <a:rPr lang="el-GR" b="1" dirty="0"/>
              <a:t> </a:t>
            </a:r>
            <a:r>
              <a:rPr lang="el-GR" b="1" dirty="0" err="1"/>
              <a:t>investigated</a:t>
            </a:r>
            <a:r>
              <a:rPr lang="el-GR" b="1" dirty="0"/>
              <a:t> </a:t>
            </a:r>
            <a:r>
              <a:rPr lang="el-GR" b="1" dirty="0" err="1"/>
              <a:t>scientific</a:t>
            </a:r>
            <a:r>
              <a:rPr lang="el-GR" b="1" dirty="0"/>
              <a:t> </a:t>
            </a:r>
            <a:r>
              <a:rPr lang="el-GR" b="1" dirty="0" err="1"/>
              <a:t>evidence</a:t>
            </a:r>
            <a:r>
              <a:rPr lang="el-GR" b="1" dirty="0"/>
              <a:t> </a:t>
            </a:r>
            <a:r>
              <a:rPr lang="el-GR" b="1" dirty="0" err="1"/>
              <a:t>before</a:t>
            </a:r>
            <a:r>
              <a:rPr lang="el-GR" b="1" dirty="0"/>
              <a:t> </a:t>
            </a:r>
            <a:r>
              <a:rPr lang="el-GR" b="1" dirty="0" err="1"/>
              <a:t>making</a:t>
            </a:r>
            <a:r>
              <a:rPr lang="el-GR" b="1" dirty="0"/>
              <a:t> </a:t>
            </a:r>
            <a:r>
              <a:rPr lang="el-GR" b="1" dirty="0" err="1"/>
              <a:t>decisions</a:t>
            </a:r>
            <a:r>
              <a:rPr lang="el-GR" b="1" dirty="0"/>
              <a:t>.</a:t>
            </a:r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91ECF96-CC5E-929B-6E99-B5D89A118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674" y="5988446"/>
            <a:ext cx="2114326" cy="7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2868E6-6ECC-20FF-D2F5-B07621FF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296" y="568788"/>
            <a:ext cx="9430006" cy="1017877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The </a:t>
            </a:r>
            <a:r>
              <a:rPr lang="el-GR" b="1" dirty="0" err="1"/>
              <a:t>Open</a:t>
            </a:r>
            <a:r>
              <a:rPr lang="el-GR" b="1" dirty="0"/>
              <a:t> </a:t>
            </a:r>
            <a:r>
              <a:rPr lang="el-GR" b="1" dirty="0" err="1"/>
              <a:t>Schooling</a:t>
            </a:r>
            <a:r>
              <a:rPr lang="el-GR" b="1" dirty="0"/>
              <a:t> </a:t>
            </a:r>
            <a:r>
              <a:rPr lang="el-GR" b="1" dirty="0" err="1"/>
              <a:t>Approach</a:t>
            </a:r>
            <a:br>
              <a:rPr lang="en-US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l-GR" b="1" dirty="0"/>
            </a:br>
            <a:endParaRPr lang="el-GR" b="1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377A7F7D-6E8B-C73F-58FE-6F2CA27F0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555014"/>
              </p:ext>
            </p:extLst>
          </p:nvPr>
        </p:nvGraphicFramePr>
        <p:xfrm>
          <a:off x="1248262" y="1787013"/>
          <a:ext cx="9430005" cy="40533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43335">
                  <a:extLst>
                    <a:ext uri="{9D8B030D-6E8A-4147-A177-3AD203B41FA5}">
                      <a16:colId xmlns:a16="http://schemas.microsoft.com/office/drawing/2014/main" val="3337781120"/>
                    </a:ext>
                  </a:extLst>
                </a:gridCol>
                <a:gridCol w="3143335">
                  <a:extLst>
                    <a:ext uri="{9D8B030D-6E8A-4147-A177-3AD203B41FA5}">
                      <a16:colId xmlns:a16="http://schemas.microsoft.com/office/drawing/2014/main" val="2939151746"/>
                    </a:ext>
                  </a:extLst>
                </a:gridCol>
                <a:gridCol w="3143335">
                  <a:extLst>
                    <a:ext uri="{9D8B030D-6E8A-4147-A177-3AD203B41FA5}">
                      <a16:colId xmlns:a16="http://schemas.microsoft.com/office/drawing/2014/main" val="2801681620"/>
                    </a:ext>
                  </a:extLst>
                </a:gridCol>
              </a:tblGrid>
              <a:tr h="4825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400" dirty="0"/>
                        <a:t>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/>
                        <a:t>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40346"/>
                  </a:ext>
                </a:extLst>
              </a:tr>
              <a:tr h="35708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/>
                        <a:t>Students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discuss</a:t>
                      </a:r>
                      <a:r>
                        <a:rPr lang="el-GR" sz="2400" b="1" dirty="0"/>
                        <a:t> the </a:t>
                      </a:r>
                      <a:r>
                        <a:rPr lang="el-GR" sz="2400" b="1" dirty="0" err="1"/>
                        <a:t>problem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with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their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families</a:t>
                      </a:r>
                      <a:r>
                        <a:rPr lang="el-GR" sz="2400" b="1" dirty="0"/>
                        <a:t>.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err="1"/>
                        <a:t>Students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learn</a:t>
                      </a:r>
                      <a:r>
                        <a:rPr lang="el-GR" sz="2400" b="1" dirty="0"/>
                        <a:t>:</a:t>
                      </a:r>
                      <a:br>
                        <a:rPr lang="el-GR" sz="2400" b="1" dirty="0"/>
                      </a:br>
                      <a:r>
                        <a:rPr lang="el-GR" sz="2400" b="1" dirty="0"/>
                        <a:t>• </a:t>
                      </a:r>
                      <a:r>
                        <a:rPr lang="el-GR" sz="2400" b="1" dirty="0" err="1"/>
                        <a:t>ecosystem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stability</a:t>
                      </a:r>
                      <a:br>
                        <a:rPr lang="el-GR" sz="2400" b="1" dirty="0"/>
                      </a:br>
                      <a:r>
                        <a:rPr lang="el-GR" sz="2400" b="1" dirty="0"/>
                        <a:t>• </a:t>
                      </a:r>
                      <a:r>
                        <a:rPr lang="el-GR" sz="2400" b="1" dirty="0" err="1"/>
                        <a:t>food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webs</a:t>
                      </a:r>
                      <a:br>
                        <a:rPr lang="el-GR" sz="2400" b="1" dirty="0"/>
                      </a:br>
                      <a:r>
                        <a:rPr lang="el-GR" sz="2400" b="1" dirty="0"/>
                        <a:t>• </a:t>
                      </a:r>
                      <a:r>
                        <a:rPr lang="el-GR" sz="2400" b="1" dirty="0" err="1"/>
                        <a:t>ecological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interactions</a:t>
                      </a:r>
                      <a:br>
                        <a:rPr lang="el-GR" sz="2400" b="1" dirty="0"/>
                      </a:br>
                      <a:r>
                        <a:rPr lang="el-GR" sz="2400" b="1" dirty="0"/>
                        <a:t>• </a:t>
                      </a:r>
                      <a:r>
                        <a:rPr lang="el-GR" sz="2400" b="1" dirty="0" err="1"/>
                        <a:t>scientific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reasoning</a:t>
                      </a:r>
                      <a:endParaRPr lang="el-GR" sz="2400" b="1" dirty="0"/>
                    </a:p>
                    <a:p>
                      <a:pPr algn="ctr"/>
                      <a:endParaRPr lang="el-G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err="1"/>
                        <a:t>Students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design</a:t>
                      </a:r>
                      <a:r>
                        <a:rPr lang="el-GR" sz="2400" b="1" dirty="0"/>
                        <a:t> a </a:t>
                      </a:r>
                      <a:r>
                        <a:rPr lang="el-GR" sz="2400" b="1" dirty="0" err="1"/>
                        <a:t>campaign</a:t>
                      </a:r>
                      <a:r>
                        <a:rPr lang="el-GR" sz="2400" b="1" dirty="0"/>
                        <a:t> </a:t>
                      </a:r>
                      <a:r>
                        <a:rPr lang="el-GR" sz="2400" b="1" dirty="0" err="1"/>
                        <a:t>supporting</a:t>
                      </a:r>
                      <a:r>
                        <a:rPr lang="el-GR" sz="2400" b="1" dirty="0"/>
                        <a:t> the </a:t>
                      </a:r>
                      <a:r>
                        <a:rPr lang="el-GR" sz="2400" b="1" dirty="0" err="1"/>
                        <a:t>reintroduction</a:t>
                      </a:r>
                      <a:r>
                        <a:rPr lang="el-GR" sz="2400" b="1" dirty="0"/>
                        <a:t> of a </a:t>
                      </a:r>
                      <a:r>
                        <a:rPr lang="el-GR" sz="2400" b="1" dirty="0" err="1"/>
                        <a:t>species</a:t>
                      </a:r>
                      <a:r>
                        <a:rPr lang="el-GR" sz="2400" b="1" dirty="0"/>
                        <a:t>.</a:t>
                      </a:r>
                    </a:p>
                    <a:p>
                      <a:pPr algn="ctr"/>
                      <a:endParaRPr lang="el-G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7850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56DE9D-D607-F886-CFE9-C119FDCD9B34}"/>
              </a:ext>
            </a:extLst>
          </p:cNvPr>
          <p:cNvSpPr txBox="1"/>
          <p:nvPr/>
        </p:nvSpPr>
        <p:spPr>
          <a:xfrm>
            <a:off x="7914968" y="4965773"/>
            <a:ext cx="360887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err="1"/>
              <a:t>Stakeholders</a:t>
            </a:r>
            <a:r>
              <a:rPr lang="el-GR" sz="2000" b="1" dirty="0"/>
              <a:t>: </a:t>
            </a:r>
            <a:r>
              <a:rPr lang="el-GR" sz="2000" b="1" dirty="0" err="1"/>
              <a:t>Students</a:t>
            </a:r>
            <a:endParaRPr lang="el-GR" sz="2000" b="1" dirty="0"/>
          </a:p>
          <a:p>
            <a:r>
              <a:rPr lang="el-GR" sz="2000" b="1" dirty="0"/>
              <a:t>                        </a:t>
            </a:r>
            <a:r>
              <a:rPr lang="el-GR" sz="2000" b="1" dirty="0" err="1"/>
              <a:t>Teachers</a:t>
            </a:r>
            <a:endParaRPr lang="el-GR" sz="2000" b="1" dirty="0"/>
          </a:p>
          <a:p>
            <a:r>
              <a:rPr lang="el-GR" sz="2000" b="1" dirty="0"/>
              <a:t>                        </a:t>
            </a:r>
            <a:r>
              <a:rPr lang="el-GR" sz="2000" b="1" dirty="0" err="1"/>
              <a:t>Families</a:t>
            </a:r>
            <a:br>
              <a:rPr lang="el-GR" sz="2000" b="1" dirty="0"/>
            </a:br>
            <a:r>
              <a:rPr lang="el-GR" sz="2000" b="1" dirty="0"/>
              <a:t>                        </a:t>
            </a:r>
            <a:r>
              <a:rPr lang="el-GR" sz="2000" b="1" dirty="0" err="1"/>
              <a:t>Scientists</a:t>
            </a:r>
            <a:endParaRPr lang="el-GR" sz="2000" b="1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F42ACFE5-3E65-33C9-7189-FCE579279566}"/>
              </a:ext>
            </a:extLst>
          </p:cNvPr>
          <p:cNvSpPr/>
          <p:nvPr/>
        </p:nvSpPr>
        <p:spPr>
          <a:xfrm>
            <a:off x="3431458" y="1946787"/>
            <a:ext cx="776748" cy="2851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2C90D70D-884B-241C-ACDD-9392899FA405}"/>
              </a:ext>
            </a:extLst>
          </p:cNvPr>
          <p:cNvSpPr/>
          <p:nvPr/>
        </p:nvSpPr>
        <p:spPr>
          <a:xfrm>
            <a:off x="6666488" y="1955640"/>
            <a:ext cx="776748" cy="2851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7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3B16B-362F-D729-EAE4-5D87F0A1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652" y="234383"/>
            <a:ext cx="10412361" cy="1280890"/>
          </a:xfrm>
        </p:spPr>
        <p:txBody>
          <a:bodyPr/>
          <a:lstStyle/>
          <a:p>
            <a:r>
              <a:rPr lang="el-GR" b="1" dirty="0" err="1"/>
              <a:t>Digital</a:t>
            </a:r>
            <a:r>
              <a:rPr lang="el-GR" b="1" dirty="0"/>
              <a:t> </a:t>
            </a:r>
            <a:r>
              <a:rPr lang="el-GR" b="1" dirty="0" err="1"/>
              <a:t>Tools</a:t>
            </a:r>
            <a:r>
              <a:rPr lang="el-GR" b="1" dirty="0"/>
              <a:t> </a:t>
            </a:r>
            <a:r>
              <a:rPr lang="el-GR" b="1" dirty="0" err="1"/>
              <a:t>Used</a:t>
            </a:r>
            <a:r>
              <a:rPr lang="el-GR" b="1" dirty="0"/>
              <a:t> </a:t>
            </a:r>
            <a:r>
              <a:rPr lang="el-GR" b="1" dirty="0" err="1"/>
              <a:t>During</a:t>
            </a:r>
            <a:r>
              <a:rPr lang="el-GR" b="1" dirty="0"/>
              <a:t> the </a:t>
            </a:r>
            <a:r>
              <a:rPr lang="el-GR" b="1" dirty="0" err="1"/>
              <a:t>Implementation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45AD27B-C71A-4B50-D4BA-84C4F7036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565" y="1327355"/>
            <a:ext cx="5555226" cy="4414682"/>
          </a:xfrm>
        </p:spPr>
        <p:txBody>
          <a:bodyPr>
            <a:normAutofit/>
          </a:bodyPr>
          <a:lstStyle/>
          <a:p>
            <a:r>
              <a:rPr lang="el-GR" sz="2400" b="1" dirty="0" err="1"/>
              <a:t>Students</a:t>
            </a:r>
            <a:r>
              <a:rPr lang="el-GR" sz="2400" b="1" dirty="0"/>
              <a:t> </a:t>
            </a:r>
            <a:r>
              <a:rPr lang="el-GR" sz="2400" b="1" dirty="0" err="1"/>
              <a:t>used</a:t>
            </a:r>
            <a:r>
              <a:rPr lang="el-GR" sz="2400" b="1" dirty="0"/>
              <a:t>:</a:t>
            </a:r>
          </a:p>
          <a:p>
            <a:pPr marL="0" indent="0">
              <a:buNone/>
            </a:pPr>
            <a:r>
              <a:rPr lang="el-GR" sz="2400" b="1" dirty="0"/>
              <a:t>• </a:t>
            </a:r>
            <a:r>
              <a:rPr lang="el-GR" sz="2400" b="1" dirty="0" err="1"/>
              <a:t>Google</a:t>
            </a:r>
            <a:r>
              <a:rPr lang="el-GR" sz="2400" b="1" dirty="0"/>
              <a:t> </a:t>
            </a:r>
            <a:r>
              <a:rPr lang="el-GR" sz="2400" b="1" dirty="0" err="1"/>
              <a:t>Forms</a:t>
            </a:r>
            <a:r>
              <a:rPr lang="el-GR" sz="2400" b="1" dirty="0"/>
              <a:t> (</a:t>
            </a:r>
            <a:r>
              <a:rPr lang="el-GR" sz="2400" b="1" dirty="0" err="1"/>
              <a:t>voting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• </a:t>
            </a:r>
            <a:r>
              <a:rPr lang="el-GR" sz="2400" b="1" dirty="0" err="1"/>
              <a:t>Padlet</a:t>
            </a:r>
            <a:r>
              <a:rPr lang="el-GR" sz="2400" b="1" dirty="0"/>
              <a:t> (</a:t>
            </a:r>
            <a:r>
              <a:rPr lang="el-GR" sz="2400" b="1" dirty="0" err="1"/>
              <a:t>argumentation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• </a:t>
            </a:r>
            <a:r>
              <a:rPr lang="el-GR" sz="2400" b="1" dirty="0" err="1"/>
              <a:t>Kahoot</a:t>
            </a:r>
            <a:r>
              <a:rPr lang="el-GR" sz="2400" b="1" dirty="0"/>
              <a:t> (</a:t>
            </a:r>
            <a:r>
              <a:rPr lang="el-GR" sz="2400" b="1" dirty="0" err="1"/>
              <a:t>self-assessment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• </a:t>
            </a:r>
            <a:r>
              <a:rPr lang="el-GR" sz="2400" b="1" dirty="0" err="1"/>
              <a:t>Mentimeter</a:t>
            </a:r>
            <a:r>
              <a:rPr lang="el-GR" sz="2400" b="1" dirty="0"/>
              <a:t> (</a:t>
            </a:r>
            <a:r>
              <a:rPr lang="el-GR" sz="2400" b="1" dirty="0" err="1"/>
              <a:t>feedback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• </a:t>
            </a:r>
            <a:r>
              <a:rPr lang="el-GR" sz="2400" b="1" dirty="0" err="1"/>
              <a:t>Coggle</a:t>
            </a:r>
            <a:r>
              <a:rPr lang="el-GR" sz="2400" b="1" dirty="0"/>
              <a:t> (</a:t>
            </a:r>
            <a:r>
              <a:rPr lang="el-GR" sz="2400" b="1" dirty="0" err="1"/>
              <a:t>brainstorming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• </a:t>
            </a:r>
            <a:r>
              <a:rPr lang="el-GR" sz="2400" b="1" dirty="0" err="1"/>
              <a:t>videos</a:t>
            </a:r>
            <a:r>
              <a:rPr lang="el-GR" sz="2400" b="1" dirty="0"/>
              <a:t> and </a:t>
            </a:r>
            <a:r>
              <a:rPr lang="el-GR" sz="2400" b="1" dirty="0" err="1"/>
              <a:t>digital</a:t>
            </a:r>
            <a:r>
              <a:rPr lang="el-GR" sz="2400" b="1" dirty="0"/>
              <a:t> </a:t>
            </a:r>
            <a:r>
              <a:rPr lang="el-GR" sz="2400" b="1" dirty="0" err="1"/>
              <a:t>resources</a:t>
            </a:r>
            <a:endParaRPr lang="el-GR" sz="2400" b="1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47E55-DF16-A8A4-BCFC-0C9910DF3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4155" y="990559"/>
            <a:ext cx="6325619" cy="4540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8EE0A37-DF8E-7804-44C3-8C0703D2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20178" y="4399055"/>
            <a:ext cx="6193400" cy="2685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7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643A6-3522-5228-27D1-55DC40ED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results 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9B8427-64C0-7F00-95D5-62E577287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973" y="180913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b="1" dirty="0"/>
              <a:t>The combination of Open Schooling and digital tools helped students </a:t>
            </a:r>
            <a:r>
              <a:rPr lang="en-US" sz="2800" b="1" dirty="0" err="1"/>
              <a:t>analyse</a:t>
            </a:r>
            <a:r>
              <a:rPr lang="en-US" sz="2800" b="1" dirty="0"/>
              <a:t> evidence, justify their choices and revise their decisions based on scientific reasoning.</a:t>
            </a:r>
            <a:endParaRPr lang="el-GR" sz="2800" b="1" dirty="0"/>
          </a:p>
          <a:p>
            <a:r>
              <a:rPr lang="el-GR" sz="2800" b="1" dirty="0" err="1"/>
              <a:t>Students</a:t>
            </a:r>
            <a:r>
              <a:rPr lang="el-GR" sz="2800" b="1" dirty="0"/>
              <a:t> </a:t>
            </a:r>
            <a:r>
              <a:rPr lang="el-GR" sz="2800" b="1" dirty="0" err="1"/>
              <a:t>revised</a:t>
            </a:r>
            <a:r>
              <a:rPr lang="el-GR" sz="2800" b="1" dirty="0"/>
              <a:t> </a:t>
            </a:r>
            <a:r>
              <a:rPr lang="el-GR" sz="2800" b="1" dirty="0" err="1"/>
              <a:t>their</a:t>
            </a:r>
            <a:r>
              <a:rPr lang="el-GR" sz="2800" b="1" dirty="0"/>
              <a:t> </a:t>
            </a:r>
            <a:r>
              <a:rPr lang="el-GR" sz="2800" b="1" dirty="0" err="1"/>
              <a:t>decisions</a:t>
            </a:r>
            <a:r>
              <a:rPr lang="el-GR" sz="2800" b="1" dirty="0"/>
              <a:t> </a:t>
            </a:r>
            <a:r>
              <a:rPr lang="el-GR" sz="2800" b="1" dirty="0" err="1"/>
              <a:t>after</a:t>
            </a:r>
            <a:r>
              <a:rPr lang="el-GR" sz="2800" b="1" dirty="0"/>
              <a:t> </a:t>
            </a:r>
            <a:r>
              <a:rPr lang="el-GR" sz="2800" b="1" dirty="0" err="1"/>
              <a:t>applying</a:t>
            </a:r>
            <a:r>
              <a:rPr lang="el-GR" sz="2800" b="1" dirty="0"/>
              <a:t> the </a:t>
            </a:r>
            <a:r>
              <a:rPr lang="el-GR" sz="2800" b="1" dirty="0" err="1"/>
              <a:t>scientific</a:t>
            </a:r>
            <a:r>
              <a:rPr lang="el-GR" sz="2800" b="1" dirty="0"/>
              <a:t> </a:t>
            </a:r>
            <a:r>
              <a:rPr lang="el-GR" sz="2800" b="1" dirty="0" err="1"/>
              <a:t>method</a:t>
            </a:r>
            <a:r>
              <a:rPr lang="el-GR" sz="2800" b="1" dirty="0"/>
              <a:t> and </a:t>
            </a:r>
            <a:r>
              <a:rPr lang="el-GR" sz="2800" b="1" dirty="0" err="1"/>
              <a:t>evaluating</a:t>
            </a:r>
            <a:r>
              <a:rPr lang="el-GR" sz="2800" b="1" dirty="0"/>
              <a:t> </a:t>
            </a:r>
            <a:r>
              <a:rPr lang="el-GR" sz="2800" b="1" dirty="0" err="1"/>
              <a:t>ecological</a:t>
            </a:r>
            <a:r>
              <a:rPr lang="el-GR" sz="2800" b="1" dirty="0"/>
              <a:t> </a:t>
            </a:r>
            <a:r>
              <a:rPr lang="el-GR" sz="2800" b="1" dirty="0" err="1"/>
              <a:t>evidence</a:t>
            </a:r>
            <a:r>
              <a:rPr lang="el-G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50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59324-7D3C-B5E0-AAEB-68338F9E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613" y="1140542"/>
            <a:ext cx="9990445" cy="1924665"/>
          </a:xfrm>
        </p:spPr>
        <p:txBody>
          <a:bodyPr>
            <a:normAutofit/>
          </a:bodyPr>
          <a:lstStyle/>
          <a:p>
            <a:r>
              <a:rPr lang="el-GR" sz="4000" b="1" i="1" dirty="0" err="1"/>
              <a:t>Why</a:t>
            </a:r>
            <a:r>
              <a:rPr lang="el-GR" sz="4000" b="1" i="1" dirty="0"/>
              <a:t> </a:t>
            </a:r>
            <a:r>
              <a:rPr lang="el-GR" sz="4000" b="1" i="1" dirty="0" err="1"/>
              <a:t>do</a:t>
            </a:r>
            <a:r>
              <a:rPr lang="el-GR" sz="4000" b="1" i="1" dirty="0"/>
              <a:t> </a:t>
            </a:r>
            <a:r>
              <a:rPr lang="el-GR" sz="4000" b="1" i="1" dirty="0" err="1"/>
              <a:t>we</a:t>
            </a:r>
            <a:r>
              <a:rPr lang="el-GR" sz="4000" b="1" i="1" dirty="0"/>
              <a:t> </a:t>
            </a:r>
            <a:r>
              <a:rPr lang="el-GR" sz="4000" b="1" i="1" dirty="0" err="1"/>
              <a:t>need</a:t>
            </a:r>
            <a:r>
              <a:rPr lang="el-GR" sz="4000" b="1" i="1" dirty="0"/>
              <a:t> AI</a:t>
            </a:r>
            <a:br>
              <a:rPr lang="el-GR" sz="4000" b="1" i="1" dirty="0"/>
            </a:br>
            <a:r>
              <a:rPr lang="el-GR" sz="4000" b="1" i="1" dirty="0" err="1"/>
              <a:t>if</a:t>
            </a:r>
            <a:r>
              <a:rPr lang="el-GR" sz="4000" b="1" i="1" dirty="0"/>
              <a:t> </a:t>
            </a:r>
            <a:r>
              <a:rPr lang="el-GR" sz="4000" b="1" i="1" dirty="0" err="1"/>
              <a:t>digital</a:t>
            </a:r>
            <a:r>
              <a:rPr lang="el-GR" sz="4000" b="1" i="1" dirty="0"/>
              <a:t> </a:t>
            </a:r>
            <a:r>
              <a:rPr lang="el-GR" sz="4000" b="1" i="1" dirty="0" err="1"/>
              <a:t>tools</a:t>
            </a:r>
            <a:r>
              <a:rPr lang="el-GR" sz="4000" b="1" i="1" dirty="0"/>
              <a:t> </a:t>
            </a:r>
            <a:r>
              <a:rPr lang="el-GR" sz="4000" b="1" i="1" dirty="0" err="1"/>
              <a:t>already</a:t>
            </a:r>
            <a:r>
              <a:rPr lang="el-GR" sz="4000" b="1" i="1" dirty="0"/>
              <a:t> </a:t>
            </a:r>
            <a:r>
              <a:rPr lang="el-GR" sz="4000" b="1" i="1" dirty="0" err="1"/>
              <a:t>work</a:t>
            </a:r>
            <a:r>
              <a:rPr lang="el-GR" sz="4000" b="1" i="1" dirty="0"/>
              <a:t>?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E74879C-12BB-6410-401F-B184A723A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513" y="2942507"/>
            <a:ext cx="4107125" cy="31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8B0D6-1D1B-6D0A-2CAA-D8EB98B7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The </a:t>
            </a:r>
            <a:r>
              <a:rPr lang="el-GR" b="1" dirty="0" err="1"/>
              <a:t>New</a:t>
            </a:r>
            <a:r>
              <a:rPr lang="el-GR" b="1" dirty="0"/>
              <a:t> Educational </a:t>
            </a:r>
            <a:r>
              <a:rPr lang="el-GR" b="1" dirty="0" err="1"/>
              <a:t>Challenge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193ABB-76ED-93C9-67CC-A4BB17BA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465" y="1474839"/>
            <a:ext cx="9802761" cy="4759051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increasingly</a:t>
            </a:r>
            <a:r>
              <a:rPr lang="el-GR" sz="2000" b="1" dirty="0"/>
              <a:t> </a:t>
            </a:r>
            <a:r>
              <a:rPr lang="el-GR" sz="2000" b="1" dirty="0" err="1"/>
              <a:t>use</a:t>
            </a:r>
            <a:r>
              <a:rPr lang="el-GR" sz="2000" b="1" dirty="0"/>
              <a:t> AI-</a:t>
            </a:r>
            <a:r>
              <a:rPr lang="el-GR" sz="2000" b="1" dirty="0" err="1"/>
              <a:t>generated</a:t>
            </a:r>
            <a:r>
              <a:rPr lang="el-GR" sz="2000" b="1" dirty="0"/>
              <a:t> </a:t>
            </a:r>
            <a:r>
              <a:rPr lang="el-GR" sz="2000" b="1" dirty="0" err="1"/>
              <a:t>information</a:t>
            </a:r>
            <a:r>
              <a:rPr lang="el-GR" sz="2000" b="1" dirty="0"/>
              <a:t> in </a:t>
            </a:r>
            <a:r>
              <a:rPr lang="el-GR" sz="2000" b="1" dirty="0" err="1"/>
              <a:t>their</a:t>
            </a:r>
            <a:r>
              <a:rPr lang="el-GR" sz="2000" b="1" dirty="0"/>
              <a:t> </a:t>
            </a:r>
            <a:r>
              <a:rPr lang="el-GR" sz="2000" b="1" dirty="0" err="1"/>
              <a:t>everyday</a:t>
            </a:r>
            <a:r>
              <a:rPr lang="el-GR" sz="2000" b="1" dirty="0"/>
              <a:t> </a:t>
            </a:r>
            <a:r>
              <a:rPr lang="el-GR" sz="2000" b="1" dirty="0" err="1"/>
              <a:t>lives</a:t>
            </a:r>
            <a:r>
              <a:rPr lang="el-GR" sz="2000" b="1" dirty="0"/>
              <a:t>.</a:t>
            </a:r>
          </a:p>
          <a:p>
            <a:endParaRPr lang="el-GR" sz="2000" b="1" dirty="0"/>
          </a:p>
          <a:p>
            <a:r>
              <a:rPr lang="el-GR" sz="2400" b="1" dirty="0" err="1"/>
              <a:t>Key</a:t>
            </a:r>
            <a:r>
              <a:rPr lang="el-GR" sz="2400" b="1" dirty="0"/>
              <a:t> </a:t>
            </a:r>
            <a:r>
              <a:rPr lang="el-GR" sz="2400" b="1" dirty="0" err="1"/>
              <a:t>questions</a:t>
            </a:r>
            <a:r>
              <a:rPr lang="el-GR" sz="2400" b="1" dirty="0"/>
              <a:t>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/>
              <a:t>Can AI </a:t>
            </a:r>
            <a:r>
              <a:rPr lang="el-GR" sz="2000" b="1" dirty="0" err="1"/>
              <a:t>support</a:t>
            </a:r>
            <a:r>
              <a:rPr lang="el-GR" sz="2000" b="1" dirty="0"/>
              <a:t> </a:t>
            </a:r>
            <a:r>
              <a:rPr lang="el-GR" sz="2000" b="1" dirty="0" err="1"/>
              <a:t>environmental</a:t>
            </a:r>
            <a:r>
              <a:rPr lang="el-GR" sz="2000" b="1" dirty="0"/>
              <a:t> </a:t>
            </a:r>
            <a:r>
              <a:rPr lang="el-GR" sz="2000" b="1" dirty="0" err="1"/>
              <a:t>decision-making</a:t>
            </a:r>
            <a:r>
              <a:rPr lang="el-GR" sz="2000" b="1" dirty="0"/>
              <a:t>?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/>
              <a:t>Can </a:t>
            </a:r>
            <a:r>
              <a:rPr lang="el-GR" sz="2000" b="1" dirty="0" err="1"/>
              <a:t>students</a:t>
            </a:r>
            <a:r>
              <a:rPr lang="el-GR" sz="2000" b="1" dirty="0"/>
              <a:t> </a:t>
            </a:r>
            <a:r>
              <a:rPr lang="el-GR" sz="2000" b="1" dirty="0" err="1"/>
              <a:t>critically</a:t>
            </a:r>
            <a:r>
              <a:rPr lang="el-GR" sz="2000" b="1" dirty="0"/>
              <a:t> </a:t>
            </a:r>
            <a:r>
              <a:rPr lang="el-GR" sz="2000" b="1" dirty="0" err="1"/>
              <a:t>evaluate</a:t>
            </a:r>
            <a:r>
              <a:rPr lang="el-GR" sz="2000" b="1" dirty="0"/>
              <a:t> AI-</a:t>
            </a:r>
            <a:r>
              <a:rPr lang="el-GR" sz="2000" b="1" dirty="0" err="1"/>
              <a:t>generated</a:t>
            </a:r>
            <a:r>
              <a:rPr lang="el-GR" sz="2000" b="1" dirty="0"/>
              <a:t> </a:t>
            </a:r>
            <a:r>
              <a:rPr lang="el-GR" sz="2000" b="1" dirty="0" err="1"/>
              <a:t>claims</a:t>
            </a:r>
            <a:r>
              <a:rPr lang="el-GR" sz="2000" b="1" dirty="0"/>
              <a:t>?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sz="2000" b="1" dirty="0" err="1"/>
              <a:t>How</a:t>
            </a:r>
            <a:r>
              <a:rPr lang="el-GR" sz="2000" b="1" dirty="0"/>
              <a:t> </a:t>
            </a:r>
            <a:r>
              <a:rPr lang="el-GR" sz="2000" b="1" dirty="0" err="1"/>
              <a:t>can</a:t>
            </a:r>
            <a:r>
              <a:rPr lang="el-GR" sz="2000" b="1" dirty="0"/>
              <a:t> AI </a:t>
            </a:r>
            <a:r>
              <a:rPr lang="el-GR" sz="2000" b="1" dirty="0" err="1"/>
              <a:t>complement</a:t>
            </a:r>
            <a:r>
              <a:rPr lang="el-GR" sz="2000" b="1" dirty="0"/>
              <a:t> </a:t>
            </a:r>
            <a:r>
              <a:rPr lang="el-GR" sz="2000" b="1" dirty="0" err="1"/>
              <a:t>scientific</a:t>
            </a:r>
            <a:r>
              <a:rPr lang="el-GR" sz="2000" b="1" dirty="0"/>
              <a:t> </a:t>
            </a:r>
            <a:r>
              <a:rPr lang="el-GR" sz="2000" b="1" dirty="0" err="1"/>
              <a:t>reasoning</a:t>
            </a:r>
            <a:r>
              <a:rPr lang="el-GR" sz="2000" b="1" dirty="0"/>
              <a:t> </a:t>
            </a:r>
            <a:r>
              <a:rPr lang="el-GR" sz="2000" b="1" dirty="0" err="1"/>
              <a:t>without</a:t>
            </a:r>
            <a:r>
              <a:rPr lang="el-GR" sz="2000" b="1" dirty="0"/>
              <a:t> </a:t>
            </a:r>
            <a:r>
              <a:rPr lang="el-GR" sz="2000" b="1" dirty="0" err="1"/>
              <a:t>replacing</a:t>
            </a:r>
            <a:r>
              <a:rPr lang="el-GR" sz="2000" b="1" dirty="0"/>
              <a:t> </a:t>
            </a:r>
            <a:r>
              <a:rPr lang="el-GR" sz="2000" b="1" dirty="0" err="1"/>
              <a:t>it</a:t>
            </a:r>
            <a:r>
              <a:rPr lang="el-GR" sz="2000" b="1" dirty="0"/>
              <a:t>? </a:t>
            </a:r>
          </a:p>
          <a:p>
            <a:endParaRPr lang="el-GR" sz="2000" b="1" dirty="0"/>
          </a:p>
          <a:p>
            <a:r>
              <a:rPr lang="el-GR" sz="2400" b="1" dirty="0"/>
              <a:t>Our </a:t>
            </a:r>
            <a:r>
              <a:rPr lang="el-GR" sz="2400" b="1" dirty="0" err="1"/>
              <a:t>goal</a:t>
            </a:r>
            <a:r>
              <a:rPr lang="el-GR" sz="2400" b="1" dirty="0"/>
              <a:t> </a:t>
            </a:r>
            <a:r>
              <a:rPr lang="el-GR" sz="2400" b="1" dirty="0" err="1"/>
              <a:t>is</a:t>
            </a:r>
            <a:r>
              <a:rPr lang="el-GR" sz="2400" b="1" dirty="0"/>
              <a:t> </a:t>
            </a:r>
            <a:r>
              <a:rPr lang="el-GR" sz="2400" b="1" dirty="0" err="1"/>
              <a:t>not</a:t>
            </a:r>
            <a:r>
              <a:rPr lang="el-GR" sz="2400" b="1" dirty="0"/>
              <a:t> </a:t>
            </a:r>
            <a:r>
              <a:rPr lang="el-GR" sz="2400" b="1" dirty="0" err="1"/>
              <a:t>to</a:t>
            </a:r>
            <a:r>
              <a:rPr lang="el-GR" sz="2400" b="1" dirty="0"/>
              <a:t> </a:t>
            </a:r>
            <a:r>
              <a:rPr lang="el-GR" sz="2400" b="1" dirty="0" err="1"/>
              <a:t>replace</a:t>
            </a:r>
            <a:r>
              <a:rPr lang="el-GR" sz="2400" b="1" dirty="0"/>
              <a:t> </a:t>
            </a:r>
            <a:r>
              <a:rPr lang="el-GR" sz="2400" b="1" dirty="0" err="1"/>
              <a:t>experts</a:t>
            </a:r>
            <a:r>
              <a:rPr lang="el-GR" sz="2400" b="1" dirty="0"/>
              <a:t> </a:t>
            </a:r>
            <a:r>
              <a:rPr lang="el-GR" sz="2400" b="1" dirty="0" err="1"/>
              <a:t>or</a:t>
            </a:r>
            <a:r>
              <a:rPr lang="el-GR" sz="2400" b="1" dirty="0"/>
              <a:t> </a:t>
            </a:r>
            <a:r>
              <a:rPr lang="el-GR" sz="2400" b="1" dirty="0" err="1"/>
              <a:t>scientific</a:t>
            </a:r>
            <a:r>
              <a:rPr lang="el-GR" sz="2400" b="1" dirty="0"/>
              <a:t> </a:t>
            </a:r>
            <a:r>
              <a:rPr lang="el-GR" sz="2400" b="1" dirty="0" err="1"/>
              <a:t>evidence</a:t>
            </a:r>
            <a:r>
              <a:rPr lang="el-GR" sz="2400" b="1" dirty="0"/>
              <a:t>, </a:t>
            </a:r>
            <a:r>
              <a:rPr lang="el-GR" sz="2400" b="1" dirty="0" err="1"/>
              <a:t>but</a:t>
            </a:r>
            <a:r>
              <a:rPr lang="el-GR" sz="2400" b="1" dirty="0"/>
              <a:t> </a:t>
            </a:r>
            <a:r>
              <a:rPr lang="el-GR" sz="2400" b="1" dirty="0" err="1"/>
              <a:t>to</a:t>
            </a:r>
            <a:r>
              <a:rPr lang="el-GR" sz="2400" b="1" dirty="0"/>
              <a:t> </a:t>
            </a:r>
            <a:r>
              <a:rPr lang="el-GR" sz="2400" b="1" dirty="0" err="1"/>
              <a:t>use</a:t>
            </a:r>
            <a:r>
              <a:rPr lang="el-GR" sz="2400" b="1" dirty="0"/>
              <a:t> AI </a:t>
            </a:r>
            <a:r>
              <a:rPr lang="el-GR" sz="2400" b="1" dirty="0" err="1"/>
              <a:t>as</a:t>
            </a:r>
            <a:r>
              <a:rPr lang="el-GR" sz="2400" b="1" dirty="0"/>
              <a:t> a </a:t>
            </a:r>
            <a:r>
              <a:rPr lang="el-GR" sz="2400" b="1" dirty="0" err="1"/>
              <a:t>cognitive</a:t>
            </a:r>
            <a:r>
              <a:rPr lang="el-GR" sz="2400" b="1" dirty="0"/>
              <a:t> </a:t>
            </a:r>
            <a:r>
              <a:rPr lang="el-GR" sz="2400" b="1" dirty="0" err="1"/>
              <a:t>tool</a:t>
            </a:r>
            <a:r>
              <a:rPr lang="el-GR" sz="2400" b="1" dirty="0"/>
              <a:t> </a:t>
            </a:r>
            <a:r>
              <a:rPr lang="el-GR" sz="2400" b="1" dirty="0" err="1"/>
              <a:t>that</a:t>
            </a:r>
            <a:r>
              <a:rPr lang="el-GR" sz="2400" b="1" dirty="0"/>
              <a:t> </a:t>
            </a:r>
            <a:r>
              <a:rPr lang="el-GR" sz="2400" b="1" dirty="0" err="1"/>
              <a:t>supports</a:t>
            </a:r>
            <a:r>
              <a:rPr lang="el-GR" sz="2400" b="1" dirty="0"/>
              <a:t> </a:t>
            </a:r>
            <a:r>
              <a:rPr lang="el-GR" sz="2400" b="1" dirty="0" err="1"/>
              <a:t>inquiry</a:t>
            </a:r>
            <a:r>
              <a:rPr lang="el-GR" sz="2400" b="1" dirty="0"/>
              <a:t>, </a:t>
            </a:r>
            <a:r>
              <a:rPr lang="el-GR" sz="2400" b="1" dirty="0" err="1"/>
              <a:t>reflection</a:t>
            </a:r>
            <a:r>
              <a:rPr lang="el-GR" sz="2400" b="1" dirty="0"/>
              <a:t> and </a:t>
            </a:r>
            <a:r>
              <a:rPr lang="el-GR" sz="2400" b="1" dirty="0" err="1"/>
              <a:t>evidence-based</a:t>
            </a:r>
            <a:r>
              <a:rPr lang="el-GR" sz="2400" b="1" dirty="0"/>
              <a:t> </a:t>
            </a:r>
            <a:r>
              <a:rPr lang="el-GR" sz="2400" b="1" dirty="0" err="1"/>
              <a:t>environmental</a:t>
            </a:r>
            <a:r>
              <a:rPr lang="el-GR" sz="2400" b="1" dirty="0"/>
              <a:t> </a:t>
            </a:r>
            <a:r>
              <a:rPr lang="el-GR" sz="2400" b="1" dirty="0" err="1"/>
              <a:t>decision</a:t>
            </a:r>
            <a:r>
              <a:rPr lang="el-GR" sz="2400" b="1" dirty="0"/>
              <a:t> </a:t>
            </a:r>
            <a:r>
              <a:rPr lang="el-GR" sz="2400" b="1" dirty="0" err="1"/>
              <a:t>making</a:t>
            </a:r>
            <a:r>
              <a:rPr lang="el-GR" sz="2400" b="1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76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83832D-351E-1D3F-A373-624C6B2E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Proposed</a:t>
            </a:r>
            <a:r>
              <a:rPr lang="el-GR" b="1" dirty="0"/>
              <a:t> AI </a:t>
            </a:r>
            <a:r>
              <a:rPr lang="el-GR" b="1" dirty="0" err="1"/>
              <a:t>Integration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20337E-6571-719C-91BC-7A44FA83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4452" y="1710813"/>
            <a:ext cx="9147276" cy="4444181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The </a:t>
            </a:r>
            <a:r>
              <a:rPr lang="el-GR" sz="2000" b="1" dirty="0" err="1"/>
              <a:t>original</a:t>
            </a:r>
            <a:r>
              <a:rPr lang="el-GR" sz="2000" b="1" dirty="0"/>
              <a:t> </a:t>
            </a:r>
            <a:r>
              <a:rPr lang="el-GR" sz="2000" b="1" dirty="0" err="1"/>
              <a:t>Open</a:t>
            </a:r>
            <a:r>
              <a:rPr lang="el-GR" sz="2000" b="1" dirty="0"/>
              <a:t> </a:t>
            </a:r>
            <a:r>
              <a:rPr lang="el-GR" sz="2000" b="1" dirty="0" err="1"/>
              <a:t>Schooling</a:t>
            </a:r>
            <a:r>
              <a:rPr lang="el-GR" sz="2000" b="1" dirty="0"/>
              <a:t> </a:t>
            </a:r>
            <a:r>
              <a:rPr lang="el-GR" sz="2000" b="1" dirty="0" err="1"/>
              <a:t>framework</a:t>
            </a:r>
            <a:r>
              <a:rPr lang="el-GR" sz="2000" b="1" dirty="0"/>
              <a:t> </a:t>
            </a:r>
            <a:r>
              <a:rPr lang="el-GR" sz="2000" b="1" dirty="0" err="1"/>
              <a:t>remains</a:t>
            </a:r>
            <a:r>
              <a:rPr lang="el-GR" sz="2000" b="1" dirty="0"/>
              <a:t> </a:t>
            </a:r>
            <a:r>
              <a:rPr lang="el-GR" sz="2000" b="1" dirty="0" err="1"/>
              <a:t>unchanged</a:t>
            </a:r>
            <a:r>
              <a:rPr lang="el-GR" sz="2000" b="1" dirty="0"/>
              <a:t>.</a:t>
            </a:r>
          </a:p>
          <a:p>
            <a:pPr marL="0" indent="0">
              <a:buNone/>
            </a:pPr>
            <a:r>
              <a:rPr lang="el-GR" sz="2000" b="1" dirty="0"/>
              <a:t>CARE → KNOW → DO</a:t>
            </a:r>
          </a:p>
          <a:p>
            <a:pPr marL="0" indent="0">
              <a:buNone/>
            </a:pPr>
            <a:r>
              <a:rPr lang="el-GR" sz="2000" b="1" dirty="0"/>
              <a:t>AI </a:t>
            </a:r>
            <a:r>
              <a:rPr lang="el-GR" sz="2000" b="1" dirty="0" err="1"/>
              <a:t>is</a:t>
            </a:r>
            <a:r>
              <a:rPr lang="el-GR" sz="2000" b="1" dirty="0"/>
              <a:t> </a:t>
            </a:r>
            <a:r>
              <a:rPr lang="el-GR" sz="2000" b="1" dirty="0" err="1"/>
              <a:t>introduced</a:t>
            </a:r>
            <a:r>
              <a:rPr lang="el-GR" sz="2000" b="1" dirty="0"/>
              <a:t> </a:t>
            </a:r>
            <a:r>
              <a:rPr lang="el-GR" sz="2000" b="1" dirty="0" err="1"/>
              <a:t>as</a:t>
            </a:r>
            <a:r>
              <a:rPr lang="el-GR" sz="2000" b="1" dirty="0"/>
              <a:t> </a:t>
            </a:r>
            <a:r>
              <a:rPr lang="el-GR" sz="2000" b="1" dirty="0" err="1"/>
              <a:t>an</a:t>
            </a:r>
            <a:r>
              <a:rPr lang="el-GR" sz="2000" b="1" dirty="0"/>
              <a:t> </a:t>
            </a:r>
            <a:r>
              <a:rPr lang="el-GR" sz="2000" b="1" dirty="0" err="1"/>
              <a:t>additional</a:t>
            </a:r>
            <a:r>
              <a:rPr lang="el-GR" sz="2000" b="1" dirty="0"/>
              <a:t> </a:t>
            </a:r>
            <a:r>
              <a:rPr lang="el-GR" sz="2000" b="1" dirty="0" err="1"/>
              <a:t>cognitive</a:t>
            </a:r>
            <a:r>
              <a:rPr lang="el-GR" sz="2000" b="1" dirty="0"/>
              <a:t> </a:t>
            </a:r>
            <a:r>
              <a:rPr lang="el-GR" sz="2000" b="1" dirty="0" err="1"/>
              <a:t>tool</a:t>
            </a:r>
            <a:r>
              <a:rPr lang="el-GR" sz="2000" b="1" dirty="0"/>
              <a:t>.</a:t>
            </a:r>
          </a:p>
          <a:p>
            <a:endParaRPr lang="el-GR" dirty="0"/>
          </a:p>
        </p:txBody>
      </p:sp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5C47C97A-1102-40E8-4FB5-9EC688B30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85892"/>
              </p:ext>
            </p:extLst>
          </p:nvPr>
        </p:nvGraphicFramePr>
        <p:xfrm>
          <a:off x="2474452" y="3871452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5898949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734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 dirty="0" err="1"/>
                        <a:t>Stage</a:t>
                      </a:r>
                      <a:endParaRPr lang="el-G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AI Support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850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AI-generated perspectives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94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KNOW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AI-assisted inquiry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13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2000" b="1" dirty="0"/>
                        <a:t>AI-</a:t>
                      </a:r>
                      <a:r>
                        <a:rPr lang="el-GR" sz="2000" b="1" dirty="0" err="1"/>
                        <a:t>supported</a:t>
                      </a:r>
                      <a:r>
                        <a:rPr lang="el-GR" sz="2000" b="1" dirty="0"/>
                        <a:t> </a:t>
                      </a:r>
                      <a:r>
                        <a:rPr lang="el-GR" sz="2000" b="1" dirty="0" err="1"/>
                        <a:t>campaign</a:t>
                      </a:r>
                      <a:r>
                        <a:rPr lang="el-GR" sz="2000" b="1" dirty="0"/>
                        <a:t> </a:t>
                      </a:r>
                      <a:r>
                        <a:rPr lang="el-GR" sz="2000" b="1" dirty="0" err="1"/>
                        <a:t>design</a:t>
                      </a:r>
                      <a:endParaRPr lang="el-GR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07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14709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</TotalTime>
  <Words>816</Words>
  <Application>Microsoft Office PowerPoint</Application>
  <PresentationFormat>Ευρεία οθόνη</PresentationFormat>
  <Paragraphs>157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Aptos</vt:lpstr>
      <vt:lpstr>Arial</vt:lpstr>
      <vt:lpstr>Arial Black</vt:lpstr>
      <vt:lpstr>Century Gothic</vt:lpstr>
      <vt:lpstr>Wingdings</vt:lpstr>
      <vt:lpstr>Wingdings 3</vt:lpstr>
      <vt:lpstr>Θρόισμα</vt:lpstr>
      <vt:lpstr>From Rewilding to AI-Supported Environmental Decision Making Enhancing an Open Schooling Scenario for Ecosystem Stability</vt:lpstr>
      <vt:lpstr>Why Ecosystem Restoration Matters </vt:lpstr>
      <vt:lpstr>The Original Open Schooling Scenario </vt:lpstr>
      <vt:lpstr>The Open Schooling Approach    </vt:lpstr>
      <vt:lpstr>Digital Tools Used During the Implementation</vt:lpstr>
      <vt:lpstr>The results </vt:lpstr>
      <vt:lpstr>Why do we need AI if digital tools already work?</vt:lpstr>
      <vt:lpstr>The New Educational Challenge </vt:lpstr>
      <vt:lpstr>Proposed AI Integration </vt:lpstr>
      <vt:lpstr>AI Stakeholder Simulation </vt:lpstr>
      <vt:lpstr>AI Fact-Checking Activity </vt:lpstr>
      <vt:lpstr>AI-Supported Campaign Creation </vt:lpstr>
      <vt:lpstr>From Digital Literacy to AI Literacy</vt:lpstr>
      <vt:lpstr>Expected Learning Gains </vt:lpstr>
      <vt:lpstr>Challenges </vt:lpstr>
      <vt:lpstr>Future Implementation &amp; Conclusions </vt:lpstr>
      <vt:lpstr>Παρουσίαση του PowerPoint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Eleni Korakaki</dc:creator>
  <cp:lastModifiedBy>elen korakaki</cp:lastModifiedBy>
  <cp:revision>18</cp:revision>
  <dcterms:created xsi:type="dcterms:W3CDTF">2026-06-06T12:38:35Z</dcterms:created>
  <dcterms:modified xsi:type="dcterms:W3CDTF">2026-06-22T06:12:42Z</dcterms:modified>
</cp:coreProperties>
</file>