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28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31E229-31D4-4691-8652-6BEB0EB236BE}" type="datetimeFigureOut">
              <a:rPr lang="el-GR" smtClean="0"/>
              <a:t>28/6/2026</a:t>
            </a:fld>
            <a:endParaRPr lang="el-GR"/>
          </a:p>
        </p:txBody>
      </p:sp>
      <p:sp>
        <p:nvSpPr>
          <p:cNvPr id="4" name="Θέση εικόνας διαφάνειας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375F72-0E28-450B-BB70-1E3295E241A2}" type="slidenum">
              <a:rPr lang="el-GR" smtClean="0"/>
              <a:t>‹#›</a:t>
            </a:fld>
            <a:endParaRPr lang="el-GR"/>
          </a:p>
        </p:txBody>
      </p:sp>
    </p:spTree>
    <p:extLst>
      <p:ext uri="{BB962C8B-B14F-4D97-AF65-F5344CB8AC3E}">
        <p14:creationId xmlns:p14="http://schemas.microsoft.com/office/powerpoint/2010/main" val="3435679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1B375F72-0E28-450B-BB70-1E3295E241A2}" type="slidenum">
              <a:rPr lang="el-GR" smtClean="0"/>
              <a:t>1</a:t>
            </a:fld>
            <a:endParaRPr lang="el-GR"/>
          </a:p>
        </p:txBody>
      </p:sp>
    </p:spTree>
    <p:extLst>
      <p:ext uri="{BB962C8B-B14F-4D97-AF65-F5344CB8AC3E}">
        <p14:creationId xmlns:p14="http://schemas.microsoft.com/office/powerpoint/2010/main" val="1354443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75DBED80-076A-4535-AEE7-E82B00941B99}" type="datetimeFigureOut">
              <a:rPr lang="el-GR" smtClean="0"/>
              <a:t>28/6/2026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8D39380-5DFA-4D17-9A96-EF1C0F633D6E}" type="slidenum">
              <a:rPr lang="el-GR" smtClean="0"/>
              <a:t>‹#›</a:t>
            </a:fld>
            <a:endParaRPr lang="el-GR"/>
          </a:p>
        </p:txBody>
      </p:sp>
    </p:spTree>
    <p:extLst>
      <p:ext uri="{BB962C8B-B14F-4D97-AF65-F5344CB8AC3E}">
        <p14:creationId xmlns:p14="http://schemas.microsoft.com/office/powerpoint/2010/main" val="2042589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5DBED80-076A-4535-AEE7-E82B00941B99}" type="datetimeFigureOut">
              <a:rPr lang="el-GR" smtClean="0"/>
              <a:t>28/6/2026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8D39380-5DFA-4D17-9A96-EF1C0F633D6E}" type="slidenum">
              <a:rPr lang="el-GR" smtClean="0"/>
              <a:t>‹#›</a:t>
            </a:fld>
            <a:endParaRPr lang="el-GR"/>
          </a:p>
        </p:txBody>
      </p:sp>
    </p:spTree>
    <p:extLst>
      <p:ext uri="{BB962C8B-B14F-4D97-AF65-F5344CB8AC3E}">
        <p14:creationId xmlns:p14="http://schemas.microsoft.com/office/powerpoint/2010/main" val="720577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5DBED80-076A-4535-AEE7-E82B00941B99}" type="datetimeFigureOut">
              <a:rPr lang="el-GR" smtClean="0"/>
              <a:t>28/6/2026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8D39380-5DFA-4D17-9A96-EF1C0F633D6E}" type="slidenum">
              <a:rPr lang="el-GR" smtClean="0"/>
              <a:t>‹#›</a:t>
            </a:fld>
            <a:endParaRPr lang="el-GR"/>
          </a:p>
        </p:txBody>
      </p:sp>
    </p:spTree>
    <p:extLst>
      <p:ext uri="{BB962C8B-B14F-4D97-AF65-F5344CB8AC3E}">
        <p14:creationId xmlns:p14="http://schemas.microsoft.com/office/powerpoint/2010/main" val="790235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5DBED80-076A-4535-AEE7-E82B00941B99}" type="datetimeFigureOut">
              <a:rPr lang="el-GR" smtClean="0"/>
              <a:t>28/6/2026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8D39380-5DFA-4D17-9A96-EF1C0F633D6E}" type="slidenum">
              <a:rPr lang="el-GR" smtClean="0"/>
              <a:t>‹#›</a:t>
            </a:fld>
            <a:endParaRPr lang="el-GR"/>
          </a:p>
        </p:txBody>
      </p:sp>
    </p:spTree>
    <p:extLst>
      <p:ext uri="{BB962C8B-B14F-4D97-AF65-F5344CB8AC3E}">
        <p14:creationId xmlns:p14="http://schemas.microsoft.com/office/powerpoint/2010/main" val="4119517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5DBED80-076A-4535-AEE7-E82B00941B99}" type="datetimeFigureOut">
              <a:rPr lang="el-GR" smtClean="0"/>
              <a:t>28/6/2026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8D39380-5DFA-4D17-9A96-EF1C0F633D6E}" type="slidenum">
              <a:rPr lang="el-GR" smtClean="0"/>
              <a:t>‹#›</a:t>
            </a:fld>
            <a:endParaRPr lang="el-GR"/>
          </a:p>
        </p:txBody>
      </p:sp>
    </p:spTree>
    <p:extLst>
      <p:ext uri="{BB962C8B-B14F-4D97-AF65-F5344CB8AC3E}">
        <p14:creationId xmlns:p14="http://schemas.microsoft.com/office/powerpoint/2010/main" val="3209625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75DBED80-076A-4535-AEE7-E82B00941B99}" type="datetimeFigureOut">
              <a:rPr lang="el-GR" smtClean="0"/>
              <a:t>28/6/2026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8D39380-5DFA-4D17-9A96-EF1C0F633D6E}" type="slidenum">
              <a:rPr lang="el-GR" smtClean="0"/>
              <a:t>‹#›</a:t>
            </a:fld>
            <a:endParaRPr lang="el-GR"/>
          </a:p>
        </p:txBody>
      </p:sp>
    </p:spTree>
    <p:extLst>
      <p:ext uri="{BB962C8B-B14F-4D97-AF65-F5344CB8AC3E}">
        <p14:creationId xmlns:p14="http://schemas.microsoft.com/office/powerpoint/2010/main" val="2602535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82329" y="2505075"/>
            <a:ext cx="4190702"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014913" y="2505075"/>
            <a:ext cx="4211340"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75DBED80-076A-4535-AEE7-E82B00941B99}" type="datetimeFigureOut">
              <a:rPr lang="el-GR" smtClean="0"/>
              <a:t>28/6/2026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8D39380-5DFA-4D17-9A96-EF1C0F633D6E}" type="slidenum">
              <a:rPr lang="el-GR" smtClean="0"/>
              <a:t>‹#›</a:t>
            </a:fld>
            <a:endParaRPr lang="el-GR"/>
          </a:p>
        </p:txBody>
      </p:sp>
    </p:spTree>
    <p:extLst>
      <p:ext uri="{BB962C8B-B14F-4D97-AF65-F5344CB8AC3E}">
        <p14:creationId xmlns:p14="http://schemas.microsoft.com/office/powerpoint/2010/main" val="4276368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75DBED80-076A-4535-AEE7-E82B00941B99}" type="datetimeFigureOut">
              <a:rPr lang="el-GR" smtClean="0"/>
              <a:t>28/6/2026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8D39380-5DFA-4D17-9A96-EF1C0F633D6E}" type="slidenum">
              <a:rPr lang="el-GR" smtClean="0"/>
              <a:t>‹#›</a:t>
            </a:fld>
            <a:endParaRPr lang="el-GR"/>
          </a:p>
        </p:txBody>
      </p:sp>
    </p:spTree>
    <p:extLst>
      <p:ext uri="{BB962C8B-B14F-4D97-AF65-F5344CB8AC3E}">
        <p14:creationId xmlns:p14="http://schemas.microsoft.com/office/powerpoint/2010/main" val="365535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DBED80-076A-4535-AEE7-E82B00941B99}" type="datetimeFigureOut">
              <a:rPr lang="el-GR" smtClean="0"/>
              <a:t>28/6/2026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58D39380-5DFA-4D17-9A96-EF1C0F633D6E}" type="slidenum">
              <a:rPr lang="el-GR" smtClean="0"/>
              <a:t>‹#›</a:t>
            </a:fld>
            <a:endParaRPr lang="el-GR"/>
          </a:p>
        </p:txBody>
      </p:sp>
    </p:spTree>
    <p:extLst>
      <p:ext uri="{BB962C8B-B14F-4D97-AF65-F5344CB8AC3E}">
        <p14:creationId xmlns:p14="http://schemas.microsoft.com/office/powerpoint/2010/main" val="699842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5DBED80-076A-4535-AEE7-E82B00941B99}" type="datetimeFigureOut">
              <a:rPr lang="el-GR" smtClean="0"/>
              <a:t>28/6/2026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8D39380-5DFA-4D17-9A96-EF1C0F633D6E}" type="slidenum">
              <a:rPr lang="el-GR" smtClean="0"/>
              <a:t>‹#›</a:t>
            </a:fld>
            <a:endParaRPr lang="el-GR"/>
          </a:p>
        </p:txBody>
      </p:sp>
    </p:spTree>
    <p:extLst>
      <p:ext uri="{BB962C8B-B14F-4D97-AF65-F5344CB8AC3E}">
        <p14:creationId xmlns:p14="http://schemas.microsoft.com/office/powerpoint/2010/main" val="3514483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5DBED80-076A-4535-AEE7-E82B00941B99}" type="datetimeFigureOut">
              <a:rPr lang="el-GR" smtClean="0"/>
              <a:t>28/6/2026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8D39380-5DFA-4D17-9A96-EF1C0F633D6E}" type="slidenum">
              <a:rPr lang="el-GR" smtClean="0"/>
              <a:t>‹#›</a:t>
            </a:fld>
            <a:endParaRPr lang="el-GR"/>
          </a:p>
        </p:txBody>
      </p:sp>
    </p:spTree>
    <p:extLst>
      <p:ext uri="{BB962C8B-B14F-4D97-AF65-F5344CB8AC3E}">
        <p14:creationId xmlns:p14="http://schemas.microsoft.com/office/powerpoint/2010/main" val="491213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DBED80-076A-4535-AEE7-E82B00941B99}" type="datetimeFigureOut">
              <a:rPr lang="el-GR" smtClean="0"/>
              <a:t>28/6/2026</a:t>
            </a:fld>
            <a:endParaRPr lang="el-GR"/>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8D39380-5DFA-4D17-9A96-EF1C0F633D6E}" type="slidenum">
              <a:rPr lang="el-GR" smtClean="0"/>
              <a:t>‹#›</a:t>
            </a:fld>
            <a:endParaRPr lang="el-GR"/>
          </a:p>
        </p:txBody>
      </p:sp>
    </p:spTree>
    <p:extLst>
      <p:ext uri="{BB962C8B-B14F-4D97-AF65-F5344CB8AC3E}">
        <p14:creationId xmlns:p14="http://schemas.microsoft.com/office/powerpoint/2010/main" val="1415089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john.huckle.org.uk/wp-content/uploads/2020/10/huckle93.pdf"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pic>
        <p:nvPicPr>
          <p:cNvPr id="1034" name="Picture 10" descr="Ημέρα της Γης Στα χέρια δέντρων που φυτρώνουν. Bokeh πράσινο φόντο. Γυναικείο χέρι κρατάει δέντρο σε φυσικό λιβάδι. Έννοια διατήρη στοκ εικόνα με δικαίωμα ελεύθερης χρήσης">
            <a:extLst>
              <a:ext uri="{FF2B5EF4-FFF2-40B4-BE49-F238E27FC236}">
                <a16:creationId xmlns:a16="http://schemas.microsoft.com/office/drawing/2014/main" id="{E0765294-E400-4E9F-8E20-FD7849C068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906" y="-84780"/>
            <a:ext cx="10821812" cy="7215086"/>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a:extLst>
              <a:ext uri="{FF2B5EF4-FFF2-40B4-BE49-F238E27FC236}">
                <a16:creationId xmlns:a16="http://schemas.microsoft.com/office/drawing/2014/main" id="{CD9BA464-1286-4CC4-8784-D7C460A3A7D4}"/>
              </a:ext>
            </a:extLst>
          </p:cNvPr>
          <p:cNvSpPr txBox="1"/>
          <p:nvPr/>
        </p:nvSpPr>
        <p:spPr>
          <a:xfrm>
            <a:off x="1635370" y="-29990"/>
            <a:ext cx="6611815" cy="374077"/>
          </a:xfrm>
          <a:prstGeom prst="rect">
            <a:avLst/>
          </a:prstGeom>
          <a:noFill/>
        </p:spPr>
        <p:txBody>
          <a:bodyPr wrap="square">
            <a:spAutoFit/>
          </a:bodyPr>
          <a:lstStyle/>
          <a:p>
            <a:pPr algn="just">
              <a:lnSpc>
                <a:spcPct val="107000"/>
              </a:lnSpc>
              <a:spcAft>
                <a:spcPts val="800"/>
              </a:spcAft>
            </a:pPr>
            <a:r>
              <a:rPr lang="en-US" sz="1800" b="1" dirty="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The achievement of</a:t>
            </a:r>
            <a:r>
              <a:rPr lang="en-US" sz="1800" dirty="0">
                <a:solidFill>
                  <a:schemeClr val="accent6">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sustainable development through education</a:t>
            </a:r>
            <a:endParaRPr lang="el-GR" sz="1800"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TextBox 29">
            <a:extLst>
              <a:ext uri="{FF2B5EF4-FFF2-40B4-BE49-F238E27FC236}">
                <a16:creationId xmlns:a16="http://schemas.microsoft.com/office/drawing/2014/main" id="{D1B2CE28-CFE1-406F-B764-FC6463C1F0C8}"/>
              </a:ext>
            </a:extLst>
          </p:cNvPr>
          <p:cNvSpPr txBox="1"/>
          <p:nvPr/>
        </p:nvSpPr>
        <p:spPr>
          <a:xfrm>
            <a:off x="2265486" y="269919"/>
            <a:ext cx="5050300" cy="400110"/>
          </a:xfrm>
          <a:prstGeom prst="rect">
            <a:avLst/>
          </a:prstGeom>
          <a:noFill/>
        </p:spPr>
        <p:txBody>
          <a:bodyPr wrap="square">
            <a:spAutoFit/>
          </a:bodyPr>
          <a:lstStyle/>
          <a:p>
            <a:pPr algn="ctr"/>
            <a:r>
              <a:rPr lang="en-US" sz="1000" b="1" kern="0" cap="all"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t>TSAPARDONI AIKATERINI</a:t>
            </a:r>
            <a:r>
              <a:rPr lang="el-GR" sz="1000" b="1" kern="0" cap="all"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t> </a:t>
            </a:r>
          </a:p>
          <a:p>
            <a:pPr algn="ctr"/>
            <a:r>
              <a:rPr lang="en-US" sz="1000" dirty="0">
                <a:solidFill>
                  <a:schemeClr val="accent6">
                    <a:lumMod val="75000"/>
                  </a:schemeClr>
                </a:solidFill>
                <a:latin typeface="Times New Roman" panose="02020603050405020304" pitchFamily="18" charset="0"/>
                <a:cs typeface="Times New Roman" panose="02020603050405020304" pitchFamily="18" charset="0"/>
              </a:rPr>
              <a:t>PhD Candidate of University of Alicante</a:t>
            </a:r>
            <a:endParaRPr lang="el-GR" sz="1000" dirty="0">
              <a:solidFill>
                <a:schemeClr val="accent6">
                  <a:lumMod val="75000"/>
                </a:schemeClr>
              </a:solidFill>
              <a:latin typeface="Times New Roman" panose="02020603050405020304" pitchFamily="18" charset="0"/>
              <a:cs typeface="Times New Roman" panose="02020603050405020304" pitchFamily="18" charset="0"/>
            </a:endParaRPr>
          </a:p>
        </p:txBody>
      </p:sp>
      <p:sp>
        <p:nvSpPr>
          <p:cNvPr id="32" name="TextBox 31">
            <a:extLst>
              <a:ext uri="{FF2B5EF4-FFF2-40B4-BE49-F238E27FC236}">
                <a16:creationId xmlns:a16="http://schemas.microsoft.com/office/drawing/2014/main" id="{A2A957F0-B9FD-43FA-A0F1-8AA714EB5A94}"/>
              </a:ext>
            </a:extLst>
          </p:cNvPr>
          <p:cNvSpPr txBox="1"/>
          <p:nvPr/>
        </p:nvSpPr>
        <p:spPr>
          <a:xfrm>
            <a:off x="47667" y="1792963"/>
            <a:ext cx="1870120" cy="3915624"/>
          </a:xfrm>
          <a:prstGeom prst="rect">
            <a:avLst/>
          </a:prstGeom>
          <a:noFill/>
        </p:spPr>
        <p:txBody>
          <a:bodyPr wrap="square">
            <a:spAutoFit/>
          </a:bodyPr>
          <a:lstStyle/>
          <a:p>
            <a:pPr algn="ctr">
              <a:lnSpc>
                <a:spcPct val="107000"/>
              </a:lnSpc>
              <a:spcAft>
                <a:spcPts val="800"/>
              </a:spcAft>
            </a:pPr>
            <a:r>
              <a:rPr lang="en-US" sz="1000" b="1" dirty="0">
                <a:solidFill>
                  <a:schemeClr val="accent6">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Introduction </a:t>
            </a:r>
            <a:endParaRPr lang="el-GR" sz="10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rapid economic growth that occurred and became generalized worldwide in the last decades of the 20th century had, in a short period of time, quite serious effects on the natural environment, with a negative impact. The traditional (fossil fuel) sources of energy are not renewable, as industrial activities overconsume them and use them recklessly. There is an interruption of the environmental cycles from the many wastes that are produced and cannot be degraded, since the environment is unable to assimilate them. These accumulate in the environment and threaten our quality of life. Thus, our planet is at its limits. It is understood that this type of development cannot continue forever. Challenges to this type of development led to the emergence and adoption of an alternative model: sustainable development. Sustainable development can meet people's current needs without preventing them from satisfying their own needs in the future.</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concept of sustainable development, which harmonizes with the idea of ​​prudent management of the natural environment and natural resources, is not something new (</a:t>
            </a:r>
            <a:r>
              <a:rPr lang="en-US" sz="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McCormick,1989), but </a:t>
            </a: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was developed at the end of the last century. Sustainable development came to the fore in the 1980s following an initiative of the Commission for the Environment and Development. At a conference held in Rio in 1992 on environment and development under the auspices of the United Nations, participating states agreed on strategies to build a sustainable future. The strategies indicated to achieve sustainable development highlight the important role that education can play. The achievement of sustainable development can be realized through education and by extension this dimension can be integrated into the educational programs of many countries.</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4" name="TextBox 33">
            <a:extLst>
              <a:ext uri="{FF2B5EF4-FFF2-40B4-BE49-F238E27FC236}">
                <a16:creationId xmlns:a16="http://schemas.microsoft.com/office/drawing/2014/main" id="{96750197-50AE-4E78-98C0-81123792BFCC}"/>
              </a:ext>
            </a:extLst>
          </p:cNvPr>
          <p:cNvSpPr txBox="1"/>
          <p:nvPr/>
        </p:nvSpPr>
        <p:spPr>
          <a:xfrm>
            <a:off x="84283" y="5715370"/>
            <a:ext cx="1717500" cy="1201098"/>
          </a:xfrm>
          <a:prstGeom prst="rect">
            <a:avLst/>
          </a:prstGeom>
          <a:noFill/>
        </p:spPr>
        <p:txBody>
          <a:bodyPr wrap="square">
            <a:spAutoFit/>
          </a:bodyPr>
          <a:lstStyle/>
          <a:p>
            <a:pPr algn="just">
              <a:lnSpc>
                <a:spcPct val="107000"/>
              </a:lnSpc>
              <a:spcAft>
                <a:spcPts val="800"/>
              </a:spcAft>
            </a:pPr>
            <a:r>
              <a:rPr lang="en-US" sz="1200" b="1" dirty="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Objective:</a:t>
            </a:r>
            <a:r>
              <a:rPr lang="en-US" sz="1200" dirty="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objective of this paper, which is a literature review, is to highlight the achievement of sustainable education through education.</a:t>
            </a:r>
            <a:endParaRPr lang="el-GR" sz="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6" name="TextBox 35">
            <a:extLst>
              <a:ext uri="{FF2B5EF4-FFF2-40B4-BE49-F238E27FC236}">
                <a16:creationId xmlns:a16="http://schemas.microsoft.com/office/drawing/2014/main" id="{88D9CA0A-77B4-45FD-9909-BA649F143F0C}"/>
              </a:ext>
            </a:extLst>
          </p:cNvPr>
          <p:cNvSpPr txBox="1"/>
          <p:nvPr/>
        </p:nvSpPr>
        <p:spPr>
          <a:xfrm>
            <a:off x="1801783" y="4186371"/>
            <a:ext cx="4385350" cy="2671629"/>
          </a:xfrm>
          <a:prstGeom prst="rect">
            <a:avLst/>
          </a:prstGeom>
          <a:noFill/>
        </p:spPr>
        <p:txBody>
          <a:bodyPr wrap="square">
            <a:spAutoFit/>
          </a:bodyPr>
          <a:lstStyle/>
          <a:p>
            <a:pPr algn="r">
              <a:lnSpc>
                <a:spcPct val="107000"/>
              </a:lnSpc>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Sustainable Development</a:t>
            </a:r>
            <a:endParaRPr lang="el-GR" sz="12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Sustainable development as a term is not easily understood, as there are various opinions related to its very concept, as well as to the processes of its realization. According to Orr (1992), sustainable development as a concept touches on social, political, economic and environmental dimensions, which often conflict with each other.</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Two main directions of sustainable development are distinguished, technological and </a:t>
            </a:r>
            <a:r>
              <a:rPr lang="en-US" sz="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ecocentric</a:t>
            </a: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(Orr, 1992; Rees, 1990), based on ecological ideologies. The technological point of view refers to the development that can continue through the existing political-social-economic system, as long as there is an undertaking of some possible management practices, such as the use of appropriate technology, the application of taxes, the finding of alternatives to rapidly depleted natural resources. The </a:t>
            </a:r>
            <a:r>
              <a:rPr lang="en-US" sz="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ecocentric</a:t>
            </a: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trend is related to the development of sustainable societies that are within the limits set by the planet. The opinion is expressed for the adoption of alternative development models that require reversing the current negative trends, involving all members of society and changing the values, practices and perceptions related to the existence of the quality of life, which is focused on the consumption of goods.</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Since the quality of life is directly related to the improvement of the quality of relationships between people, a different role is required for the citizen and not that of the passive consumer. It takes a citizen who has knowledge, sensitivity and a holistic view of the world, ready to promote actions that will affect the environment, his fellow human beings and the coming generations.</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It is found that the achievement of sustainable development is not an easy path, as established production, consumption patterns and distribution patterns of natural resources are affected. At the same time, the promotion of such development presupposes to restructure systems, to change values, motivations and defined decision-making processes. Sustainable development can be considered as the most effective and democratic way of management, since it consists of the existence of broad social participation and consensus in the making and implementation of decisions. This requires citizens to be active and informed about what is happening around them and to demand that their opinion be taken into account. So, there can be co-responsibility in managing and controlling available resources.</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8" name="TextBox 37">
            <a:extLst>
              <a:ext uri="{FF2B5EF4-FFF2-40B4-BE49-F238E27FC236}">
                <a16:creationId xmlns:a16="http://schemas.microsoft.com/office/drawing/2014/main" id="{B69B9088-57E7-4F6D-8354-C492B61DF4A5}"/>
              </a:ext>
            </a:extLst>
          </p:cNvPr>
          <p:cNvSpPr txBox="1"/>
          <p:nvPr/>
        </p:nvSpPr>
        <p:spPr>
          <a:xfrm>
            <a:off x="6098672" y="398877"/>
            <a:ext cx="3685153" cy="4718984"/>
          </a:xfrm>
          <a:prstGeom prst="rect">
            <a:avLst/>
          </a:prstGeom>
          <a:noFill/>
        </p:spPr>
        <p:txBody>
          <a:bodyPr wrap="square">
            <a:spAutoFit/>
          </a:bodyPr>
          <a:lstStyle/>
          <a:p>
            <a:pPr algn="just">
              <a:lnSpc>
                <a:spcPct val="107000"/>
              </a:lnSpc>
              <a:spcAft>
                <a:spcPts val="800"/>
              </a:spcAft>
            </a:pPr>
            <a:r>
              <a:rPr lang="en-US" sz="1000" b="1" dirty="0">
                <a:solidFill>
                  <a:schemeClr val="accent6">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Education for sustainable development</a:t>
            </a:r>
            <a:endParaRPr lang="el-GR" sz="10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contribution of education to achieving and promoting sustainable development was highlighted at the Rio conference on environment and development. There the three areas of action related to education were defined and dealt with. To reorient education in the direction of sustainable development, to raise awareness and inform the public about it and to promote the corresponding professional training.</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importance of the role of education in achieving sustainable development was ascertained through a series of conferences held after the Pio conference. </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International Commission on Education for the Twenty First Century in its submission to UNESCO regarding educational orientations accepts that sustainable development can be a central aspect of the educational process. According to </a:t>
            </a:r>
            <a:r>
              <a:rPr lang="en-US" sz="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Delors</a:t>
            </a: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(1996), in the next century, sustainable development will emerge as one of its main intellectual and political challenges. </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Sustainable development, which requires the restructuring of society and social structures, requires and seeks different courses of education from those prevailing today and which ensure the continuation of the established order. Achieving sustainable development through education can be linked to changing values, attitudes and behaviors, at an individual and societal level. Also, such an achievement can be seen as a course of critical investigation and analysis of issues, understanding their social, economic and political correlation and finding alternative solutions. At the same time, education for sustainable development consists of promoting social participation to achieve the necessary changes, to create better relationships between people and to develop a democratic, just and rational society (Huckle, 1993). </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Education can contribute to the achievement of sustainable development if the worldview of many people is changed to one that has the characteristics of holistic thinking and holistic ethics (Sterling, 1993; Smith, 1992; Orr, 1992), an </a:t>
            </a:r>
            <a:r>
              <a:rPr lang="en-US" sz="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ecocentric</a:t>
            </a: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perspective. In other words, a critical and broad understanding is needed that touches on the interaction and interdependence of the entire system, man and the environment. Therefore, education for sustainable development must adopt holistic teaching approaches.</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United Nations and UNESCO have undertaken several initiatives to define and promote education for sustainable development. In their actions, the implementation of appropriate education is highlighted as a prerequisite to achieve sustainable development. The issues addressed by education for sustainable development touch on climate change, biodiversity loss, desertification, renewable energy sources, war, refugees, poverty, discrimination, human rights, multiculturalism, etc. </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democratic countries, while there is a need for real changes in the educational systems, it is considered more appropriate and realistic to integrate the relevant knowledge into existing subjects than to reorient the entire educational process. In order to achieve sustainable development through education, it is necessary to revise many of the curricula that are already being taught and to develop objectives and thematic contents, and also teaching, learning and evaluation processes, which will touch on moral virtues, moral motivation and the ability to cooperate so that the building of a sustainable future can continue (UNESCO, 1997). </a:t>
            </a:r>
            <a:endParaRPr lang="el-GR" sz="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0" name="TextBox 39">
            <a:extLst>
              <a:ext uri="{FF2B5EF4-FFF2-40B4-BE49-F238E27FC236}">
                <a16:creationId xmlns:a16="http://schemas.microsoft.com/office/drawing/2014/main" id="{E95B4CB0-BDC4-44BE-A495-CD863CA4102A}"/>
              </a:ext>
            </a:extLst>
          </p:cNvPr>
          <p:cNvSpPr txBox="1"/>
          <p:nvPr/>
        </p:nvSpPr>
        <p:spPr>
          <a:xfrm>
            <a:off x="6173181" y="4615873"/>
            <a:ext cx="3685152" cy="2378280"/>
          </a:xfrm>
          <a:prstGeom prst="rect">
            <a:avLst/>
          </a:prstGeom>
          <a:noFill/>
        </p:spPr>
        <p:txBody>
          <a:bodyPr wrap="square">
            <a:spAutoFit/>
          </a:bodyPr>
          <a:lstStyle/>
          <a:p>
            <a:pPr algn="just">
              <a:lnSpc>
                <a:spcPct val="107000"/>
              </a:lnSpc>
              <a:spcAft>
                <a:spcPts val="800"/>
              </a:spcAft>
            </a:pPr>
            <a:r>
              <a:rPr lang="en-US" sz="800" b="1" dirty="0">
                <a:effectLst/>
                <a:latin typeface="Times New Roman" panose="02020603050405020304" pitchFamily="18" charset="0"/>
                <a:ea typeface="Calibri" panose="020F0502020204030204" pitchFamily="34" charset="0"/>
                <a:cs typeface="Times New Roman" panose="02020603050405020304" pitchFamily="18" charset="0"/>
              </a:rPr>
              <a:t>References</a:t>
            </a:r>
            <a:endParaRPr lang="el-GR" sz="800" b="1" dirty="0">
              <a:effectLst/>
              <a:latin typeface="Calibri" panose="020F0502020204030204" pitchFamily="34" charset="0"/>
              <a:ea typeface="Calibri" panose="020F0502020204030204" pitchFamily="34" charset="0"/>
              <a:cs typeface="Times New Roman" panose="02020603050405020304" pitchFamily="18" charset="0"/>
            </a:endParaRPr>
          </a:p>
          <a:p>
            <a:pPr marL="180340" indent="-180340" algn="just">
              <a:lnSpc>
                <a:spcPct val="107000"/>
              </a:lnSpc>
              <a:spcAft>
                <a:spcPts val="800"/>
              </a:spcAft>
            </a:pPr>
            <a:r>
              <a:rPr lang="en-US" sz="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Delors</a:t>
            </a:r>
            <a:r>
              <a:rPr lang="en-US" sz="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J. (1996). Education: the necessary utopia. In (pocketbook edition), </a:t>
            </a:r>
            <a:r>
              <a:rPr lang="en-US" sz="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Learning: the treasure within,</a:t>
            </a:r>
            <a:r>
              <a:rPr lang="en-US" sz="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a:t>
            </a:r>
            <a:r>
              <a:rPr lang="en-US" sz="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eport to UNESCO of the </a:t>
            </a:r>
            <a:r>
              <a:rPr lang="en-US" sz="5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International Commission on Education for the Twenty-first Century </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(pp. </a:t>
            </a:r>
            <a:r>
              <a:rPr lang="fr-FR"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13-35). UNESCO.</a:t>
            </a:r>
            <a:endParaRPr lang="el-GR" sz="500" dirty="0">
              <a:effectLst/>
              <a:latin typeface="Calibri" panose="020F0502020204030204" pitchFamily="34" charset="0"/>
              <a:ea typeface="Calibri" panose="020F0502020204030204" pitchFamily="34" charset="0"/>
              <a:cs typeface="Times New Roman" panose="02020603050405020304" pitchFamily="18" charset="0"/>
            </a:endParaRPr>
          </a:p>
          <a:p>
            <a:pPr marL="180340" indent="-180340" algn="just">
              <a:lnSpc>
                <a:spcPct val="107000"/>
              </a:lnSpc>
              <a:spcAft>
                <a:spcPts val="800"/>
              </a:spcAft>
            </a:pP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Huckle, J. (1993). Environmental education and sustainability: A view from critical theory. In: </a:t>
            </a:r>
            <a:r>
              <a:rPr lang="en-US" sz="5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Fien</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J. (</a:t>
            </a:r>
            <a:r>
              <a:rPr lang="el-GR"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Ε</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 </a:t>
            </a:r>
            <a:r>
              <a:rPr lang="en-US" sz="5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Environmental Education: a pathway to sustainability</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(pp. 43-68). Deakin University. </a:t>
            </a:r>
            <a:r>
              <a:rPr lang="en-US" sz="5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https://john.huckle.org.uk/wp-content/uploads/2020/10/huckle93.pdf</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5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r>
              <a:rPr lang="en-US" sz="5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MacCormick</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J. (1989). </a:t>
            </a:r>
            <a:r>
              <a:rPr lang="en-US" sz="5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global environmental movement.</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Belhaven Press</a:t>
            </a:r>
            <a:endParaRPr lang="el-GR" sz="5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l-GR" sz="500" dirty="0">
              <a:effectLst/>
              <a:latin typeface="Calibri" panose="020F0502020204030204" pitchFamily="34" charset="0"/>
              <a:ea typeface="Calibri" panose="020F0502020204030204" pitchFamily="34" charset="0"/>
              <a:cs typeface="Times New Roman" panose="02020603050405020304" pitchFamily="18" charset="0"/>
            </a:endParaRPr>
          </a:p>
          <a:p>
            <a:pPr marL="180340" indent="-180340" algn="just">
              <a:lnSpc>
                <a:spcPct val="107000"/>
              </a:lnSpc>
              <a:spcAft>
                <a:spcPts val="800"/>
              </a:spcAft>
            </a:pP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Orr, D. (1992). </a:t>
            </a:r>
            <a:r>
              <a:rPr lang="en-US" sz="5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Ecological literacy: Education and the transition to a postmodern world. </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State University of New York. </a:t>
            </a:r>
            <a:endParaRPr lang="el-GR" sz="5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Rees, W. E. (1990). The Ecology of Sustainable Development. </a:t>
            </a:r>
            <a:r>
              <a:rPr lang="en-US" sz="5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Ecologist,</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5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18-23.</a:t>
            </a:r>
            <a:endParaRPr lang="el-GR" sz="500" dirty="0">
              <a:effectLst/>
              <a:latin typeface="Calibri" panose="020F0502020204030204" pitchFamily="34" charset="0"/>
              <a:ea typeface="Calibri" panose="020F0502020204030204" pitchFamily="34" charset="0"/>
              <a:cs typeface="Times New Roman" panose="02020603050405020304" pitchFamily="18" charset="0"/>
            </a:endParaRPr>
          </a:p>
          <a:p>
            <a:pPr marL="180340" indent="-180340" algn="just">
              <a:lnSpc>
                <a:spcPct val="107000"/>
              </a:lnSpc>
              <a:spcAft>
                <a:spcPts val="800"/>
              </a:spcAft>
            </a:pP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Smith, G. A. (1992). </a:t>
            </a:r>
            <a:r>
              <a:rPr lang="en-US" sz="5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Education and the environment: Learning to live with limits</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State University of New York.</a:t>
            </a:r>
            <a:endParaRPr lang="el-GR" sz="500" dirty="0">
              <a:effectLst/>
              <a:latin typeface="Calibri" panose="020F0502020204030204" pitchFamily="34" charset="0"/>
              <a:ea typeface="Calibri" panose="020F0502020204030204" pitchFamily="34" charset="0"/>
              <a:cs typeface="Times New Roman" panose="02020603050405020304" pitchFamily="18" charset="0"/>
            </a:endParaRPr>
          </a:p>
          <a:p>
            <a:pPr marL="180340" indent="-180340" algn="just">
              <a:lnSpc>
                <a:spcPct val="107000"/>
              </a:lnSpc>
              <a:spcAft>
                <a:spcPts val="800"/>
              </a:spcAft>
            </a:pP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Sterling, S. (1993). Environmental education and sustainability: A view from the holistic ethics. In: </a:t>
            </a:r>
            <a:r>
              <a:rPr lang="en-US" sz="5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Fien</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J. (Ed.), </a:t>
            </a:r>
            <a:r>
              <a:rPr lang="en-US" sz="5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Environmental Education: a pathway to sustainability </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(pp. 69-98). Deakin University. </a:t>
            </a:r>
            <a:endParaRPr lang="el-GR" sz="500" dirty="0">
              <a:effectLst/>
              <a:latin typeface="Calibri" panose="020F0502020204030204" pitchFamily="34" charset="0"/>
              <a:ea typeface="Calibri" panose="020F0502020204030204" pitchFamily="34" charset="0"/>
              <a:cs typeface="Times New Roman" panose="02020603050405020304" pitchFamily="18" charset="0"/>
            </a:endParaRPr>
          </a:p>
          <a:p>
            <a:pPr marL="180340" indent="-180340" algn="just">
              <a:lnSpc>
                <a:spcPct val="107000"/>
              </a:lnSpc>
              <a:spcAft>
                <a:spcPts val="800"/>
              </a:spcAft>
            </a:pP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UNESCO (1997). </a:t>
            </a:r>
            <a:r>
              <a:rPr lang="el-GR" sz="5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Ε</a:t>
            </a:r>
            <a:r>
              <a:rPr lang="en-US" sz="5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ducating for a sustainable future: a transdisciplinary vision for concerted action. </a:t>
            </a:r>
            <a:r>
              <a:rPr lang="en-US" sz="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UNESCO.</a:t>
            </a:r>
            <a:endParaRPr lang="el-GR" sz="5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8079860"/>
      </p:ext>
    </p:extLst>
  </p:cSld>
  <p:clrMapOvr>
    <a:masterClrMapping/>
  </p:clrMapOvr>
</p:sld>
</file>

<file path=ppt/theme/theme1.xml><?xml version="1.0" encoding="utf-8"?>
<a:theme xmlns:a="http://schemas.openxmlformats.org/drawingml/2006/main" name="Θέμα του Office">
  <a:themeElements>
    <a:clrScheme name="Θέμα του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Θέμα του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849</TotalTime>
  <Words>1563</Words>
  <Application>Microsoft Office PowerPoint</Application>
  <PresentationFormat>Χαρτί Α4 (210x297 χιλ.)</PresentationFormat>
  <Paragraphs>33</Paragraphs>
  <Slides>1</Slides>
  <Notes>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vt:i4>
      </vt:variant>
    </vt:vector>
  </HeadingPairs>
  <TitlesOfParts>
    <vt:vector size="7" baseType="lpstr">
      <vt:lpstr>Aptos</vt:lpstr>
      <vt:lpstr>Aptos Display</vt:lpstr>
      <vt:lpstr>Arial</vt:lpstr>
      <vt:lpstr>Calibri</vt:lpstr>
      <vt:lpstr>Times New Roman</vt:lpstr>
      <vt:lpstr>Θέμα του Office</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Rafail Iatros</dc:creator>
  <cp:lastModifiedBy>Katerina</cp:lastModifiedBy>
  <cp:revision>49</cp:revision>
  <dcterms:created xsi:type="dcterms:W3CDTF">2025-05-31T19:23:59Z</dcterms:created>
  <dcterms:modified xsi:type="dcterms:W3CDTF">2026-06-28T09:14:24Z</dcterms:modified>
</cp:coreProperties>
</file>