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 id="2147483661" r:id="rId5"/>
  </p:sldMasterIdLst>
  <p:notesMasterIdLst>
    <p:notesMasterId r:id="rId7"/>
  </p:notesMasterIdLst>
  <p:handoutMasterIdLst>
    <p:handoutMasterId r:id="rId8"/>
  </p:handoutMasterIdLst>
  <p:sldIdLst>
    <p:sldId id="257" r:id="rId6"/>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F5FA"/>
    <a:srgbClr val="CDD2DE"/>
    <a:srgbClr val="E3E9E5"/>
    <a:srgbClr val="EAEAE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020" autoAdjust="0"/>
    <p:restoredTop sz="94668" autoAdjust="0"/>
  </p:normalViewPr>
  <p:slideViewPr>
    <p:cSldViewPr snapToGrid="0" snapToObjects="1" showGuides="1">
      <p:cViewPr varScale="1">
        <p:scale>
          <a:sx n="17" d="100"/>
          <a:sy n="17" d="100"/>
        </p:scale>
        <p:origin x="-1824" y="-86"/>
      </p:cViewPr>
      <p:guideLst>
        <p:guide orient="horz" pos="3318"/>
        <p:guide orient="horz" pos="288"/>
        <p:guide orient="horz" pos="20160"/>
        <p:guide orient="horz"/>
        <p:guide pos="581"/>
        <p:guide pos="27069"/>
        <p:guide pos="281"/>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6/18/2026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AD61C9-8F43-4C01-AD18-D55960EB73FC}" type="datetimeFigureOut">
              <a:rPr lang="el-GR" smtClean="0"/>
              <a:pPr/>
              <a:t>18/6/2026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361245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AD61C9-8F43-4C01-AD18-D55960EB73FC}" type="datetimeFigureOut">
              <a:rPr lang="el-GR" smtClean="0"/>
              <a:pPr/>
              <a:t>18/6/2026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133636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194563" y="1310640"/>
            <a:ext cx="14439902" cy="5577840"/>
          </a:xfrm>
        </p:spPr>
        <p:txBody>
          <a:bodyPr anchor="b"/>
          <a:lstStyle>
            <a:lvl1pPr algn="l">
              <a:defRPr sz="9600" b="1"/>
            </a:lvl1pPr>
          </a:lstStyle>
          <a:p>
            <a:r>
              <a:rPr lang="el-GR" smtClean="0"/>
              <a:t>Στυλ κύριου τίτλου</a:t>
            </a:r>
            <a:endParaRPr lang="el-GR"/>
          </a:p>
        </p:txBody>
      </p:sp>
      <p:sp>
        <p:nvSpPr>
          <p:cNvPr id="3" name="Θέση περιεχομένου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AD61C9-8F43-4C01-AD18-D55960EB73FC}" type="datetimeFigureOut">
              <a:rPr lang="el-GR" smtClean="0"/>
              <a:pPr/>
              <a:t>18/6/2026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331095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602982" y="23042880"/>
            <a:ext cx="26334720" cy="2720342"/>
          </a:xfrm>
        </p:spPr>
        <p:txBody>
          <a:bodyPr anchor="b"/>
          <a:lstStyle>
            <a:lvl1pPr algn="l">
              <a:defRPr sz="9600" b="1"/>
            </a:lvl1pPr>
          </a:lstStyle>
          <a:p>
            <a:r>
              <a:rPr lang="el-GR" smtClean="0"/>
              <a:t>Στυλ κύριου τίτλου</a:t>
            </a:r>
            <a:endParaRPr lang="el-GR"/>
          </a:p>
        </p:txBody>
      </p:sp>
      <p:sp>
        <p:nvSpPr>
          <p:cNvPr id="3" name="Θέση εικόνας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l-GR"/>
          </a:p>
        </p:txBody>
      </p:sp>
      <p:sp>
        <p:nvSpPr>
          <p:cNvPr id="4" name="Θέση κειμένου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AD61C9-8F43-4C01-AD18-D55960EB73FC}" type="datetimeFigureOut">
              <a:rPr lang="el-GR" smtClean="0"/>
              <a:pPr/>
              <a:t>18/6/2026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191224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AD61C9-8F43-4C01-AD18-D55960EB73FC}" type="datetimeFigureOut">
              <a:rPr lang="el-GR" smtClean="0"/>
              <a:pPr/>
              <a:t>18/6/2026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179391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31821120" y="1318265"/>
            <a:ext cx="9875520" cy="2808732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2194560" y="1318265"/>
            <a:ext cx="28895040" cy="280873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AD61C9-8F43-4C01-AD18-D55960EB73FC}" type="datetimeFigureOut">
              <a:rPr lang="el-GR" smtClean="0"/>
              <a:pPr/>
              <a:t>18/6/2026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221188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 xmlns:p14="http://schemas.microsoft.com/office/powerpoint/2010/main" val="8617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91840" y="10226042"/>
            <a:ext cx="37307520" cy="7056120"/>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AD61C9-8F43-4C01-AD18-D55960EB73FC}" type="datetimeFigureOut">
              <a:rPr lang="el-GR" smtClean="0"/>
              <a:pPr/>
              <a:t>18/6/2026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56732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AD61C9-8F43-4C01-AD18-D55960EB73FC}" type="datetimeFigureOut">
              <a:rPr lang="el-GR" smtClean="0"/>
              <a:pPr/>
              <a:t>18/6/2026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335647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3467102" y="21153122"/>
            <a:ext cx="37307520" cy="6537960"/>
          </a:xfrm>
        </p:spPr>
        <p:txBody>
          <a:bodyPr anchor="t"/>
          <a:lstStyle>
            <a:lvl1pPr algn="l">
              <a:defRPr sz="192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AD61C9-8F43-4C01-AD18-D55960EB73FC}" type="datetimeFigureOut">
              <a:rPr lang="el-GR" smtClean="0"/>
              <a:pPr/>
              <a:t>18/6/2026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69203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AD61C9-8F43-4C01-AD18-D55960EB73FC}" type="datetimeFigureOut">
              <a:rPr lang="el-GR" smtClean="0"/>
              <a:pPr/>
              <a:t>18/6/2026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389839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AD61C9-8F43-4C01-AD18-D55960EB73FC}" type="datetimeFigureOut">
              <a:rPr lang="el-GR" smtClean="0"/>
              <a:pPr/>
              <a:t>18/6/2026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97FA78F-B9FB-4CC9-B9B4-926D92BADBD5}" type="slidenum">
              <a:rPr lang="el-GR" smtClean="0"/>
              <a:pPr/>
              <a:t>‹#›</a:t>
            </a:fld>
            <a:endParaRPr lang="el-GR"/>
          </a:p>
        </p:txBody>
      </p:sp>
    </p:spTree>
    <p:extLst>
      <p:ext uri="{BB962C8B-B14F-4D97-AF65-F5344CB8AC3E}">
        <p14:creationId xmlns="" xmlns:p14="http://schemas.microsoft.com/office/powerpoint/2010/main" val="230591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5.xml"/><Relationship Id="rId18" Type="http://schemas.openxmlformats.org/officeDocument/2006/relationships/hyperlink" Target="https://www.posterpresentations.com/how-to-change-the-research-poster-template-colors.html" TargetMode="External"/><Relationship Id="rId3" Type="http://schemas.openxmlformats.org/officeDocument/2006/relationships/slideLayout" Target="../slideLayouts/slideLayout7.xml"/><Relationship Id="rId21" Type="http://schemas.openxmlformats.org/officeDocument/2006/relationships/image" Target="../media/image7.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png"/><Relationship Id="rId10" Type="http://schemas.openxmlformats.org/officeDocument/2006/relationships/slideLayout" Target="../slideLayouts/slideLayout14.xml"/><Relationship Id="rId19"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11000"/>
          </a:srgbClr>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66" name="Table 65">
            <a:extLst>
              <a:ext uri="{FF2B5EF4-FFF2-40B4-BE49-F238E27FC236}">
                <a16:creationId xmlns:a16="http://schemas.microsoft.com/office/drawing/2014/main" xmlns="" id="{76A3035E-71B1-1640-B420-D98F0A833870}"/>
              </a:ext>
            </a:extLst>
          </p:cNvPr>
          <p:cNvGraphicFramePr>
            <a:graphicFrameLocks noGrp="1"/>
          </p:cNvGraphicFramePr>
          <p:nvPr userDrawn="1">
            <p:extLst>
              <p:ext uri="{D42A27DB-BD31-4B8C-83A1-F6EECF244321}">
                <p14:modId xmlns=""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1" name="Table 10">
            <a:extLst>
              <a:ext uri="{FF2B5EF4-FFF2-40B4-BE49-F238E27FC236}">
                <a16:creationId xmlns:a16="http://schemas.microsoft.com/office/drawing/2014/main" xmlns="" id="{26822A6E-BF9E-4424-B03A-69B60E0F831F}"/>
              </a:ext>
            </a:extLst>
          </p:cNvPr>
          <p:cNvGraphicFramePr>
            <a:graphicFrameLocks noGrp="1"/>
          </p:cNvGraphicFramePr>
          <p:nvPr userDrawn="1">
            <p:extLst>
              <p:ext uri="{D42A27DB-BD31-4B8C-83A1-F6EECF244321}">
                <p14:modId xmlns=""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xmlns="" val="20000"/>
                    </a:ext>
                  </a:extLst>
                </a:gridCol>
                <a:gridCol w="1381559">
                  <a:extLst>
                    <a:ext uri="{9D8B030D-6E8A-4147-A177-3AD203B41FA5}">
                      <a16:colId xmlns:a16="http://schemas.microsoft.com/office/drawing/2014/main" xmlns="" val="997673227"/>
                    </a:ext>
                  </a:extLst>
                </a:gridCol>
                <a:gridCol w="4704794">
                  <a:extLst>
                    <a:ext uri="{9D8B030D-6E8A-4147-A177-3AD203B41FA5}">
                      <a16:colId xmlns:a16="http://schemas.microsoft.com/office/drawing/2014/main" xmlns=""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11000"/>
          </a:srgbClr>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 xmlns:p14="http://schemas.microsoft.com/office/powerpoint/2010/main" val="2837582451"/>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11000"/>
          </a:srgbClr>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82628" y="5392017"/>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xmlns="" id="{386BF4CF-00EE-1C48-A30C-22D5BB1910EC}"/>
              </a:ext>
            </a:extLst>
          </p:cNvPr>
          <p:cNvGraphicFramePr>
            <a:graphicFrameLocks noGrp="1"/>
          </p:cNvGraphicFramePr>
          <p:nvPr userDrawn="1">
            <p:extLst>
              <p:ext uri="{D42A27DB-BD31-4B8C-83A1-F6EECF244321}">
                <p14:modId xmlns=""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1" name="Table 10">
            <a:extLst>
              <a:ext uri="{FF2B5EF4-FFF2-40B4-BE49-F238E27FC236}">
                <a16:creationId xmlns:a16="http://schemas.microsoft.com/office/drawing/2014/main" xmlns="" id="{01B3C8F6-0FB7-49C8-BA8E-2A8434F33666}"/>
              </a:ext>
            </a:extLst>
          </p:cNvPr>
          <p:cNvGraphicFramePr>
            <a:graphicFrameLocks noGrp="1"/>
          </p:cNvGraphicFramePr>
          <p:nvPr userDrawn="1">
            <p:extLst>
              <p:ext uri="{D42A27DB-BD31-4B8C-83A1-F6EECF244321}">
                <p14:modId xmlns=""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xmlns="" val="20000"/>
                    </a:ext>
                  </a:extLst>
                </a:gridCol>
                <a:gridCol w="1381559">
                  <a:extLst>
                    <a:ext uri="{9D8B030D-6E8A-4147-A177-3AD203B41FA5}">
                      <a16:colId xmlns:a16="http://schemas.microsoft.com/office/drawing/2014/main" xmlns="" val="997673227"/>
                    </a:ext>
                  </a:extLst>
                </a:gridCol>
                <a:gridCol w="4704794">
                  <a:extLst>
                    <a:ext uri="{9D8B030D-6E8A-4147-A177-3AD203B41FA5}">
                      <a16:colId xmlns:a16="http://schemas.microsoft.com/office/drawing/2014/main" xmlns=""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11000"/>
          </a:srgbClr>
        </a:solidFill>
        <a:effectLst/>
      </p:bgPr>
    </p:bg>
    <p:spTree>
      <p:nvGrpSpPr>
        <p:cNvPr id="1" name=""/>
        <p:cNvGrpSpPr/>
        <p:nvPr/>
      </p:nvGrpSpPr>
      <p:grpSpPr>
        <a:xfrm>
          <a:off x="0" y="0"/>
          <a:ext cx="0" cy="0"/>
          <a:chOff x="0" y="0"/>
          <a:chExt cx="0" cy="0"/>
        </a:xfrm>
      </p:grpSpPr>
      <p:sp>
        <p:nvSpPr>
          <p:cNvPr id="35" name="Rounded Rectangle 34"/>
          <p:cNvSpPr/>
          <p:nvPr userDrawn="1"/>
        </p:nvSpPr>
        <p:spPr>
          <a:xfrm>
            <a:off x="789907" y="5392017"/>
            <a:ext cx="4217015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xmlns="" id="{F81CA8CE-59DF-4841-8B47-D59A40CA747C}"/>
              </a:ext>
            </a:extLst>
          </p:cNvPr>
          <p:cNvGraphicFramePr>
            <a:graphicFrameLocks noGrp="1"/>
          </p:cNvGraphicFramePr>
          <p:nvPr userDrawn="1">
            <p:extLst>
              <p:ext uri="{D42A27DB-BD31-4B8C-83A1-F6EECF244321}">
                <p14:modId xmlns=""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8" name="Table 7">
            <a:extLst>
              <a:ext uri="{FF2B5EF4-FFF2-40B4-BE49-F238E27FC236}">
                <a16:creationId xmlns:a16="http://schemas.microsoft.com/office/drawing/2014/main" xmlns="" id="{07733046-A143-41AE-9668-823EBDF22EAA}"/>
              </a:ext>
            </a:extLst>
          </p:cNvPr>
          <p:cNvGraphicFramePr>
            <a:graphicFrameLocks noGrp="1"/>
          </p:cNvGraphicFramePr>
          <p:nvPr userDrawn="1">
            <p:extLst>
              <p:ext uri="{D42A27DB-BD31-4B8C-83A1-F6EECF244321}">
                <p14:modId xmlns=""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xmlns="" val="20000"/>
                    </a:ext>
                  </a:extLst>
                </a:gridCol>
                <a:gridCol w="1381559">
                  <a:extLst>
                    <a:ext uri="{9D8B030D-6E8A-4147-A177-3AD203B41FA5}">
                      <a16:colId xmlns:a16="http://schemas.microsoft.com/office/drawing/2014/main" xmlns="" val="997673227"/>
                    </a:ext>
                  </a:extLst>
                </a:gridCol>
                <a:gridCol w="4704794">
                  <a:extLst>
                    <a:ext uri="{9D8B030D-6E8A-4147-A177-3AD203B41FA5}">
                      <a16:colId xmlns:a16="http://schemas.microsoft.com/office/drawing/2014/main" xmlns=""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2D050">
            <a:alpha val="11000"/>
          </a:srgb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0AD61C9-8F43-4C01-AD18-D55960EB73FC}" type="datetimeFigureOut">
              <a:rPr lang="el-GR" smtClean="0"/>
              <a:pPr/>
              <a:t>18/6/2026</a:t>
            </a:fld>
            <a:endParaRPr lang="el-GR"/>
          </a:p>
        </p:txBody>
      </p:sp>
      <p:sp>
        <p:nvSpPr>
          <p:cNvPr id="5" name="Θέση υποσέλιδου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97FA78F-B9FB-4CC9-B9B4-926D92BADBD5}" type="slidenum">
              <a:rPr lang="el-GR" smtClean="0"/>
              <a:pPr/>
              <a:t>‹#›</a:t>
            </a:fld>
            <a:endParaRPr lang="el-GR"/>
          </a:p>
        </p:txBody>
      </p:sp>
      <p:sp>
        <p:nvSpPr>
          <p:cNvPr id="7"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14" name="Table 65">
            <a:extLst>
              <a:ext uri="{FF2B5EF4-FFF2-40B4-BE49-F238E27FC236}">
                <a16:creationId xmlns:a16="http://schemas.microsoft.com/office/drawing/2014/main" xmlns="" id="{76A3035E-71B1-1640-B420-D98F0A833870}"/>
              </a:ext>
            </a:extLst>
          </p:cNvPr>
          <p:cNvGraphicFramePr>
            <a:graphicFrameLocks noGrp="1"/>
          </p:cNvGraphicFramePr>
          <p:nvPr userDrawn="1">
            <p:extLst>
              <p:ext uri="{D42A27DB-BD31-4B8C-83A1-F6EECF244321}">
                <p14:modId xmlns=""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1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1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17"/>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5" name="Table 10">
            <a:extLst>
              <a:ext uri="{FF2B5EF4-FFF2-40B4-BE49-F238E27FC236}">
                <a16:creationId xmlns:a16="http://schemas.microsoft.com/office/drawing/2014/main" xmlns="" id="{26822A6E-BF9E-4424-B03A-69B60E0F831F}"/>
              </a:ext>
            </a:extLst>
          </p:cNvPr>
          <p:cNvGraphicFramePr>
            <a:graphicFrameLocks noGrp="1"/>
          </p:cNvGraphicFramePr>
          <p:nvPr userDrawn="1">
            <p:extLst>
              <p:ext uri="{D42A27DB-BD31-4B8C-83A1-F6EECF244321}">
                <p14:modId xmlns=""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xmlns="" val="20000"/>
                    </a:ext>
                  </a:extLst>
                </a:gridCol>
                <a:gridCol w="1381559">
                  <a:extLst>
                    <a:ext uri="{9D8B030D-6E8A-4147-A177-3AD203B41FA5}">
                      <a16:colId xmlns:a16="http://schemas.microsoft.com/office/drawing/2014/main" xmlns="" val="997673227"/>
                    </a:ext>
                  </a:extLst>
                </a:gridCol>
                <a:gridCol w="4704794">
                  <a:extLst>
                    <a:ext uri="{9D8B030D-6E8A-4147-A177-3AD203B41FA5}">
                      <a16:colId xmlns:a16="http://schemas.microsoft.com/office/drawing/2014/main" xmlns=""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8">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9"/>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2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21">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354778">
                <a:tc gridSpan="3">
                  <a:txBody>
                    <a:bodyPr/>
                    <a:lstStyle/>
                    <a:p>
                      <a:endParaRPr lang="en-US" sz="2400" dirty="0">
                        <a:solidFill>
                          <a:srgbClr val="1F3A4E"/>
                        </a:solidFill>
                      </a:endParaRPr>
                    </a:p>
                  </a:txBody>
                  <a:tcPr marL="182880" marT="137160">
                    <a:blipFill dpi="0" rotWithShape="1">
                      <a:blip r:embed="rId22">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 xmlns:p14="http://schemas.microsoft.com/office/powerpoint/2010/main" val="12880806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l-GR"/>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9674" y="6378483"/>
            <a:ext cx="10067027" cy="17258758"/>
          </a:xfrm>
        </p:spPr>
        <p:style>
          <a:lnRef idx="2">
            <a:schemeClr val="accent3"/>
          </a:lnRef>
          <a:fillRef idx="1">
            <a:schemeClr val="lt1"/>
          </a:fillRef>
          <a:effectRef idx="0">
            <a:schemeClr val="accent3"/>
          </a:effectRef>
          <a:fontRef idx="minor">
            <a:schemeClr val="dk1"/>
          </a:fontRef>
        </p:style>
        <p:txBody>
          <a:bodyPr/>
          <a:lstStyle/>
          <a:p>
            <a:pPr algn="just"/>
            <a:r>
              <a:rPr lang="en-US" sz="4000" dirty="0" smtClean="0">
                <a:solidFill>
                  <a:schemeClr val="accent3">
                    <a:lumMod val="50000"/>
                  </a:schemeClr>
                </a:solidFill>
              </a:rPr>
              <a:t>T</a:t>
            </a:r>
            <a:r>
              <a:rPr lang="en-US" sz="4000" dirty="0" smtClean="0">
                <a:solidFill>
                  <a:schemeClr val="accent3">
                    <a:lumMod val="50000"/>
                  </a:schemeClr>
                </a:solidFill>
              </a:rPr>
              <a:t>he </a:t>
            </a:r>
            <a:r>
              <a:rPr lang="en-US" sz="4000" dirty="0" smtClean="0">
                <a:solidFill>
                  <a:schemeClr val="accent3">
                    <a:lumMod val="50000"/>
                  </a:schemeClr>
                </a:solidFill>
              </a:rPr>
              <a:t>value of technology is immeasurable, as it boosts productivity, accelerates access to knowledge, and fundamentally improves the quality of life.  The value of technology extends to many sectors, such as communication, productivity, the economy, education, and the health sciences. The onset of the SARS-CoV-2 pandemic brought about significant global upheavals and major reforms, particularly in the healthcare sector. The role of healthcare in the digital age has been redefined, and the adoption of e-health applications has accelerated in Greece</a:t>
            </a:r>
            <a:r>
              <a:rPr lang="en-US" sz="4000" dirty="0" smtClean="0">
                <a:solidFill>
                  <a:schemeClr val="accent3">
                    <a:lumMod val="50000"/>
                  </a:schemeClr>
                </a:solidFill>
              </a:rPr>
              <a:t>.</a:t>
            </a:r>
          </a:p>
          <a:p>
            <a:pPr algn="just">
              <a:buClr>
                <a:schemeClr val="dk1"/>
              </a:buClr>
              <a:buSzPts val="1100"/>
            </a:pPr>
            <a:endParaRPr lang="en-US" sz="4800" b="1" dirty="0" smtClean="0">
              <a:solidFill>
                <a:schemeClr val="accent3">
                  <a:lumMod val="50000"/>
                </a:schemeClr>
              </a:solidFill>
            </a:endParaRPr>
          </a:p>
          <a:p>
            <a:pPr algn="just">
              <a:buClr>
                <a:schemeClr val="dk1"/>
              </a:buClr>
              <a:buSzPts val="1100"/>
            </a:pPr>
            <a:r>
              <a:rPr lang="en-US" sz="4800" b="1" dirty="0" smtClean="0">
                <a:solidFill>
                  <a:schemeClr val="accent3">
                    <a:lumMod val="50000"/>
                  </a:schemeClr>
                </a:solidFill>
              </a:rPr>
              <a:t>Areas </a:t>
            </a:r>
            <a:r>
              <a:rPr lang="en-US" sz="4800" b="1" dirty="0" smtClean="0">
                <a:solidFill>
                  <a:schemeClr val="accent3">
                    <a:lumMod val="50000"/>
                  </a:schemeClr>
                </a:solidFill>
              </a:rPr>
              <a:t>of </a:t>
            </a:r>
            <a:r>
              <a:rPr lang="en-US" sz="4800" b="1" dirty="0" smtClean="0">
                <a:solidFill>
                  <a:schemeClr val="accent3">
                    <a:lumMod val="50000"/>
                  </a:schemeClr>
                </a:solidFill>
              </a:rPr>
              <a:t>research:</a:t>
            </a:r>
            <a:endParaRPr lang="en-US" sz="4800" b="1" dirty="0" smtClean="0">
              <a:solidFill>
                <a:schemeClr val="accent3">
                  <a:lumMod val="50000"/>
                </a:schemeClr>
              </a:solidFill>
            </a:endParaRPr>
          </a:p>
          <a:p>
            <a:pPr algn="just">
              <a:buClr>
                <a:schemeClr val="dk1"/>
              </a:buClr>
              <a:buSzPts val="1100"/>
            </a:pPr>
            <a:endParaRPr lang="en-US" sz="3600" dirty="0" smtClean="0">
              <a:solidFill>
                <a:schemeClr val="accent3">
                  <a:lumMod val="50000"/>
                </a:schemeClr>
              </a:solidFill>
            </a:endParaRPr>
          </a:p>
          <a:p>
            <a:pPr algn="just"/>
            <a:r>
              <a:rPr lang="en-US" sz="3600" b="1" dirty="0" smtClean="0">
                <a:solidFill>
                  <a:schemeClr val="accent3">
                    <a:lumMod val="50000"/>
                  </a:schemeClr>
                </a:solidFill>
              </a:rPr>
              <a:t>Study 1 – Literature Review</a:t>
            </a:r>
            <a:endParaRPr lang="en-US" sz="3600" dirty="0" smtClean="0">
              <a:solidFill>
                <a:schemeClr val="accent3">
                  <a:lumMod val="50000"/>
                </a:schemeClr>
              </a:solidFill>
            </a:endParaRPr>
          </a:p>
          <a:p>
            <a:pPr algn="just"/>
            <a:r>
              <a:rPr lang="en-US" sz="3600" dirty="0" smtClean="0">
                <a:solidFill>
                  <a:schemeClr val="accent3">
                    <a:lumMod val="50000"/>
                  </a:schemeClr>
                </a:solidFill>
              </a:rPr>
              <a:t>Lifelong Learning of Healthcare Professionals </a:t>
            </a:r>
          </a:p>
          <a:p>
            <a:pPr algn="just"/>
            <a:r>
              <a:rPr lang="en-US" sz="3600" dirty="0" smtClean="0">
                <a:solidFill>
                  <a:schemeClr val="accent3">
                    <a:lumMod val="50000"/>
                  </a:schemeClr>
                </a:solidFill>
              </a:rPr>
              <a:t>Digital Competencies in Healthcare </a:t>
            </a:r>
          </a:p>
          <a:p>
            <a:pPr algn="just"/>
            <a:r>
              <a:rPr lang="en-US" sz="3600" dirty="0" smtClean="0">
                <a:solidFill>
                  <a:schemeClr val="accent3">
                    <a:lumMod val="50000"/>
                  </a:schemeClr>
                </a:solidFill>
              </a:rPr>
              <a:t>Educational Technology and Professional Development </a:t>
            </a:r>
          </a:p>
          <a:p>
            <a:pPr algn="just"/>
            <a:r>
              <a:rPr lang="en-US" sz="3600" b="1" dirty="0" smtClean="0">
                <a:solidFill>
                  <a:schemeClr val="accent3">
                    <a:lumMod val="50000"/>
                  </a:schemeClr>
                </a:solidFill>
              </a:rPr>
              <a:t>Study 2 – Empirical Research</a:t>
            </a:r>
            <a:endParaRPr lang="en-US" sz="3600" dirty="0" smtClean="0">
              <a:solidFill>
                <a:schemeClr val="accent3">
                  <a:lumMod val="50000"/>
                </a:schemeClr>
              </a:solidFill>
            </a:endParaRPr>
          </a:p>
          <a:p>
            <a:pPr algn="just"/>
            <a:r>
              <a:rPr lang="en-US" sz="3600" dirty="0" smtClean="0">
                <a:solidFill>
                  <a:schemeClr val="accent3">
                    <a:lumMod val="50000"/>
                  </a:schemeClr>
                </a:solidFill>
              </a:rPr>
              <a:t>Citizens' and Healthcare Professionals' Attitudes toward </a:t>
            </a:r>
            <a:r>
              <a:rPr lang="en-US" sz="3600" dirty="0" err="1" smtClean="0">
                <a:solidFill>
                  <a:schemeClr val="accent3">
                    <a:lumMod val="50000"/>
                  </a:schemeClr>
                </a:solidFill>
              </a:rPr>
              <a:t>eHealth</a:t>
            </a:r>
            <a:r>
              <a:rPr lang="en-US" sz="3600" dirty="0" smtClean="0">
                <a:solidFill>
                  <a:schemeClr val="accent3">
                    <a:lumMod val="50000"/>
                  </a:schemeClr>
                </a:solidFill>
              </a:rPr>
              <a:t> </a:t>
            </a:r>
          </a:p>
          <a:p>
            <a:pPr algn="just"/>
            <a:r>
              <a:rPr lang="en-US" sz="3600" dirty="0" smtClean="0">
                <a:solidFill>
                  <a:schemeClr val="accent3">
                    <a:lumMod val="50000"/>
                  </a:schemeClr>
                </a:solidFill>
              </a:rPr>
              <a:t>Technology Acceptance </a:t>
            </a:r>
          </a:p>
          <a:p>
            <a:pPr algn="just"/>
            <a:r>
              <a:rPr lang="en-US" sz="3600" dirty="0" smtClean="0">
                <a:solidFill>
                  <a:schemeClr val="accent3">
                    <a:lumMod val="50000"/>
                  </a:schemeClr>
                </a:solidFill>
              </a:rPr>
              <a:t>Telemedicine and Digital Health Services</a:t>
            </a:r>
          </a:p>
          <a:p>
            <a:pPr algn="just">
              <a:buClr>
                <a:schemeClr val="dk1"/>
              </a:buClr>
              <a:buSzPts val="1100"/>
            </a:pPr>
            <a:endParaRPr lang="en-US" sz="3600" dirty="0" smtClean="0">
              <a:solidFill>
                <a:schemeClr val="accent3">
                  <a:lumMod val="50000"/>
                </a:schemeClr>
              </a:solidFill>
            </a:endParaRPr>
          </a:p>
          <a:p>
            <a:endParaRPr lang="en-US" dirty="0">
              <a:solidFill>
                <a:schemeClr val="accent3">
                  <a:lumMod val="50000"/>
                </a:schemeClr>
              </a:solidFill>
            </a:endParaRPr>
          </a:p>
        </p:txBody>
      </p:sp>
      <p:sp>
        <p:nvSpPr>
          <p:cNvPr id="3" name="Text Placeholder 2"/>
          <p:cNvSpPr>
            <a:spLocks noGrp="1"/>
          </p:cNvSpPr>
          <p:nvPr>
            <p:ph type="body" sz="quarter" idx="11"/>
          </p:nvPr>
        </p:nvSpPr>
        <p:spPr>
          <a:xfrm>
            <a:off x="477827" y="5548749"/>
            <a:ext cx="10048875" cy="923322"/>
          </a:xfrm>
        </p:spPr>
        <p:txBody>
          <a:bodyPr/>
          <a:lstStyle/>
          <a:p>
            <a:r>
              <a:rPr lang="en-US" sz="4800" dirty="0" smtClean="0">
                <a:solidFill>
                  <a:schemeClr val="accent3">
                    <a:lumMod val="50000"/>
                  </a:schemeClr>
                </a:solidFill>
              </a:rPr>
              <a:t>INTRODUCTION</a:t>
            </a:r>
            <a:endParaRPr lang="en-US" sz="4800" dirty="0">
              <a:solidFill>
                <a:schemeClr val="accent3">
                  <a:lumMod val="50000"/>
                </a:schemeClr>
              </a:solidFill>
            </a:endParaRPr>
          </a:p>
        </p:txBody>
      </p:sp>
      <p:sp>
        <p:nvSpPr>
          <p:cNvPr id="4" name="Text Placeholder 3"/>
          <p:cNvSpPr>
            <a:spLocks noGrp="1"/>
          </p:cNvSpPr>
          <p:nvPr>
            <p:ph type="body" sz="quarter" idx="20"/>
          </p:nvPr>
        </p:nvSpPr>
        <p:spPr>
          <a:xfrm>
            <a:off x="453323" y="23637241"/>
            <a:ext cx="10050462" cy="923322"/>
          </a:xfrm>
        </p:spPr>
        <p:style>
          <a:lnRef idx="3">
            <a:schemeClr val="lt1"/>
          </a:lnRef>
          <a:fillRef idx="1">
            <a:schemeClr val="accent3"/>
          </a:fillRef>
          <a:effectRef idx="1">
            <a:schemeClr val="accent3"/>
          </a:effectRef>
          <a:fontRef idx="minor">
            <a:schemeClr val="lt1"/>
          </a:fontRef>
        </p:style>
        <p:txBody>
          <a:bodyPr/>
          <a:lstStyle/>
          <a:p>
            <a:r>
              <a:rPr lang="en-US" sz="4800" spc="600" dirty="0" smtClean="0">
                <a:solidFill>
                  <a:schemeClr val="accent3">
                    <a:lumMod val="50000"/>
                  </a:schemeClr>
                </a:solidFill>
              </a:rPr>
              <a:t>RESEARCH GAP</a:t>
            </a:r>
            <a:endParaRPr lang="en-US" sz="4800" spc="600" dirty="0">
              <a:solidFill>
                <a:schemeClr val="accent3">
                  <a:lumMod val="50000"/>
                </a:schemeClr>
              </a:solidFill>
            </a:endParaRPr>
          </a:p>
        </p:txBody>
      </p:sp>
      <p:sp>
        <p:nvSpPr>
          <p:cNvPr id="5" name="Text Placeholder 4"/>
          <p:cNvSpPr>
            <a:spLocks noGrp="1"/>
          </p:cNvSpPr>
          <p:nvPr>
            <p:ph type="body" sz="quarter" idx="21"/>
          </p:nvPr>
        </p:nvSpPr>
        <p:spPr>
          <a:xfrm>
            <a:off x="11460161" y="6934201"/>
            <a:ext cx="10048876" cy="25298400"/>
          </a:xfrm>
        </p:spPr>
        <p:style>
          <a:lnRef idx="2">
            <a:schemeClr val="accent3"/>
          </a:lnRef>
          <a:fillRef idx="1">
            <a:schemeClr val="lt1"/>
          </a:fillRef>
          <a:effectRef idx="0">
            <a:schemeClr val="accent3"/>
          </a:effectRef>
          <a:fontRef idx="minor">
            <a:schemeClr val="dk1"/>
          </a:fontRef>
        </p:style>
        <p:txBody>
          <a:bodyPr/>
          <a:lstStyle/>
          <a:p>
            <a:pPr marL="514350" indent="-514350" algn="just"/>
            <a:endParaRPr lang="en-US" sz="4000" b="1" dirty="0" smtClean="0">
              <a:solidFill>
                <a:schemeClr val="accent3">
                  <a:lumMod val="50000"/>
                </a:schemeClr>
              </a:solidFill>
            </a:endParaRPr>
          </a:p>
          <a:p>
            <a:pPr marL="514350" indent="-514350" algn="just"/>
            <a:r>
              <a:rPr lang="en-US" sz="4000" dirty="0" smtClean="0">
                <a:solidFill>
                  <a:schemeClr val="accent3">
                    <a:lumMod val="50000"/>
                  </a:schemeClr>
                </a:solidFill>
              </a:rPr>
              <a:t>This doctoral research explores the impact of digital transformation on healthcare from </a:t>
            </a:r>
            <a:r>
              <a:rPr lang="en-US" sz="4000" b="1" dirty="0" smtClean="0">
                <a:solidFill>
                  <a:schemeClr val="accent3">
                    <a:lumMod val="50000"/>
                  </a:schemeClr>
                </a:solidFill>
              </a:rPr>
              <a:t>two complementary perspectives </a:t>
            </a:r>
            <a:r>
              <a:rPr lang="en-US" sz="4000" dirty="0" smtClean="0">
                <a:solidFill>
                  <a:schemeClr val="accent3">
                    <a:lumMod val="50000"/>
                  </a:schemeClr>
                </a:solidFill>
              </a:rPr>
              <a:t>: </a:t>
            </a:r>
            <a:r>
              <a:rPr lang="en-US" sz="4000" b="1" dirty="0" smtClean="0">
                <a:solidFill>
                  <a:schemeClr val="accent3">
                    <a:lumMod val="50000"/>
                  </a:schemeClr>
                </a:solidFill>
              </a:rPr>
              <a:t>(1) </a:t>
            </a:r>
            <a:r>
              <a:rPr lang="en-US" sz="4000" i="1" dirty="0" smtClean="0">
                <a:solidFill>
                  <a:schemeClr val="accent3">
                    <a:lumMod val="50000"/>
                  </a:schemeClr>
                </a:solidFill>
              </a:rPr>
              <a:t>a literature review on lifelong learning and digital competencies among healthcare professionals</a:t>
            </a:r>
            <a:r>
              <a:rPr lang="en-US" sz="4000" dirty="0" smtClean="0">
                <a:solidFill>
                  <a:schemeClr val="accent3">
                    <a:lumMod val="50000"/>
                  </a:schemeClr>
                </a:solidFill>
              </a:rPr>
              <a:t>, and </a:t>
            </a:r>
            <a:r>
              <a:rPr lang="en-US" sz="4000" b="1" dirty="0" smtClean="0">
                <a:solidFill>
                  <a:schemeClr val="accent3">
                    <a:lumMod val="50000"/>
                  </a:schemeClr>
                </a:solidFill>
              </a:rPr>
              <a:t>(2) </a:t>
            </a:r>
            <a:r>
              <a:rPr lang="en-US" sz="4000" i="1" dirty="0" smtClean="0">
                <a:solidFill>
                  <a:schemeClr val="accent3">
                    <a:lumMod val="50000"/>
                  </a:schemeClr>
                </a:solidFill>
              </a:rPr>
              <a:t>a survey investigating Greek citizens' and healthcare professionals' attitudes toward </a:t>
            </a:r>
            <a:r>
              <a:rPr lang="en-US" sz="4000" i="1" dirty="0" err="1" smtClean="0">
                <a:solidFill>
                  <a:schemeClr val="accent3">
                    <a:lumMod val="50000"/>
                  </a:schemeClr>
                </a:solidFill>
              </a:rPr>
              <a:t>eHealth</a:t>
            </a:r>
            <a:r>
              <a:rPr lang="en-US" sz="4000" i="1" dirty="0" smtClean="0">
                <a:solidFill>
                  <a:schemeClr val="accent3">
                    <a:lumMod val="50000"/>
                  </a:schemeClr>
                </a:solidFill>
              </a:rPr>
              <a:t> services and digital health technologies.</a:t>
            </a:r>
            <a:endParaRPr lang="en-US" sz="4000" b="1" i="1" u="sng" dirty="0" smtClean="0">
              <a:solidFill>
                <a:schemeClr val="accent3">
                  <a:lumMod val="50000"/>
                </a:schemeClr>
              </a:solidFill>
            </a:endParaRPr>
          </a:p>
          <a:p>
            <a:pPr marL="514350" indent="-514350" algn="ctr"/>
            <a:endParaRPr lang="en-US" sz="3600" b="1" u="sng" dirty="0" smtClean="0">
              <a:solidFill>
                <a:schemeClr val="accent3">
                  <a:lumMod val="50000"/>
                </a:schemeClr>
              </a:solidFill>
            </a:endParaRPr>
          </a:p>
          <a:p>
            <a:pPr marL="514350" indent="-514350" algn="ctr"/>
            <a:r>
              <a:rPr lang="en-US" sz="4000" b="1" u="sng" dirty="0">
                <a:solidFill>
                  <a:schemeClr val="accent3">
                    <a:lumMod val="50000"/>
                  </a:schemeClr>
                </a:solidFill>
              </a:rPr>
              <a:t>Literature review</a:t>
            </a:r>
          </a:p>
          <a:p>
            <a:pPr marL="457200" indent="-457200">
              <a:buFont typeface="Arial" pitchFamily="34" charset="0"/>
              <a:buChar char="•"/>
            </a:pPr>
            <a:r>
              <a:rPr lang="en-US" sz="3600" dirty="0" smtClean="0">
                <a:solidFill>
                  <a:schemeClr val="accent3">
                    <a:lumMod val="50000"/>
                  </a:schemeClr>
                </a:solidFill>
              </a:rPr>
              <a:t>Research suggests that COVID-19 accelerated the adoption of </a:t>
            </a:r>
            <a:r>
              <a:rPr lang="en-US" sz="3600" dirty="0" err="1" smtClean="0">
                <a:solidFill>
                  <a:schemeClr val="accent3">
                    <a:lumMod val="50000"/>
                  </a:schemeClr>
                </a:solidFill>
              </a:rPr>
              <a:t>eHealth</a:t>
            </a:r>
            <a:r>
              <a:rPr lang="en-US" sz="3600" dirty="0" smtClean="0">
                <a:solidFill>
                  <a:schemeClr val="accent3">
                    <a:lumMod val="50000"/>
                  </a:schemeClr>
                </a:solidFill>
              </a:rPr>
              <a:t> services. While Greek citizens initially showed cautious attitudes toward digital healthcare, recent studies report growing acceptance and recognition of its benefits. Healthcare professionals tend to be more positive toward </a:t>
            </a:r>
            <a:r>
              <a:rPr lang="en-US" sz="3600" dirty="0" err="1" smtClean="0">
                <a:solidFill>
                  <a:schemeClr val="accent3">
                    <a:lumMod val="50000"/>
                  </a:schemeClr>
                </a:solidFill>
              </a:rPr>
              <a:t>eHealth</a:t>
            </a:r>
            <a:r>
              <a:rPr lang="en-US" sz="3600" dirty="0" smtClean="0">
                <a:solidFill>
                  <a:schemeClr val="accent3">
                    <a:lumMod val="50000"/>
                  </a:schemeClr>
                </a:solidFill>
              </a:rPr>
              <a:t>, emphasizing the need for digital skills and lifelong learning in modern healthcare environments. </a:t>
            </a:r>
            <a:endParaRPr lang="el-GR" sz="3200" dirty="0">
              <a:solidFill>
                <a:schemeClr val="accent3">
                  <a:lumMod val="50000"/>
                </a:schemeClr>
              </a:solidFill>
            </a:endParaRPr>
          </a:p>
          <a:p>
            <a:pPr lvl="0" algn="ctr"/>
            <a:r>
              <a:rPr lang="en-US" sz="4400" b="1" u="sng" dirty="0" smtClean="0">
                <a:solidFill>
                  <a:srgbClr val="9BBB59">
                    <a:lumMod val="50000"/>
                  </a:srgbClr>
                </a:solidFill>
                <a:latin typeface="Calibri"/>
                <a:cs typeface="+mn-cs"/>
              </a:rPr>
              <a:t>Size of the sample</a:t>
            </a:r>
            <a:endParaRPr lang="el-GR" sz="4400" b="1" u="sng" dirty="0" smtClean="0">
              <a:solidFill>
                <a:srgbClr val="9BBB59">
                  <a:lumMod val="50000"/>
                </a:srgbClr>
              </a:solidFill>
              <a:latin typeface="Calibri"/>
              <a:cs typeface="+mn-cs"/>
            </a:endParaRPr>
          </a:p>
          <a:p>
            <a:pPr lvl="0" algn="just"/>
            <a:endParaRPr lang="en-US" sz="4000" dirty="0" smtClean="0">
              <a:solidFill>
                <a:srgbClr val="9BBB59">
                  <a:lumMod val="50000"/>
                </a:srgbClr>
              </a:solidFill>
            </a:endParaRPr>
          </a:p>
          <a:p>
            <a:pPr lvl="0" algn="just"/>
            <a:r>
              <a:rPr lang="en-US" sz="4000" b="1" dirty="0" smtClean="0">
                <a:solidFill>
                  <a:srgbClr val="9BBB59">
                    <a:lumMod val="50000"/>
                  </a:srgbClr>
                </a:solidFill>
              </a:rPr>
              <a:t>Study 1: Literature Review</a:t>
            </a:r>
          </a:p>
          <a:p>
            <a:pPr lvl="0" algn="just"/>
            <a:r>
              <a:rPr lang="en-US" sz="4000" dirty="0" smtClean="0">
                <a:solidFill>
                  <a:srgbClr val="9BBB59">
                    <a:lumMod val="50000"/>
                  </a:srgbClr>
                </a:solidFill>
              </a:rPr>
              <a:t>Review of the literature on lifelong learning and digital competencies among healthcare professionals</a:t>
            </a:r>
          </a:p>
          <a:p>
            <a:pPr lvl="0" algn="just"/>
            <a:r>
              <a:rPr lang="en-US" sz="4000" dirty="0" smtClean="0">
                <a:solidFill>
                  <a:srgbClr val="9BBB59">
                    <a:lumMod val="50000"/>
                  </a:srgbClr>
                </a:solidFill>
              </a:rPr>
              <a:t>Studies included in qualitative synthesis (systematic review): 21</a:t>
            </a:r>
            <a:endParaRPr lang="el-GR" sz="4000" dirty="0" smtClean="0">
              <a:solidFill>
                <a:srgbClr val="9BBB59">
                  <a:lumMod val="50000"/>
                </a:srgbClr>
              </a:solidFill>
            </a:endParaRPr>
          </a:p>
          <a:p>
            <a:pPr lvl="0" algn="just"/>
            <a:r>
              <a:rPr lang="en-US" sz="4000" dirty="0" smtClean="0">
                <a:solidFill>
                  <a:srgbClr val="9BBB59">
                    <a:lumMod val="50000"/>
                  </a:srgbClr>
                </a:solidFill>
              </a:rPr>
              <a:t>Databases: </a:t>
            </a:r>
            <a:r>
              <a:rPr lang="en-US" sz="4000" dirty="0" err="1" smtClean="0">
                <a:solidFill>
                  <a:srgbClr val="9BBB59">
                    <a:lumMod val="50000"/>
                  </a:srgbClr>
                </a:solidFill>
              </a:rPr>
              <a:t>PubMed</a:t>
            </a:r>
            <a:r>
              <a:rPr lang="en-US" sz="4000" dirty="0" smtClean="0">
                <a:solidFill>
                  <a:srgbClr val="9BBB59">
                    <a:lumMod val="50000"/>
                  </a:srgbClr>
                </a:solidFill>
              </a:rPr>
              <a:t>, Scopus, </a:t>
            </a:r>
            <a:r>
              <a:rPr lang="en-US" sz="4000" dirty="0" err="1" smtClean="0">
                <a:solidFill>
                  <a:srgbClr val="9BBB59">
                    <a:lumMod val="50000"/>
                  </a:srgbClr>
                </a:solidFill>
              </a:rPr>
              <a:t>ScienceDirect</a:t>
            </a:r>
            <a:r>
              <a:rPr lang="en-US" sz="4000" dirty="0" smtClean="0">
                <a:solidFill>
                  <a:srgbClr val="9BBB59">
                    <a:lumMod val="50000"/>
                  </a:srgbClr>
                </a:solidFill>
              </a:rPr>
              <a:t>, and Google Scholar. </a:t>
            </a:r>
          </a:p>
          <a:p>
            <a:pPr lvl="0" algn="just"/>
            <a:r>
              <a:rPr lang="en-US" sz="4000" b="1" dirty="0" smtClean="0">
                <a:solidFill>
                  <a:srgbClr val="9BBB59">
                    <a:lumMod val="50000"/>
                  </a:srgbClr>
                </a:solidFill>
              </a:rPr>
              <a:t>Study 2: Questionnaire Survey</a:t>
            </a:r>
          </a:p>
          <a:p>
            <a:pPr lvl="0" algn="just"/>
            <a:r>
              <a:rPr lang="en-US" sz="4000" dirty="0" smtClean="0">
                <a:solidFill>
                  <a:srgbClr val="9BBB59">
                    <a:lumMod val="50000"/>
                  </a:srgbClr>
                </a:solidFill>
              </a:rPr>
              <a:t>Cross-sectional online survey. </a:t>
            </a:r>
          </a:p>
          <a:p>
            <a:pPr lvl="0" algn="just"/>
            <a:r>
              <a:rPr lang="en-US" sz="4000" dirty="0" smtClean="0">
                <a:solidFill>
                  <a:srgbClr val="9BBB59">
                    <a:lumMod val="50000"/>
                  </a:srgbClr>
                </a:solidFill>
              </a:rPr>
              <a:t>Sample: 361 participants </a:t>
            </a:r>
          </a:p>
          <a:p>
            <a:pPr lvl="0" algn="just"/>
            <a:r>
              <a:rPr lang="en-US" sz="4000" dirty="0" smtClean="0">
                <a:solidFill>
                  <a:srgbClr val="9BBB59">
                    <a:lumMod val="50000"/>
                  </a:srgbClr>
                </a:solidFill>
              </a:rPr>
              <a:t>Greek citizens </a:t>
            </a:r>
          </a:p>
          <a:p>
            <a:pPr lvl="0" algn="just"/>
            <a:r>
              <a:rPr lang="en-US" sz="4000" dirty="0" smtClean="0">
                <a:solidFill>
                  <a:srgbClr val="9BBB59">
                    <a:lumMod val="50000"/>
                  </a:srgbClr>
                </a:solidFill>
              </a:rPr>
              <a:t>Healthcare professionals </a:t>
            </a:r>
          </a:p>
          <a:p>
            <a:pPr lvl="0" algn="just"/>
            <a:r>
              <a:rPr lang="en-US" sz="4000" dirty="0" smtClean="0">
                <a:solidFill>
                  <a:srgbClr val="9BBB59">
                    <a:lumMod val="50000"/>
                  </a:srgbClr>
                </a:solidFill>
              </a:rPr>
              <a:t>Focus: Attitudes toward </a:t>
            </a:r>
            <a:r>
              <a:rPr lang="en-US" sz="4000" dirty="0" err="1" smtClean="0">
                <a:solidFill>
                  <a:srgbClr val="9BBB59">
                    <a:lumMod val="50000"/>
                  </a:srgbClr>
                </a:solidFill>
              </a:rPr>
              <a:t>eHealth</a:t>
            </a:r>
            <a:r>
              <a:rPr lang="en-US" sz="4000" dirty="0" smtClean="0">
                <a:solidFill>
                  <a:srgbClr val="9BBB59">
                    <a:lumMod val="50000"/>
                  </a:srgbClr>
                </a:solidFill>
              </a:rPr>
              <a:t> services and digital health technologies.</a:t>
            </a:r>
          </a:p>
          <a:p>
            <a:pPr marL="514350" indent="-514350" algn="ctr"/>
            <a:endParaRPr lang="en-US" sz="3200" b="1" u="sng" dirty="0" smtClean="0">
              <a:solidFill>
                <a:schemeClr val="accent3">
                  <a:lumMod val="50000"/>
                </a:schemeClr>
              </a:solidFill>
            </a:endParaRPr>
          </a:p>
          <a:p>
            <a:endParaRPr lang="el-GR" sz="3200" dirty="0">
              <a:solidFill>
                <a:schemeClr val="accent3">
                  <a:lumMod val="50000"/>
                </a:schemeClr>
              </a:solidFill>
            </a:endParaRPr>
          </a:p>
          <a:p>
            <a:pPr marL="514350" indent="-514350" algn="ctr"/>
            <a:endParaRPr lang="en-US" sz="3200" b="1" u="sng" dirty="0" smtClean="0">
              <a:solidFill>
                <a:schemeClr val="accent3">
                  <a:lumMod val="50000"/>
                </a:schemeClr>
              </a:solidFill>
            </a:endParaRPr>
          </a:p>
        </p:txBody>
      </p:sp>
      <p:sp>
        <p:nvSpPr>
          <p:cNvPr id="6" name="Text Placeholder 5"/>
          <p:cNvSpPr>
            <a:spLocks noGrp="1"/>
          </p:cNvSpPr>
          <p:nvPr>
            <p:ph type="body" sz="quarter" idx="22"/>
          </p:nvPr>
        </p:nvSpPr>
        <p:spPr>
          <a:xfrm>
            <a:off x="11460162" y="5525666"/>
            <a:ext cx="10048875" cy="1674296"/>
          </a:xfrm>
        </p:spPr>
        <p:txBody>
          <a:bodyPr/>
          <a:lstStyle/>
          <a:p>
            <a:r>
              <a:rPr lang="en-US" sz="4400" dirty="0" smtClean="0">
                <a:solidFill>
                  <a:schemeClr val="accent3">
                    <a:lumMod val="50000"/>
                  </a:schemeClr>
                </a:solidFill>
              </a:rPr>
              <a:t>What about research?</a:t>
            </a:r>
            <a:endParaRPr lang="el-GR" sz="4400" dirty="0" smtClean="0">
              <a:solidFill>
                <a:schemeClr val="accent3">
                  <a:lumMod val="50000"/>
                </a:schemeClr>
              </a:solidFill>
            </a:endParaRPr>
          </a:p>
          <a:p>
            <a:endParaRPr lang="el-GR" sz="4400" dirty="0">
              <a:solidFill>
                <a:schemeClr val="accent3">
                  <a:lumMod val="50000"/>
                </a:schemeClr>
              </a:solidFill>
            </a:endParaRPr>
          </a:p>
        </p:txBody>
      </p:sp>
      <p:sp>
        <p:nvSpPr>
          <p:cNvPr id="7" name="Text Placeholder 6"/>
          <p:cNvSpPr>
            <a:spLocks noGrp="1"/>
          </p:cNvSpPr>
          <p:nvPr>
            <p:ph type="body" sz="quarter" idx="23"/>
          </p:nvPr>
        </p:nvSpPr>
        <p:spPr>
          <a:xfrm>
            <a:off x="22448845" y="6934200"/>
            <a:ext cx="10048874" cy="25298401"/>
          </a:xfrm>
        </p:spPr>
        <p:style>
          <a:lnRef idx="2">
            <a:schemeClr val="accent3"/>
          </a:lnRef>
          <a:fillRef idx="1">
            <a:schemeClr val="lt1"/>
          </a:fillRef>
          <a:effectRef idx="0">
            <a:schemeClr val="accent3"/>
          </a:effectRef>
          <a:fontRef idx="minor">
            <a:schemeClr val="dk1"/>
          </a:fontRef>
        </p:style>
        <p:txBody>
          <a:bodyPr/>
          <a:lstStyle/>
          <a:p>
            <a:pPr algn="just"/>
            <a:endParaRPr lang="en-US" sz="3600" dirty="0" smtClean="0">
              <a:solidFill>
                <a:schemeClr val="accent3">
                  <a:lumMod val="50000"/>
                </a:schemeClr>
              </a:solidFill>
            </a:endParaRPr>
          </a:p>
          <a:p>
            <a:pPr algn="just"/>
            <a:r>
              <a:rPr lang="en-US" sz="3600" b="1" dirty="0" smtClean="0">
                <a:solidFill>
                  <a:schemeClr val="accent3">
                    <a:lumMod val="50000"/>
                  </a:schemeClr>
                </a:solidFill>
              </a:rPr>
              <a:t>Study 1: Literature Review</a:t>
            </a:r>
          </a:p>
          <a:p>
            <a:pPr algn="just"/>
            <a:r>
              <a:rPr lang="en-US" sz="3600" dirty="0" smtClean="0">
                <a:solidFill>
                  <a:schemeClr val="accent3">
                    <a:lumMod val="50000"/>
                  </a:schemeClr>
                </a:solidFill>
              </a:rPr>
              <a:t>Systematic review of the literature on lifelong learning and digital competencies among healthcare professionals. </a:t>
            </a:r>
          </a:p>
          <a:p>
            <a:pPr algn="just"/>
            <a:r>
              <a:rPr lang="en-US" sz="3600" dirty="0" smtClean="0">
                <a:solidFill>
                  <a:schemeClr val="accent3">
                    <a:lumMod val="50000"/>
                  </a:schemeClr>
                </a:solidFill>
              </a:rPr>
              <a:t>Databases: </a:t>
            </a:r>
            <a:r>
              <a:rPr lang="en-US" sz="3600" dirty="0" err="1" smtClean="0">
                <a:solidFill>
                  <a:schemeClr val="accent3">
                    <a:lumMod val="50000"/>
                  </a:schemeClr>
                </a:solidFill>
              </a:rPr>
              <a:t>PubMed</a:t>
            </a:r>
            <a:r>
              <a:rPr lang="en-US" sz="3600" dirty="0" smtClean="0">
                <a:solidFill>
                  <a:schemeClr val="accent3">
                    <a:lumMod val="50000"/>
                  </a:schemeClr>
                </a:solidFill>
              </a:rPr>
              <a:t>, Scopus, </a:t>
            </a:r>
            <a:r>
              <a:rPr lang="en-US" sz="3600" dirty="0" err="1" smtClean="0">
                <a:solidFill>
                  <a:schemeClr val="accent3">
                    <a:lumMod val="50000"/>
                  </a:schemeClr>
                </a:solidFill>
              </a:rPr>
              <a:t>ScienceDirect</a:t>
            </a:r>
            <a:r>
              <a:rPr lang="en-US" sz="3600" dirty="0" smtClean="0">
                <a:solidFill>
                  <a:schemeClr val="accent3">
                    <a:lumMod val="50000"/>
                  </a:schemeClr>
                </a:solidFill>
              </a:rPr>
              <a:t>, and Google Scholar. </a:t>
            </a:r>
          </a:p>
          <a:p>
            <a:pPr algn="just"/>
            <a:r>
              <a:rPr lang="en-US" sz="3600" b="1" dirty="0" smtClean="0">
                <a:solidFill>
                  <a:schemeClr val="accent3">
                    <a:lumMod val="50000"/>
                  </a:schemeClr>
                </a:solidFill>
              </a:rPr>
              <a:t>Study 2: Questionnaire Survey</a:t>
            </a:r>
          </a:p>
          <a:p>
            <a:pPr algn="just"/>
            <a:r>
              <a:rPr lang="en-US" sz="3600" dirty="0" smtClean="0">
                <a:solidFill>
                  <a:schemeClr val="accent3">
                    <a:lumMod val="50000"/>
                  </a:schemeClr>
                </a:solidFill>
              </a:rPr>
              <a:t>Cross-sectional online survey. </a:t>
            </a:r>
          </a:p>
          <a:p>
            <a:pPr algn="just"/>
            <a:r>
              <a:rPr lang="en-US" sz="3600" dirty="0" smtClean="0">
                <a:solidFill>
                  <a:schemeClr val="accent3">
                    <a:lumMod val="50000"/>
                  </a:schemeClr>
                </a:solidFill>
              </a:rPr>
              <a:t>Participants: Greek citizens and healthcare professionals. </a:t>
            </a:r>
          </a:p>
          <a:p>
            <a:pPr algn="just"/>
            <a:r>
              <a:rPr lang="en-US" sz="3600" dirty="0" smtClean="0">
                <a:solidFill>
                  <a:schemeClr val="accent3">
                    <a:lumMod val="50000"/>
                  </a:schemeClr>
                </a:solidFill>
              </a:rPr>
              <a:t>Focus: Attitudes, acceptance, and satisfaction regarding </a:t>
            </a:r>
            <a:r>
              <a:rPr lang="en-US" sz="3600" dirty="0" err="1" smtClean="0">
                <a:solidFill>
                  <a:schemeClr val="accent3">
                    <a:lumMod val="50000"/>
                  </a:schemeClr>
                </a:solidFill>
              </a:rPr>
              <a:t>eHealth</a:t>
            </a:r>
            <a:r>
              <a:rPr lang="en-US" sz="3600" dirty="0" smtClean="0">
                <a:solidFill>
                  <a:schemeClr val="accent3">
                    <a:lumMod val="50000"/>
                  </a:schemeClr>
                </a:solidFill>
              </a:rPr>
              <a:t> services and digital health tools</a:t>
            </a:r>
          </a:p>
          <a:p>
            <a:endParaRPr lang="en-US" sz="3200" dirty="0" smtClean="0">
              <a:solidFill>
                <a:schemeClr val="accent3">
                  <a:lumMod val="50000"/>
                </a:schemeClr>
              </a:solidFill>
            </a:endParaRPr>
          </a:p>
          <a:p>
            <a:pPr lvl="0" algn="ctr"/>
            <a:r>
              <a:rPr lang="en-US" sz="4400" b="1" u="sng" dirty="0" smtClean="0">
                <a:solidFill>
                  <a:srgbClr val="9BBB59">
                    <a:lumMod val="50000"/>
                  </a:srgbClr>
                </a:solidFill>
                <a:latin typeface="Calibri"/>
                <a:cs typeface="+mn-cs"/>
              </a:rPr>
              <a:t>The investigation </a:t>
            </a:r>
            <a:r>
              <a:rPr lang="en-US" sz="4400" b="1" u="sng" dirty="0" smtClean="0">
                <a:solidFill>
                  <a:srgbClr val="9BBB59">
                    <a:lumMod val="50000"/>
                  </a:srgbClr>
                </a:solidFill>
                <a:latin typeface="Calibri"/>
                <a:cs typeface="+mn-cs"/>
              </a:rPr>
              <a:t>has</a:t>
            </a:r>
          </a:p>
          <a:p>
            <a:pPr lvl="0"/>
            <a:endParaRPr lang="el-GR" sz="4000" b="1" dirty="0" smtClean="0">
              <a:solidFill>
                <a:srgbClr val="9BBB59">
                  <a:lumMod val="50000"/>
                </a:srgbClr>
              </a:solidFill>
            </a:endParaRPr>
          </a:p>
          <a:p>
            <a:pPr lvl="0"/>
            <a:r>
              <a:rPr lang="en-US" sz="4000" b="1" dirty="0" smtClean="0">
                <a:solidFill>
                  <a:srgbClr val="9BBB59">
                    <a:lumMod val="50000"/>
                  </a:srgbClr>
                </a:solidFill>
              </a:rPr>
              <a:t>Study 1: Literature Review</a:t>
            </a:r>
            <a:endParaRPr lang="en-US" sz="4000" dirty="0" smtClean="0">
              <a:solidFill>
                <a:srgbClr val="9BBB59">
                  <a:lumMod val="50000"/>
                </a:srgbClr>
              </a:solidFill>
            </a:endParaRPr>
          </a:p>
          <a:p>
            <a:pPr lvl="0"/>
            <a:r>
              <a:rPr lang="en-US" sz="4000" dirty="0" smtClean="0">
                <a:solidFill>
                  <a:srgbClr val="9BBB59">
                    <a:lumMod val="50000"/>
                  </a:srgbClr>
                </a:solidFill>
              </a:rPr>
              <a:t>Lifelong learning in healthcare </a:t>
            </a:r>
          </a:p>
          <a:p>
            <a:pPr lvl="0"/>
            <a:r>
              <a:rPr lang="en-US" sz="4000" dirty="0" smtClean="0">
                <a:solidFill>
                  <a:srgbClr val="9BBB59">
                    <a:lumMod val="50000"/>
                  </a:srgbClr>
                </a:solidFill>
              </a:rPr>
              <a:t>Continuing Professional Development (CPD) </a:t>
            </a:r>
          </a:p>
          <a:p>
            <a:pPr lvl="0"/>
            <a:r>
              <a:rPr lang="en-US" sz="4000" dirty="0" smtClean="0">
                <a:solidFill>
                  <a:srgbClr val="9BBB59">
                    <a:lumMod val="50000"/>
                  </a:srgbClr>
                </a:solidFill>
              </a:rPr>
              <a:t>Digital competencies of healthcare professionals </a:t>
            </a:r>
          </a:p>
          <a:p>
            <a:pPr lvl="0"/>
            <a:r>
              <a:rPr lang="en-US" sz="4000" dirty="0" smtClean="0">
                <a:solidFill>
                  <a:srgbClr val="9BBB59">
                    <a:lumMod val="50000"/>
                  </a:srgbClr>
                </a:solidFill>
              </a:rPr>
              <a:t>Technology-enhanced learning and digital transformation </a:t>
            </a:r>
          </a:p>
          <a:p>
            <a:pPr lvl="0"/>
            <a:r>
              <a:rPr lang="en-US" sz="4000" dirty="0" smtClean="0">
                <a:solidFill>
                  <a:srgbClr val="9BBB59">
                    <a:lumMod val="50000"/>
                  </a:srgbClr>
                </a:solidFill>
              </a:rPr>
              <a:t>Barriers and facilitators to professional development</a:t>
            </a:r>
          </a:p>
          <a:p>
            <a:pPr lvl="0"/>
            <a:endParaRPr lang="el-GR" sz="4000" b="1" dirty="0" smtClean="0">
              <a:solidFill>
                <a:srgbClr val="9BBB59">
                  <a:lumMod val="50000"/>
                </a:srgbClr>
              </a:solidFill>
            </a:endParaRPr>
          </a:p>
          <a:p>
            <a:pPr lvl="0"/>
            <a:r>
              <a:rPr lang="en-US" sz="4000" b="1" dirty="0" smtClean="0">
                <a:solidFill>
                  <a:srgbClr val="9BBB59">
                    <a:lumMod val="50000"/>
                  </a:srgbClr>
                </a:solidFill>
              </a:rPr>
              <a:t>Study 2: Questionnaire Survey (N = 361)</a:t>
            </a:r>
          </a:p>
          <a:p>
            <a:pPr lvl="0"/>
            <a:r>
              <a:rPr lang="en-US" sz="4000" dirty="0" smtClean="0">
                <a:solidFill>
                  <a:srgbClr val="9BBB59">
                    <a:lumMod val="50000"/>
                  </a:srgbClr>
                </a:solidFill>
              </a:rPr>
              <a:t>Citizens' and healthcare professionals' attitudes toward </a:t>
            </a:r>
            <a:r>
              <a:rPr lang="en-US" sz="4000" dirty="0" err="1" smtClean="0">
                <a:solidFill>
                  <a:srgbClr val="9BBB59">
                    <a:lumMod val="50000"/>
                  </a:srgbClr>
                </a:solidFill>
              </a:rPr>
              <a:t>eHealth</a:t>
            </a:r>
            <a:r>
              <a:rPr lang="en-US" sz="4000" dirty="0" smtClean="0">
                <a:solidFill>
                  <a:srgbClr val="9BBB59">
                    <a:lumMod val="50000"/>
                  </a:srgbClr>
                </a:solidFill>
              </a:rPr>
              <a:t> </a:t>
            </a:r>
          </a:p>
          <a:p>
            <a:pPr lvl="0"/>
            <a:r>
              <a:rPr lang="en-US" sz="4000" dirty="0" err="1" smtClean="0">
                <a:solidFill>
                  <a:srgbClr val="9BBB59">
                    <a:lumMod val="50000"/>
                  </a:srgbClr>
                </a:solidFill>
              </a:rPr>
              <a:t>eHealth</a:t>
            </a:r>
            <a:r>
              <a:rPr lang="en-US" sz="4000" dirty="0" smtClean="0">
                <a:solidFill>
                  <a:srgbClr val="9BBB59">
                    <a:lumMod val="50000"/>
                  </a:srgbClr>
                </a:solidFill>
              </a:rPr>
              <a:t> adoption, benefits, and barriers </a:t>
            </a:r>
          </a:p>
          <a:p>
            <a:pPr lvl="0"/>
            <a:r>
              <a:rPr lang="en-US" sz="4000" dirty="0" smtClean="0">
                <a:solidFill>
                  <a:srgbClr val="9BBB59">
                    <a:lumMod val="50000"/>
                  </a:srgbClr>
                </a:solidFill>
              </a:rPr>
              <a:t>Privacy, trust, and digital health literacy </a:t>
            </a:r>
          </a:p>
          <a:p>
            <a:pPr lvl="0"/>
            <a:r>
              <a:rPr lang="en-US" sz="4000" b="1" dirty="0" smtClean="0">
                <a:solidFill>
                  <a:srgbClr val="9BBB59">
                    <a:lumMod val="50000"/>
                  </a:srgbClr>
                </a:solidFill>
              </a:rPr>
              <a:t>Longitudinal comparison of attitudes before, during, and after COVID-19</a:t>
            </a:r>
            <a:r>
              <a:rPr lang="en-US" sz="4000" dirty="0" smtClean="0">
                <a:solidFill>
                  <a:srgbClr val="9BBB59">
                    <a:lumMod val="50000"/>
                  </a:srgbClr>
                </a:solidFill>
              </a:rPr>
              <a:t> </a:t>
            </a:r>
          </a:p>
          <a:p>
            <a:pPr lvl="0"/>
            <a:r>
              <a:rPr lang="en-US" sz="4000" dirty="0" smtClean="0">
                <a:solidFill>
                  <a:srgbClr val="9BBB59">
                    <a:lumMod val="50000"/>
                  </a:srgbClr>
                </a:solidFill>
              </a:rPr>
              <a:t>Evolution of </a:t>
            </a:r>
            <a:r>
              <a:rPr lang="en-US" sz="4000" dirty="0" err="1" smtClean="0">
                <a:solidFill>
                  <a:srgbClr val="9BBB59">
                    <a:lumMod val="50000"/>
                  </a:srgbClr>
                </a:solidFill>
              </a:rPr>
              <a:t>eHealth</a:t>
            </a:r>
            <a:r>
              <a:rPr lang="en-US" sz="4000" dirty="0" smtClean="0">
                <a:solidFill>
                  <a:srgbClr val="9BBB59">
                    <a:lumMod val="50000"/>
                  </a:srgbClr>
                </a:solidFill>
              </a:rPr>
              <a:t> acceptance in Greece</a:t>
            </a:r>
          </a:p>
          <a:p>
            <a:pPr lvl="0" algn="ctr"/>
            <a:endParaRPr lang="en-US" sz="4400" b="1" u="sng" dirty="0" smtClean="0">
              <a:solidFill>
                <a:srgbClr val="9BBB59">
                  <a:lumMod val="50000"/>
                </a:srgbClr>
              </a:solidFill>
              <a:latin typeface="Calibri"/>
              <a:cs typeface="+mn-cs"/>
            </a:endParaRPr>
          </a:p>
          <a:p>
            <a:endParaRPr lang="en-US" sz="3200" dirty="0" smtClean="0">
              <a:solidFill>
                <a:schemeClr val="accent3">
                  <a:lumMod val="50000"/>
                </a:schemeClr>
              </a:solidFill>
            </a:endParaRPr>
          </a:p>
          <a:p>
            <a:endParaRPr lang="en-US" sz="3200" dirty="0" smtClean="0">
              <a:solidFill>
                <a:schemeClr val="accent3">
                  <a:lumMod val="50000"/>
                </a:schemeClr>
              </a:solidFill>
            </a:endParaRPr>
          </a:p>
          <a:p>
            <a:endParaRPr lang="el-GR" sz="3200" dirty="0">
              <a:solidFill>
                <a:schemeClr val="accent3">
                  <a:lumMod val="50000"/>
                </a:schemeClr>
              </a:solidFill>
            </a:endParaRPr>
          </a:p>
        </p:txBody>
      </p:sp>
      <p:sp>
        <p:nvSpPr>
          <p:cNvPr id="8" name="Text Placeholder 7"/>
          <p:cNvSpPr>
            <a:spLocks noGrp="1"/>
          </p:cNvSpPr>
          <p:nvPr>
            <p:ph type="body" sz="quarter" idx="24"/>
          </p:nvPr>
        </p:nvSpPr>
        <p:spPr>
          <a:xfrm>
            <a:off x="22448845" y="5122342"/>
            <a:ext cx="10058400" cy="852814"/>
          </a:xfrm>
        </p:spPr>
        <p:txBody>
          <a:bodyPr/>
          <a:lstStyle/>
          <a:p>
            <a:endParaRPr lang="en-US" sz="4400" dirty="0" smtClean="0">
              <a:solidFill>
                <a:schemeClr val="accent3">
                  <a:lumMod val="50000"/>
                </a:schemeClr>
              </a:solidFill>
            </a:endParaRPr>
          </a:p>
          <a:p>
            <a:pPr marL="514350" indent="-514350"/>
            <a:r>
              <a:rPr lang="en-US" sz="4400" dirty="0" smtClean="0">
                <a:solidFill>
                  <a:schemeClr val="accent3">
                    <a:lumMod val="50000"/>
                  </a:schemeClr>
                </a:solidFill>
              </a:rPr>
              <a:t>Research methodology</a:t>
            </a:r>
            <a:endParaRPr lang="en-US" sz="4400" dirty="0">
              <a:solidFill>
                <a:schemeClr val="accent3">
                  <a:lumMod val="50000"/>
                </a:schemeClr>
              </a:solidFill>
            </a:endParaRPr>
          </a:p>
        </p:txBody>
      </p:sp>
      <p:sp>
        <p:nvSpPr>
          <p:cNvPr id="13" name="Θέση κειμένου 12"/>
          <p:cNvSpPr>
            <a:spLocks noGrp="1"/>
          </p:cNvSpPr>
          <p:nvPr>
            <p:ph type="body" sz="quarter" idx="25"/>
          </p:nvPr>
        </p:nvSpPr>
        <p:spPr>
          <a:xfrm>
            <a:off x="33422043" y="5525667"/>
            <a:ext cx="10047018" cy="861766"/>
          </a:xfrm>
        </p:spPr>
        <p:txBody>
          <a:bodyPr/>
          <a:lstStyle/>
          <a:p>
            <a:r>
              <a:rPr lang="en-US" sz="4400" dirty="0" smtClean="0">
                <a:solidFill>
                  <a:schemeClr val="accent3">
                    <a:lumMod val="50000"/>
                  </a:schemeClr>
                </a:solidFill>
              </a:rPr>
              <a:t>Main  Findings</a:t>
            </a:r>
            <a:endParaRPr lang="en-US" sz="4400" dirty="0">
              <a:solidFill>
                <a:schemeClr val="accent3">
                  <a:lumMod val="50000"/>
                </a:schemeClr>
              </a:solidFill>
            </a:endParaRPr>
          </a:p>
        </p:txBody>
      </p:sp>
      <p:sp>
        <p:nvSpPr>
          <p:cNvPr id="10" name="Text Placeholder 9"/>
          <p:cNvSpPr>
            <a:spLocks noGrp="1"/>
          </p:cNvSpPr>
          <p:nvPr>
            <p:ph type="body" sz="quarter" idx="26"/>
          </p:nvPr>
        </p:nvSpPr>
        <p:spPr>
          <a:xfrm>
            <a:off x="33422043" y="6378480"/>
            <a:ext cx="10047018" cy="7638992"/>
          </a:xfrm>
        </p:spPr>
        <p:style>
          <a:lnRef idx="2">
            <a:schemeClr val="accent3"/>
          </a:lnRef>
          <a:fillRef idx="1">
            <a:schemeClr val="lt1"/>
          </a:fillRef>
          <a:effectRef idx="0">
            <a:schemeClr val="accent3"/>
          </a:effectRef>
          <a:fontRef idx="minor">
            <a:schemeClr val="dk1"/>
          </a:fontRef>
        </p:style>
        <p:txBody>
          <a:bodyPr/>
          <a:lstStyle/>
          <a:p>
            <a:pPr algn="just">
              <a:buFont typeface="Wingdings" pitchFamily="2" charset="2"/>
              <a:buChar char="v"/>
            </a:pPr>
            <a:r>
              <a:rPr lang="en-US" sz="4400" b="1" dirty="0" smtClean="0">
                <a:solidFill>
                  <a:schemeClr val="accent3">
                    <a:lumMod val="50000"/>
                  </a:schemeClr>
                </a:solidFill>
              </a:rPr>
              <a:t> </a:t>
            </a:r>
            <a:r>
              <a:rPr lang="en-US" sz="4400" b="1" dirty="0" smtClean="0">
                <a:solidFill>
                  <a:schemeClr val="accent3">
                    <a:lumMod val="50000"/>
                  </a:schemeClr>
                </a:solidFill>
              </a:rPr>
              <a:t>Lifelong learning is essential for healthcare digital transformation</a:t>
            </a:r>
            <a:r>
              <a:rPr lang="en-US" sz="4400" b="1" dirty="0" smtClean="0">
                <a:solidFill>
                  <a:schemeClr val="accent3">
                    <a:lumMod val="50000"/>
                  </a:schemeClr>
                </a:solidFill>
              </a:rPr>
              <a:t>.</a:t>
            </a:r>
          </a:p>
          <a:p>
            <a:pPr algn="just">
              <a:buFont typeface="Wingdings" pitchFamily="2" charset="2"/>
              <a:buChar char="v"/>
            </a:pPr>
            <a:r>
              <a:rPr lang="en-US" sz="4400" b="1" dirty="0" smtClean="0">
                <a:solidFill>
                  <a:schemeClr val="accent3">
                    <a:lumMod val="50000"/>
                  </a:schemeClr>
                </a:solidFill>
              </a:rPr>
              <a:t>Digital </a:t>
            </a:r>
            <a:r>
              <a:rPr lang="en-US" sz="4400" b="1" dirty="0" smtClean="0">
                <a:solidFill>
                  <a:schemeClr val="accent3">
                    <a:lumMod val="50000"/>
                  </a:schemeClr>
                </a:solidFill>
              </a:rPr>
              <a:t>competencies support effective use of health technologies</a:t>
            </a:r>
            <a:r>
              <a:rPr lang="en-US" sz="4400" b="1" dirty="0" smtClean="0">
                <a:solidFill>
                  <a:schemeClr val="accent3">
                    <a:lumMod val="50000"/>
                  </a:schemeClr>
                </a:solidFill>
              </a:rPr>
              <a:t>.</a:t>
            </a:r>
          </a:p>
          <a:p>
            <a:pPr algn="just">
              <a:buFont typeface="Wingdings" pitchFamily="2" charset="2"/>
              <a:buChar char="v"/>
            </a:pPr>
            <a:r>
              <a:rPr lang="en-US" sz="4400" b="1" dirty="0" err="1" smtClean="0">
                <a:solidFill>
                  <a:schemeClr val="accent3">
                    <a:lumMod val="50000"/>
                  </a:schemeClr>
                </a:solidFill>
              </a:rPr>
              <a:t>eHealth</a:t>
            </a:r>
            <a:r>
              <a:rPr lang="en-US" sz="4400" b="1" dirty="0" smtClean="0">
                <a:solidFill>
                  <a:schemeClr val="accent3">
                    <a:lumMod val="50000"/>
                  </a:schemeClr>
                </a:solidFill>
              </a:rPr>
              <a:t> </a:t>
            </a:r>
            <a:r>
              <a:rPr lang="en-US" sz="4400" b="1" dirty="0" smtClean="0">
                <a:solidFill>
                  <a:schemeClr val="accent3">
                    <a:lumMod val="50000"/>
                  </a:schemeClr>
                </a:solidFill>
              </a:rPr>
              <a:t>acceptance in Greece has increased over time</a:t>
            </a:r>
            <a:r>
              <a:rPr lang="en-US" sz="4400" b="1" dirty="0" smtClean="0">
                <a:solidFill>
                  <a:schemeClr val="accent3">
                    <a:lumMod val="50000"/>
                  </a:schemeClr>
                </a:solidFill>
              </a:rPr>
              <a:t>.</a:t>
            </a:r>
          </a:p>
          <a:p>
            <a:pPr algn="just">
              <a:buFont typeface="Wingdings" pitchFamily="2" charset="2"/>
              <a:buChar char="v"/>
            </a:pPr>
            <a:r>
              <a:rPr lang="en-US" sz="4400" b="1" dirty="0" smtClean="0">
                <a:solidFill>
                  <a:schemeClr val="accent3">
                    <a:lumMod val="50000"/>
                  </a:schemeClr>
                </a:solidFill>
              </a:rPr>
              <a:t>Trust </a:t>
            </a:r>
            <a:r>
              <a:rPr lang="en-US" sz="4400" b="1" dirty="0" smtClean="0">
                <a:solidFill>
                  <a:schemeClr val="accent3">
                    <a:lumMod val="50000"/>
                  </a:schemeClr>
                </a:solidFill>
              </a:rPr>
              <a:t>and data security remain key challenges for wider adoption.</a:t>
            </a:r>
            <a:br>
              <a:rPr lang="en-US" sz="4400" b="1" dirty="0" smtClean="0">
                <a:solidFill>
                  <a:schemeClr val="accent3">
                    <a:lumMod val="50000"/>
                  </a:schemeClr>
                </a:solidFill>
              </a:rPr>
            </a:br>
            <a:r>
              <a:rPr lang="en-US" sz="4400" b="1" dirty="0" smtClean="0">
                <a:solidFill>
                  <a:schemeClr val="accent3">
                    <a:lumMod val="50000"/>
                  </a:schemeClr>
                </a:solidFill>
              </a:rPr>
              <a:t>COVID-19 </a:t>
            </a:r>
            <a:r>
              <a:rPr lang="en-US" sz="4400" b="1" dirty="0" smtClean="0">
                <a:solidFill>
                  <a:schemeClr val="accent3">
                    <a:lumMod val="50000"/>
                  </a:schemeClr>
                </a:solidFill>
              </a:rPr>
              <a:t>acted as a catalyst for digital health implementation.</a:t>
            </a:r>
            <a:endParaRPr lang="en-US" sz="4400" b="1" dirty="0" smtClean="0">
              <a:solidFill>
                <a:schemeClr val="accent3">
                  <a:lumMod val="50000"/>
                </a:schemeClr>
              </a:solidFill>
            </a:endParaRPr>
          </a:p>
        </p:txBody>
      </p:sp>
      <p:sp>
        <p:nvSpPr>
          <p:cNvPr id="11" name="Text Placeholder 10"/>
          <p:cNvSpPr>
            <a:spLocks noGrp="1"/>
          </p:cNvSpPr>
          <p:nvPr>
            <p:ph type="body" sz="quarter" idx="27"/>
          </p:nvPr>
        </p:nvSpPr>
        <p:spPr>
          <a:xfrm>
            <a:off x="33844182" y="18105120"/>
            <a:ext cx="10047018" cy="923322"/>
          </a:xfrm>
        </p:spPr>
        <p:txBody>
          <a:bodyPr/>
          <a:lstStyle/>
          <a:p>
            <a:r>
              <a:rPr lang="en-US" sz="4800" dirty="0" smtClean="0">
                <a:solidFill>
                  <a:schemeClr val="accent3">
                    <a:lumMod val="50000"/>
                  </a:schemeClr>
                </a:solidFill>
              </a:rPr>
              <a:t>BIBLIOGRAPHY</a:t>
            </a:r>
            <a:endParaRPr lang="en-US" sz="4800" dirty="0">
              <a:solidFill>
                <a:schemeClr val="accent3">
                  <a:lumMod val="50000"/>
                </a:schemeClr>
              </a:solidFill>
            </a:endParaRPr>
          </a:p>
        </p:txBody>
      </p:sp>
      <p:sp>
        <p:nvSpPr>
          <p:cNvPr id="12" name="Text Placeholder 11"/>
          <p:cNvSpPr>
            <a:spLocks noGrp="1"/>
          </p:cNvSpPr>
          <p:nvPr>
            <p:ph type="body" sz="quarter" idx="28"/>
          </p:nvPr>
        </p:nvSpPr>
        <p:spPr>
          <a:xfrm>
            <a:off x="33844182" y="20071080"/>
            <a:ext cx="9624879" cy="11496803"/>
          </a:xfrm>
        </p:spPr>
        <p:txBody>
          <a:bodyPr/>
          <a:lstStyle/>
          <a:p>
            <a:pPr algn="just"/>
            <a:r>
              <a:rPr lang="en-US" sz="2800" dirty="0" err="1" smtClean="0">
                <a:solidFill>
                  <a:schemeClr val="accent3">
                    <a:lumMod val="50000"/>
                  </a:schemeClr>
                </a:solidFill>
              </a:rPr>
              <a:t>Georgieva</a:t>
            </a:r>
            <a:r>
              <a:rPr lang="en-US" sz="2800" dirty="0" smtClean="0">
                <a:solidFill>
                  <a:schemeClr val="accent3">
                    <a:lumMod val="50000"/>
                  </a:schemeClr>
                </a:solidFill>
              </a:rPr>
              <a:t>, C., &amp; </a:t>
            </a:r>
            <a:r>
              <a:rPr lang="en-US" sz="2800" dirty="0" err="1" smtClean="0">
                <a:solidFill>
                  <a:schemeClr val="accent3">
                    <a:lumMod val="50000"/>
                  </a:schemeClr>
                </a:solidFill>
              </a:rPr>
              <a:t>Yanakievav</a:t>
            </a:r>
            <a:r>
              <a:rPr lang="en-US" sz="2800" dirty="0" smtClean="0">
                <a:solidFill>
                  <a:schemeClr val="accent3">
                    <a:lumMod val="50000"/>
                  </a:schemeClr>
                </a:solidFill>
              </a:rPr>
              <a:t>, A. (2021). Role of the patient’s viewpoint in health technologies assessment in Bulgaria. </a:t>
            </a:r>
            <a:r>
              <a:rPr lang="en-US" sz="2800" dirty="0" err="1" smtClean="0">
                <a:solidFill>
                  <a:schemeClr val="accent3">
                    <a:lumMod val="50000"/>
                  </a:schemeClr>
                </a:solidFill>
              </a:rPr>
              <a:t>ResearchGate</a:t>
            </a:r>
            <a:r>
              <a:rPr lang="en-US" sz="2800" dirty="0" smtClean="0">
                <a:solidFill>
                  <a:schemeClr val="accent3">
                    <a:lumMod val="50000"/>
                  </a:schemeClr>
                </a:solidFill>
              </a:rPr>
              <a:t>.</a:t>
            </a:r>
            <a:endParaRPr lang="el-GR" sz="2800" dirty="0" smtClean="0">
              <a:solidFill>
                <a:schemeClr val="accent3">
                  <a:lumMod val="50000"/>
                </a:schemeClr>
              </a:solidFill>
            </a:endParaRPr>
          </a:p>
          <a:p>
            <a:pPr algn="just"/>
            <a:r>
              <a:rPr lang="en-US" sz="2800" dirty="0" err="1" smtClean="0">
                <a:solidFill>
                  <a:schemeClr val="accent3">
                    <a:lumMod val="50000"/>
                  </a:schemeClr>
                </a:solidFill>
              </a:rPr>
              <a:t>Greenhalgh</a:t>
            </a:r>
            <a:r>
              <a:rPr lang="en-US" sz="2800" dirty="0" smtClean="0">
                <a:solidFill>
                  <a:schemeClr val="accent3">
                    <a:lumMod val="50000"/>
                  </a:schemeClr>
                </a:solidFill>
              </a:rPr>
              <a:t>, T., </a:t>
            </a:r>
            <a:r>
              <a:rPr lang="en-US" sz="2800" dirty="0" err="1" smtClean="0">
                <a:solidFill>
                  <a:schemeClr val="accent3">
                    <a:lumMod val="50000"/>
                  </a:schemeClr>
                </a:solidFill>
              </a:rPr>
              <a:t>Koh</a:t>
            </a:r>
            <a:r>
              <a:rPr lang="en-US" sz="2800" dirty="0" smtClean="0">
                <a:solidFill>
                  <a:schemeClr val="accent3">
                    <a:lumMod val="50000"/>
                  </a:schemeClr>
                </a:solidFill>
              </a:rPr>
              <a:t>, G. C. H., &amp; Car, J. (2020). Covid-19: A remote assessment in primary care. BMJ, 368.</a:t>
            </a:r>
            <a:endParaRPr lang="el-GR" sz="2800" dirty="0" smtClean="0">
              <a:solidFill>
                <a:schemeClr val="accent3">
                  <a:lumMod val="50000"/>
                </a:schemeClr>
              </a:solidFill>
            </a:endParaRPr>
          </a:p>
          <a:p>
            <a:pPr algn="just"/>
            <a:r>
              <a:rPr lang="en-US" sz="2800" dirty="0" smtClean="0">
                <a:solidFill>
                  <a:schemeClr val="accent3">
                    <a:lumMod val="50000"/>
                  </a:schemeClr>
                </a:solidFill>
              </a:rPr>
              <a:t>Groves, P., </a:t>
            </a:r>
            <a:r>
              <a:rPr lang="en-US" sz="2800" dirty="0" err="1" smtClean="0">
                <a:solidFill>
                  <a:schemeClr val="accent3">
                    <a:lumMod val="50000"/>
                  </a:schemeClr>
                </a:solidFill>
              </a:rPr>
              <a:t>Kayyali</a:t>
            </a:r>
            <a:r>
              <a:rPr lang="en-US" sz="2800" dirty="0" smtClean="0">
                <a:solidFill>
                  <a:schemeClr val="accent3">
                    <a:lumMod val="50000"/>
                  </a:schemeClr>
                </a:solidFill>
              </a:rPr>
              <a:t>, B., Knott, D., &amp; Van </a:t>
            </a:r>
            <a:r>
              <a:rPr lang="en-US" sz="2800" dirty="0" err="1" smtClean="0">
                <a:solidFill>
                  <a:schemeClr val="accent3">
                    <a:lumMod val="50000"/>
                  </a:schemeClr>
                </a:solidFill>
              </a:rPr>
              <a:t>Kuiken</a:t>
            </a:r>
            <a:r>
              <a:rPr lang="en-US" sz="2800" dirty="0" smtClean="0">
                <a:solidFill>
                  <a:schemeClr val="accent3">
                    <a:lumMod val="50000"/>
                  </a:schemeClr>
                </a:solidFill>
              </a:rPr>
              <a:t>, S. (2013). The “big data” revolution in healthcare. McKinsey &amp; Company.</a:t>
            </a:r>
            <a:endParaRPr lang="el-GR" sz="2800" dirty="0" smtClean="0">
              <a:solidFill>
                <a:schemeClr val="accent3">
                  <a:lumMod val="50000"/>
                </a:schemeClr>
              </a:solidFill>
            </a:endParaRPr>
          </a:p>
          <a:p>
            <a:pPr algn="just"/>
            <a:r>
              <a:rPr lang="en-US" sz="2800" dirty="0" smtClean="0">
                <a:solidFill>
                  <a:schemeClr val="accent3">
                    <a:lumMod val="50000"/>
                  </a:schemeClr>
                </a:solidFill>
              </a:rPr>
              <a:t>Han, E., Tan, M. M. J., Turk, E., Sridhar, D., Leung, G. M., Shibuya, K., ... &amp; </a:t>
            </a:r>
            <a:r>
              <a:rPr lang="en-US" sz="2800" dirty="0" err="1" smtClean="0">
                <a:solidFill>
                  <a:schemeClr val="accent3">
                    <a:lumMod val="50000"/>
                  </a:schemeClr>
                </a:solidFill>
              </a:rPr>
              <a:t>Legido</a:t>
            </a:r>
            <a:r>
              <a:rPr lang="en-US" sz="2800" dirty="0" smtClean="0">
                <a:solidFill>
                  <a:schemeClr val="accent3">
                    <a:lumMod val="50000"/>
                  </a:schemeClr>
                </a:solidFill>
              </a:rPr>
              <a:t>-Quigley, H. (2020). Lessons learnt from easing COVID-19 restrictions: An analysis of countries and regions in Asia Pacific and Europe. The Lancet, 396(10261), 1525–1534.</a:t>
            </a:r>
            <a:endParaRPr lang="el-GR" sz="2800" dirty="0" smtClean="0">
              <a:solidFill>
                <a:schemeClr val="accent3">
                  <a:lumMod val="50000"/>
                </a:schemeClr>
              </a:solidFill>
            </a:endParaRPr>
          </a:p>
          <a:p>
            <a:pPr algn="just"/>
            <a:r>
              <a:rPr lang="en-US" sz="2800" dirty="0" smtClean="0">
                <a:solidFill>
                  <a:schemeClr val="accent3">
                    <a:lumMod val="50000"/>
                  </a:schemeClr>
                </a:solidFill>
              </a:rPr>
              <a:t>Haywood, H., Pain, H., Ryan, S., &amp; Adams, J. (2013). Continuing professional development: Issues raised by nurses and allied health professionals working in musculoskeletal settings. Musculoskeletal Care, 11(3), 136–144</a:t>
            </a:r>
            <a:r>
              <a:rPr lang="en-US" sz="2800" dirty="0" smtClean="0">
                <a:solidFill>
                  <a:schemeClr val="accent3">
                    <a:lumMod val="50000"/>
                  </a:schemeClr>
                </a:solidFill>
              </a:rPr>
              <a:t>.</a:t>
            </a:r>
            <a:endParaRPr lang="el-GR" sz="2800" dirty="0" smtClean="0">
              <a:solidFill>
                <a:schemeClr val="accent3">
                  <a:lumMod val="50000"/>
                </a:schemeClr>
              </a:solidFill>
            </a:endParaRPr>
          </a:p>
          <a:p>
            <a:pPr algn="just"/>
            <a:r>
              <a:rPr lang="en-US" sz="2800" dirty="0" smtClean="0">
                <a:solidFill>
                  <a:schemeClr val="accent3">
                    <a:lumMod val="50000"/>
                  </a:schemeClr>
                </a:solidFill>
              </a:rPr>
              <a:t>Etc.</a:t>
            </a:r>
            <a:endParaRPr lang="el-GR" sz="2800" dirty="0" smtClean="0">
              <a:solidFill>
                <a:schemeClr val="accent3">
                  <a:lumMod val="50000"/>
                </a:schemeClr>
              </a:solidFill>
            </a:endParaRPr>
          </a:p>
        </p:txBody>
      </p:sp>
      <p:sp>
        <p:nvSpPr>
          <p:cNvPr id="15" name="Text Placeholder 14"/>
          <p:cNvSpPr>
            <a:spLocks noGrp="1"/>
          </p:cNvSpPr>
          <p:nvPr>
            <p:ph type="body" sz="quarter" idx="29"/>
          </p:nvPr>
        </p:nvSpPr>
        <p:spPr>
          <a:xfrm rot="10800000" flipV="1">
            <a:off x="453323" y="24858362"/>
            <a:ext cx="10056813" cy="6709521"/>
          </a:xfrm>
        </p:spPr>
        <p:style>
          <a:lnRef idx="1">
            <a:schemeClr val="accent3"/>
          </a:lnRef>
          <a:fillRef idx="2">
            <a:schemeClr val="accent3"/>
          </a:fillRef>
          <a:effectRef idx="1">
            <a:schemeClr val="accent3"/>
          </a:effectRef>
          <a:fontRef idx="minor">
            <a:schemeClr val="dk1"/>
          </a:fontRef>
        </p:style>
        <p:txBody>
          <a:bodyPr/>
          <a:lstStyle/>
          <a:p>
            <a:pPr algn="just">
              <a:buFont typeface="Wingdings" pitchFamily="2" charset="2"/>
              <a:buChar char="v"/>
            </a:pPr>
            <a:r>
              <a:rPr lang="en-US" sz="4000" dirty="0" smtClean="0">
                <a:solidFill>
                  <a:schemeClr val="accent3">
                    <a:lumMod val="50000"/>
                  </a:schemeClr>
                </a:solidFill>
              </a:rPr>
              <a:t>Limited evidence on how attitudes toward </a:t>
            </a:r>
            <a:r>
              <a:rPr lang="en-US" sz="4000" dirty="0" err="1" smtClean="0">
                <a:solidFill>
                  <a:schemeClr val="accent3">
                    <a:lumMod val="50000"/>
                  </a:schemeClr>
                </a:solidFill>
              </a:rPr>
              <a:t>eHealth</a:t>
            </a:r>
            <a:r>
              <a:rPr lang="en-US" sz="4000" dirty="0" smtClean="0">
                <a:solidFill>
                  <a:schemeClr val="accent3">
                    <a:lumMod val="50000"/>
                  </a:schemeClr>
                </a:solidFill>
              </a:rPr>
              <a:t> have evolved in Greece over time. </a:t>
            </a:r>
            <a:endParaRPr lang="en-US" sz="4000" dirty="0" smtClean="0">
              <a:solidFill>
                <a:schemeClr val="accent3">
                  <a:lumMod val="50000"/>
                </a:schemeClr>
              </a:solidFill>
            </a:endParaRPr>
          </a:p>
          <a:p>
            <a:pPr algn="just">
              <a:buFont typeface="Wingdings" pitchFamily="2" charset="2"/>
              <a:buChar char="v"/>
            </a:pPr>
            <a:r>
              <a:rPr lang="en-US" sz="4000" dirty="0" smtClean="0">
                <a:solidFill>
                  <a:schemeClr val="accent3">
                    <a:lumMod val="50000"/>
                  </a:schemeClr>
                </a:solidFill>
              </a:rPr>
              <a:t>Few </a:t>
            </a:r>
            <a:r>
              <a:rPr lang="en-US" sz="4000" dirty="0" smtClean="0">
                <a:solidFill>
                  <a:schemeClr val="accent3">
                    <a:lumMod val="50000"/>
                  </a:schemeClr>
                </a:solidFill>
              </a:rPr>
              <a:t>studies compare perceptions before, during, and after COVID-19</a:t>
            </a:r>
            <a:r>
              <a:rPr lang="en-US" sz="4000" dirty="0" smtClean="0">
                <a:solidFill>
                  <a:schemeClr val="accent3">
                    <a:lumMod val="50000"/>
                  </a:schemeClr>
                </a:solidFill>
              </a:rPr>
              <a:t>.</a:t>
            </a:r>
          </a:p>
          <a:p>
            <a:pPr algn="just">
              <a:buFont typeface="Wingdings" pitchFamily="2" charset="2"/>
              <a:buChar char="v"/>
            </a:pPr>
            <a:r>
              <a:rPr lang="en-US" sz="4000" dirty="0" smtClean="0">
                <a:solidFill>
                  <a:schemeClr val="accent3">
                    <a:lumMod val="50000"/>
                  </a:schemeClr>
                </a:solidFill>
              </a:rPr>
              <a:t> </a:t>
            </a:r>
            <a:r>
              <a:rPr lang="en-US" sz="4000" dirty="0" smtClean="0">
                <a:solidFill>
                  <a:schemeClr val="accent3">
                    <a:lumMod val="50000"/>
                  </a:schemeClr>
                </a:solidFill>
              </a:rPr>
              <a:t>Limited research linking healthcare professionals' lifelong learning with the adoption of digital health </a:t>
            </a:r>
            <a:r>
              <a:rPr lang="en-US" sz="4000" dirty="0" smtClean="0">
                <a:solidFill>
                  <a:schemeClr val="accent3">
                    <a:lumMod val="50000"/>
                  </a:schemeClr>
                </a:solidFill>
              </a:rPr>
              <a:t>technologies</a:t>
            </a:r>
          </a:p>
          <a:p>
            <a:pPr algn="just">
              <a:buFont typeface="Wingdings" pitchFamily="2" charset="2"/>
              <a:buChar char="v"/>
            </a:pPr>
            <a:r>
              <a:rPr lang="en-US" sz="4000" dirty="0" smtClean="0">
                <a:solidFill>
                  <a:schemeClr val="accent3">
                    <a:lumMod val="50000"/>
                  </a:schemeClr>
                </a:solidFill>
              </a:rPr>
              <a:t>. </a:t>
            </a:r>
            <a:r>
              <a:rPr lang="en-US" sz="4000" dirty="0" smtClean="0">
                <a:solidFill>
                  <a:schemeClr val="accent3">
                    <a:lumMod val="50000"/>
                  </a:schemeClr>
                </a:solidFill>
              </a:rPr>
              <a:t>Need for a broader understanding of the factors supporting successful digital transformation in healthcare.</a:t>
            </a:r>
            <a:endParaRPr lang="en-US" sz="4000" dirty="0">
              <a:solidFill>
                <a:schemeClr val="accent3">
                  <a:lumMod val="50000"/>
                </a:schemeClr>
              </a:solidFill>
            </a:endParaRPr>
          </a:p>
        </p:txBody>
      </p:sp>
      <p:sp>
        <p:nvSpPr>
          <p:cNvPr id="17" name="Text Placeholder 16"/>
          <p:cNvSpPr>
            <a:spLocks noGrp="1"/>
          </p:cNvSpPr>
          <p:nvPr>
            <p:ph type="body" sz="quarter" idx="30"/>
          </p:nvPr>
        </p:nvSpPr>
        <p:spPr>
          <a:xfrm>
            <a:off x="4709160" y="3703320"/>
            <a:ext cx="32964119" cy="1845429"/>
          </a:xfrm>
        </p:spPr>
        <p:txBody>
          <a:bodyPr>
            <a:noAutofit/>
          </a:bodyPr>
          <a:lstStyle/>
          <a:p>
            <a:pPr algn="ctr"/>
            <a:r>
              <a:rPr lang="en-US" sz="4400" b="1" u="sng" spc="600" dirty="0" smtClean="0">
                <a:solidFill>
                  <a:schemeClr val="tx1"/>
                </a:solidFill>
              </a:rPr>
              <a:t>&lt;&lt; This </a:t>
            </a:r>
            <a:r>
              <a:rPr lang="en-US" sz="4400" b="1" u="sng" spc="600" dirty="0" smtClean="0">
                <a:solidFill>
                  <a:schemeClr val="tx1"/>
                </a:solidFill>
              </a:rPr>
              <a:t>work forms part of an ongoing PhD research </a:t>
            </a:r>
            <a:r>
              <a:rPr lang="en-US" sz="4400" b="1" u="sng" spc="600" dirty="0" smtClean="0">
                <a:solidFill>
                  <a:schemeClr val="tx1"/>
                </a:solidFill>
              </a:rPr>
              <a:t>project&gt;&gt;</a:t>
            </a:r>
          </a:p>
          <a:p>
            <a:pPr algn="ctr"/>
            <a:r>
              <a:rPr lang="en-US" sz="3600" b="1" i="1" spc="600" dirty="0" smtClean="0">
                <a:solidFill>
                  <a:schemeClr val="accent3">
                    <a:lumMod val="50000"/>
                  </a:schemeClr>
                </a:solidFill>
              </a:rPr>
              <a:t>KLEIO MARINA KATOGIANNI , PhD candidate @University of Alicante</a:t>
            </a:r>
            <a:endParaRPr lang="en-US" sz="4000" b="1" i="1" spc="600" dirty="0" smtClean="0">
              <a:solidFill>
                <a:schemeClr val="accent3">
                  <a:lumMod val="50000"/>
                </a:schemeClr>
              </a:solidFill>
            </a:endParaRPr>
          </a:p>
          <a:p>
            <a:pPr algn="ctr"/>
            <a:r>
              <a:rPr lang="en-US" sz="3600" spc="300" dirty="0" smtClean="0"/>
              <a:t> </a:t>
            </a:r>
            <a:endParaRPr lang="el-GR" sz="1000" spc="300" dirty="0"/>
          </a:p>
        </p:txBody>
      </p:sp>
      <p:sp>
        <p:nvSpPr>
          <p:cNvPr id="18" name="Text Placeholder 17"/>
          <p:cNvSpPr>
            <a:spLocks noGrp="1"/>
          </p:cNvSpPr>
          <p:nvPr>
            <p:ph type="body" sz="quarter" idx="96"/>
          </p:nvPr>
        </p:nvSpPr>
        <p:spPr>
          <a:xfrm>
            <a:off x="2971800" y="465813"/>
            <a:ext cx="37985700" cy="3237507"/>
          </a:xfrm>
          <a:ln/>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6000" b="1" spc="300" dirty="0" smtClean="0">
                <a:solidFill>
                  <a:schemeClr val="accent3">
                    <a:lumMod val="50000"/>
                  </a:schemeClr>
                </a:solidFill>
              </a:rPr>
              <a:t>Digital Transformation in Healthcare: </a:t>
            </a:r>
            <a:r>
              <a:rPr lang="en-US" sz="6000" b="1" spc="300" dirty="0" err="1" smtClean="0">
                <a:solidFill>
                  <a:schemeClr val="accent3">
                    <a:lumMod val="50000"/>
                  </a:schemeClr>
                </a:solidFill>
              </a:rPr>
              <a:t>Τhe</a:t>
            </a:r>
            <a:r>
              <a:rPr lang="en-US" sz="6000" b="1" spc="300" dirty="0" smtClean="0">
                <a:solidFill>
                  <a:schemeClr val="accent3">
                    <a:lumMod val="50000"/>
                  </a:schemeClr>
                </a:solidFill>
              </a:rPr>
              <a:t>  Lifelong Learning for Healthcare Workers in the Age of Technology.   and the Evolution of Greek Citizens’ Attitudes Toward </a:t>
            </a:r>
            <a:r>
              <a:rPr lang="en-US" sz="6000" b="1" spc="300" dirty="0" err="1" smtClean="0">
                <a:solidFill>
                  <a:schemeClr val="accent3">
                    <a:lumMod val="50000"/>
                  </a:schemeClr>
                </a:solidFill>
              </a:rPr>
              <a:t>eHealth</a:t>
            </a:r>
            <a:r>
              <a:rPr lang="en-US" sz="6000" b="1" spc="300" dirty="0" smtClean="0">
                <a:solidFill>
                  <a:schemeClr val="accent3">
                    <a:lumMod val="50000"/>
                  </a:schemeClr>
                </a:solidFill>
              </a:rPr>
              <a:t> Before, During and After </a:t>
            </a:r>
            <a:r>
              <a:rPr lang="en-US" sz="6000" b="1" spc="300" dirty="0" smtClean="0">
                <a:solidFill>
                  <a:schemeClr val="accent3">
                    <a:lumMod val="50000"/>
                  </a:schemeClr>
                </a:solidFill>
              </a:rPr>
              <a:t>COVID-19</a:t>
            </a:r>
            <a:endParaRPr lang="el-GR" sz="6000" b="1" spc="300" dirty="0" smtClean="0">
              <a:solidFill>
                <a:schemeClr val="accent3">
                  <a:lumMod val="50000"/>
                </a:schemeClr>
              </a:solidFill>
            </a:endParaRPr>
          </a:p>
          <a:p>
            <a:pPr algn="just"/>
            <a:endParaRPr lang="en-US" sz="6000" b="1" spc="300" dirty="0" smtClean="0">
              <a:solidFill>
                <a:schemeClr val="accent3">
                  <a:lumMod val="50000"/>
                </a:schemeClr>
              </a:solidFill>
            </a:endParaRPr>
          </a:p>
        </p:txBody>
      </p:sp>
    </p:spTree>
    <p:extLst>
      <p:ext uri="{BB962C8B-B14F-4D97-AF65-F5344CB8AC3E}">
        <p14:creationId xmlns="" xmlns:p14="http://schemas.microsoft.com/office/powerpoint/2010/main" val="224315920"/>
      </p:ext>
    </p:extLst>
  </p:cSld>
  <p:clrMapOvr>
    <a:masterClrMapping/>
  </p:clrMapOvr>
</p:sld>
</file>

<file path=ppt/theme/theme1.xml><?xml version="1.0" encoding="utf-8"?>
<a:theme xmlns:a="http://schemas.openxmlformats.org/drawingml/2006/main" name="36x48-Template-V2b">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9126</TotalTime>
  <Words>842</Words>
  <Application>Microsoft Office PowerPoint</Application>
  <PresentationFormat>Προσαρμογή</PresentationFormat>
  <Paragraphs>81</Paragraphs>
  <Slides>1</Slides>
  <Notes>0</Notes>
  <HiddenSlides>0</HiddenSlides>
  <MMClips>0</MMClips>
  <ScaleCrop>false</ScaleCrop>
  <HeadingPairs>
    <vt:vector size="4" baseType="variant">
      <vt:variant>
        <vt:lpstr>Θέμα</vt:lpstr>
      </vt:variant>
      <vt:variant>
        <vt:i4>5</vt:i4>
      </vt:variant>
      <vt:variant>
        <vt:lpstr>Τίτλοι διαφανειών</vt:lpstr>
      </vt:variant>
      <vt:variant>
        <vt:i4>1</vt:i4>
      </vt:variant>
    </vt:vector>
  </HeadingPairs>
  <TitlesOfParts>
    <vt:vector size="6" baseType="lpstr">
      <vt:lpstr>36x48-Template-V2b</vt:lpstr>
      <vt:lpstr>Without Quick Guides</vt:lpstr>
      <vt:lpstr>1_Classic 3 Columns</vt:lpstr>
      <vt:lpstr>Classic - Wide Center</vt:lpstr>
      <vt:lpstr>Θέμα του Office</vt:lpstr>
      <vt:lpstr>Διαφάνεια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Klio</cp:lastModifiedBy>
  <cp:revision>113</cp:revision>
  <dcterms:created xsi:type="dcterms:W3CDTF">2012-02-03T19:11:35Z</dcterms:created>
  <dcterms:modified xsi:type="dcterms:W3CDTF">2026-06-23T21:21:19Z</dcterms:modified>
</cp:coreProperties>
</file>