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7" r:id="rId13"/>
    <p:sldId id="268" r:id="rId14"/>
    <p:sldId id="265" r:id="rId15"/>
    <p:sldId id="269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loud Loop" panose="020B0604020202020204" charset="0"/>
      <p:regular r:id="rId21"/>
    </p:embeddedFont>
    <p:embeddedFont>
      <p:font typeface="League Spartan" panose="020B0604020202020204" charset="0"/>
      <p:regular r:id="rId22"/>
    </p:embeddedFont>
    <p:embeddedFont>
      <p:font typeface="Cloud Loop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946" y="-2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33570" y="156079"/>
            <a:ext cx="3186513" cy="31865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02683" y="156079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6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33570" y="3551362"/>
            <a:ext cx="3186513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4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902683" y="3551362"/>
            <a:ext cx="3186513" cy="318651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533570" y="6944408"/>
            <a:ext cx="3186513" cy="318651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902683" y="6944408"/>
            <a:ext cx="3186513" cy="318651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88119" y="504854"/>
            <a:ext cx="2877413" cy="24889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01516" y="3974271"/>
            <a:ext cx="2987680" cy="2763604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09600" y="876300"/>
            <a:ext cx="9907041" cy="289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EFL </a:t>
            </a:r>
            <a:r>
              <a:rPr lang="en-US" sz="7200" dirty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Textbooks in the Digital Age</a:t>
            </a:r>
            <a:endParaRPr lang="en-US" sz="7200" dirty="0" smtClean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endParaRPr lang="en-US" sz="4400" dirty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57200" y="8343900"/>
            <a:ext cx="6652584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4"/>
              </a:lnSpc>
            </a:pPr>
            <a:r>
              <a:rPr lang="en-US" sz="2400" b="1" dirty="0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Eleni </a:t>
            </a:r>
            <a:r>
              <a:rPr lang="en-US" sz="2400" b="1" dirty="0" err="1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Paraskeva</a:t>
            </a:r>
            <a:endParaRPr lang="en-US" sz="2400" b="1" dirty="0">
              <a:solidFill>
                <a:srgbClr val="608ACD"/>
              </a:solidFill>
              <a:latin typeface="Cloud Loop Bold"/>
              <a:ea typeface="Cloud Loop Bold"/>
              <a:cs typeface="Cloud Loop Bold"/>
              <a:sym typeface="Cloud Loop Bold"/>
            </a:endParaRPr>
          </a:p>
          <a:p>
            <a:pPr>
              <a:lnSpc>
                <a:spcPts val="5814"/>
              </a:lnSpc>
            </a:pPr>
            <a:r>
              <a:rPr lang="en-US" sz="2400" b="1" dirty="0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PhD student of University of </a:t>
            </a:r>
            <a:r>
              <a:rPr lang="en-US" sz="2400" b="1" dirty="0" smtClean="0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Alicante</a:t>
            </a:r>
            <a:endParaRPr lang="en-US" sz="2400" b="1" dirty="0">
              <a:solidFill>
                <a:srgbClr val="608ACD"/>
              </a:solidFill>
              <a:latin typeface="Cloud Loop Bold"/>
              <a:ea typeface="Cloud Loop Bold"/>
              <a:cs typeface="Cloud Loop Bold"/>
              <a:sym typeface="Cloud Loop Bol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724899"/>
            <a:ext cx="187166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46" y="3883025"/>
            <a:ext cx="5979154" cy="37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56079"/>
            <a:ext cx="1381069" cy="31865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16069" y="156079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6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400" y="3551362"/>
            <a:ext cx="1381069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4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16069" y="3551362"/>
            <a:ext cx="3186513" cy="318651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400" y="6944408"/>
            <a:ext cx="1381069" cy="318651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16069" y="6944408"/>
            <a:ext cx="3186513" cy="318651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616754" y="842279"/>
            <a:ext cx="11065151" cy="2503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22"/>
              </a:lnSpc>
            </a:pPr>
            <a:r>
              <a:rPr lang="en-US" sz="9077" dirty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Digital Content </a:t>
            </a:r>
            <a:r>
              <a:rPr lang="en-US" sz="9077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Creation</a:t>
            </a:r>
            <a:endParaRPr lang="en-US" sz="9077" dirty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207382" y="3695700"/>
            <a:ext cx="5308218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6805" lvl="1">
              <a:lnSpc>
                <a:spcPct val="200000"/>
              </a:lnSpc>
              <a:spcBef>
                <a:spcPct val="0"/>
              </a:spcBef>
            </a:pPr>
            <a:r>
              <a:rPr lang="en-US" sz="3675" b="1" u="sng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Students </a:t>
            </a:r>
            <a:r>
              <a:rPr lang="en-US" sz="3675" b="1" u="sng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create</a:t>
            </a:r>
            <a:r>
              <a:rPr lang="en-US" sz="3675" b="1" u="sng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:</a:t>
            </a:r>
          </a:p>
          <a:p>
            <a:pPr marL="968305" lvl="1" indent="-5715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Digital posters</a:t>
            </a:r>
          </a:p>
          <a:p>
            <a:pPr marL="968305" lvl="1" indent="-5715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Presentations</a:t>
            </a:r>
          </a:p>
          <a:p>
            <a:pPr marL="968305" lvl="1" indent="-5715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Interactive images</a:t>
            </a:r>
          </a:p>
          <a:p>
            <a:pPr marL="968305" lvl="1" indent="-5715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Digital stories</a:t>
            </a:r>
            <a:endParaRPr lang="en-US" sz="3675" b="1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  <a:p>
            <a:pPr marL="793609" lvl="1" indent="-396804" algn="l">
              <a:lnSpc>
                <a:spcPts val="3896"/>
              </a:lnSpc>
              <a:spcBef>
                <a:spcPct val="0"/>
              </a:spcBef>
              <a:buFont typeface="Arial"/>
              <a:buChar char="•"/>
            </a:pPr>
            <a:endParaRPr lang="en-US" sz="3675" u="none" strike="noStrike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</p:txBody>
      </p:sp>
      <p:pic>
        <p:nvPicPr>
          <p:cNvPr id="23" name="Εικόνα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85" y="4000500"/>
            <a:ext cx="2392680" cy="2209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00305" y="3726180"/>
            <a:ext cx="5181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  <a:spcBef>
                <a:spcPct val="0"/>
              </a:spcBef>
            </a:pPr>
            <a:r>
              <a:rPr lang="en-US" sz="3675" b="1" u="sng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</a:rPr>
              <a:t>Digital tools include:</a:t>
            </a:r>
          </a:p>
          <a:p>
            <a:pPr marL="1028700" lvl="1" indent="-5715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</a:rPr>
              <a:t>Poster Creator</a:t>
            </a:r>
          </a:p>
          <a:p>
            <a:pPr marL="1028700" lvl="1" indent="-5715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</a:rPr>
              <a:t>Tour Builder</a:t>
            </a:r>
          </a:p>
          <a:p>
            <a:pPr marL="1028700" lvl="1" indent="-5715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</a:rPr>
              <a:t>Google Earth</a:t>
            </a:r>
          </a:p>
        </p:txBody>
      </p:sp>
    </p:spTree>
    <p:extLst>
      <p:ext uri="{BB962C8B-B14F-4D97-AF65-F5344CB8AC3E}">
        <p14:creationId xmlns:p14="http://schemas.microsoft.com/office/powerpoint/2010/main" val="41425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16134"/>
            <a:ext cx="18805900" cy="3186513"/>
            <a:chOff x="0" y="0"/>
            <a:chExt cx="479691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6917" cy="812800"/>
            </a:xfrm>
            <a:custGeom>
              <a:avLst/>
              <a:gdLst/>
              <a:ahLst/>
              <a:cxnLst/>
              <a:rect l="l" t="t" r="r" b="b"/>
              <a:pathLst>
                <a:path w="4796917" h="812800">
                  <a:moveTo>
                    <a:pt x="0" y="0"/>
                  </a:moveTo>
                  <a:lnTo>
                    <a:pt x="4796917" y="0"/>
                  </a:lnTo>
                  <a:lnTo>
                    <a:pt x="47969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79691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79378" y="3063114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6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9378" y="6456160"/>
            <a:ext cx="3186513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90600" y="2705100"/>
            <a:ext cx="12496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2"/>
              </a:lnSpc>
            </a:pPr>
            <a:r>
              <a:rPr lang="en-US" sz="9059" dirty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Social Media </a:t>
            </a:r>
            <a:r>
              <a:rPr lang="en-US" sz="9059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Unit</a:t>
            </a:r>
            <a:endParaRPr lang="en-US" sz="9059" dirty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78482" y="4655166"/>
            <a:ext cx="11416328" cy="417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Most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explicit ICT-related content.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Focus on digital communication and well-being.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Encourages critical digital literacy.</a:t>
            </a:r>
          </a:p>
          <a:p>
            <a:pPr marL="396805" lvl="1" algn="l">
              <a:lnSpc>
                <a:spcPct val="150000"/>
              </a:lnSpc>
            </a:pPr>
            <a:endParaRPr lang="en-US" sz="3675" b="1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  <a:p>
            <a:pPr algn="l">
              <a:lnSpc>
                <a:spcPct val="150000"/>
              </a:lnSpc>
            </a:pPr>
            <a:endParaRPr lang="en-US" sz="3675" b="1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321" y="3583220"/>
            <a:ext cx="220662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2974" y="6821472"/>
            <a:ext cx="20796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160" y="4563014"/>
            <a:ext cx="3021161" cy="2859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16134"/>
            <a:ext cx="18805900" cy="3186513"/>
            <a:chOff x="0" y="0"/>
            <a:chExt cx="479691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6917" cy="812800"/>
            </a:xfrm>
            <a:custGeom>
              <a:avLst/>
              <a:gdLst/>
              <a:ahLst/>
              <a:cxnLst/>
              <a:rect l="l" t="t" r="r" b="b"/>
              <a:pathLst>
                <a:path w="4796917" h="812800">
                  <a:moveTo>
                    <a:pt x="0" y="0"/>
                  </a:moveTo>
                  <a:lnTo>
                    <a:pt x="4796917" y="0"/>
                  </a:lnTo>
                  <a:lnTo>
                    <a:pt x="47969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79691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79378" y="3063114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6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9378" y="6456160"/>
            <a:ext cx="3186513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90600" y="2705100"/>
            <a:ext cx="12496800" cy="1271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2"/>
              </a:lnSpc>
            </a:pPr>
            <a:r>
              <a:rPr lang="en-US" sz="9059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Discussion </a:t>
            </a:r>
            <a:endParaRPr lang="en-US" sz="9059" dirty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5800" y="4014369"/>
            <a:ext cx="11416328" cy="7634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6805" lvl="1">
              <a:lnSpc>
                <a:spcPct val="150000"/>
              </a:lnSpc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The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textbook promotes</a:t>
            </a: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:</a:t>
            </a:r>
          </a:p>
          <a:p>
            <a:pPr marL="396805" lvl="1">
              <a:lnSpc>
                <a:spcPct val="150000"/>
              </a:lnSpc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✔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Authentic </a:t>
            </a: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learning</a:t>
            </a:r>
          </a:p>
          <a:p>
            <a:pPr marL="396805" lvl="1">
              <a:lnSpc>
                <a:spcPct val="150000"/>
              </a:lnSpc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✔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Multimedia </a:t>
            </a: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learning</a:t>
            </a:r>
          </a:p>
          <a:p>
            <a:pPr marL="396805" lvl="1">
              <a:lnSpc>
                <a:spcPct val="150000"/>
              </a:lnSpc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✔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Digital </a:t>
            </a: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literacy</a:t>
            </a:r>
          </a:p>
          <a:p>
            <a:pPr marL="396805" lvl="1">
              <a:lnSpc>
                <a:spcPct val="150000"/>
              </a:lnSpc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✔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Learner </a:t>
            </a: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autonomy</a:t>
            </a:r>
          </a:p>
          <a:p>
            <a:pPr marL="396805" lvl="1">
              <a:lnSpc>
                <a:spcPct val="150000"/>
              </a:lnSpc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✔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Critical digital literacy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endParaRPr lang="en-US" sz="3675" b="1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  <a:p>
            <a:pPr marL="396805" lvl="1" algn="l">
              <a:lnSpc>
                <a:spcPct val="150000"/>
              </a:lnSpc>
            </a:pPr>
            <a:endParaRPr lang="en-US" sz="3675" b="1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  <a:p>
            <a:pPr algn="l">
              <a:lnSpc>
                <a:spcPct val="150000"/>
              </a:lnSpc>
            </a:pPr>
            <a:endParaRPr lang="en-US" sz="3675" b="1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732" y="4279438"/>
            <a:ext cx="5774197" cy="366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22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56079"/>
            <a:ext cx="1381069" cy="31865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16069" y="156079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6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400" y="3551362"/>
            <a:ext cx="1381069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4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16069" y="3551362"/>
            <a:ext cx="3186513" cy="318651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400" y="6944408"/>
            <a:ext cx="1381069" cy="318651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16069" y="6944408"/>
            <a:ext cx="3186513" cy="318651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486400" y="1333500"/>
            <a:ext cx="11065151" cy="127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22"/>
              </a:lnSpc>
            </a:pPr>
            <a:r>
              <a:rPr lang="en-US" sz="9077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Recommendations</a:t>
            </a:r>
            <a:endParaRPr lang="en-US" sz="9077" dirty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207382" y="2898712"/>
            <a:ext cx="12051918" cy="452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More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digital creation </a:t>
            </a: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activities</a:t>
            </a:r>
          </a:p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Stronger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critical digital </a:t>
            </a: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literacy</a:t>
            </a:r>
          </a:p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Updated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digital </a:t>
            </a: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resources</a:t>
            </a:r>
          </a:p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Teacher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24316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56079"/>
            <a:ext cx="1381069" cy="31865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16069" y="156079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6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400" y="3551362"/>
            <a:ext cx="1381069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4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16069" y="3551362"/>
            <a:ext cx="3186513" cy="318651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400" y="6944408"/>
            <a:ext cx="1381069" cy="318651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16069" y="6944408"/>
            <a:ext cx="3186513" cy="318651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486400" y="1333500"/>
            <a:ext cx="11065151" cy="127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22"/>
              </a:lnSpc>
            </a:pPr>
            <a:r>
              <a:rPr lang="en-US" sz="9077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Conclusions</a:t>
            </a:r>
            <a:endParaRPr lang="en-US" sz="9077" dirty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207382" y="2898712"/>
            <a:ext cx="12051918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ICT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is embedded in communicative activities.</a:t>
            </a:r>
          </a:p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ICT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is integrated throughout the textbook</a:t>
            </a: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.</a:t>
            </a:r>
          </a:p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Technology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supports language learning</a:t>
            </a: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.</a:t>
            </a:r>
          </a:p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The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Social Media unit is the strongest example of ICT integration</a:t>
            </a: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.</a:t>
            </a:r>
          </a:p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The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textbook contributes to learners' digital competence.</a:t>
            </a:r>
          </a:p>
          <a:p>
            <a:pPr marL="793609" lvl="1" indent="-396804" algn="l">
              <a:lnSpc>
                <a:spcPts val="3896"/>
              </a:lnSpc>
              <a:spcBef>
                <a:spcPct val="0"/>
              </a:spcBef>
              <a:buFont typeface="Arial"/>
              <a:buChar char="•"/>
            </a:pPr>
            <a:endParaRPr lang="en-US" sz="3675" u="none" strike="noStrike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</p:txBody>
      </p:sp>
      <p:pic>
        <p:nvPicPr>
          <p:cNvPr id="23" name="Εικόνα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52" y="4175102"/>
            <a:ext cx="2609345" cy="2067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33570" y="156079"/>
            <a:ext cx="3186513" cy="31865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02683" y="156079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6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33570" y="3551362"/>
            <a:ext cx="3186513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4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902683" y="3551362"/>
            <a:ext cx="3186513" cy="318651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533570" y="6944408"/>
            <a:ext cx="3186513" cy="318651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902683" y="6944408"/>
            <a:ext cx="3186513" cy="318651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209800" y="3892394"/>
            <a:ext cx="678305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000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 you!!</a:t>
            </a:r>
            <a:endParaRPr lang="en-US" sz="8000" dirty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23" name="Εικόνα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206" y="661570"/>
            <a:ext cx="2301240" cy="1988820"/>
          </a:xfrm>
          <a:prstGeom prst="rect">
            <a:avLst/>
          </a:prstGeom>
        </p:spPr>
      </p:pic>
      <p:pic>
        <p:nvPicPr>
          <p:cNvPr id="25" name="Εικόνα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599" y="4018600"/>
            <a:ext cx="239268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9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16134"/>
            <a:ext cx="18805900" cy="3186513"/>
            <a:chOff x="0" y="0"/>
            <a:chExt cx="479691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6917" cy="812800"/>
            </a:xfrm>
            <a:custGeom>
              <a:avLst/>
              <a:gdLst/>
              <a:ahLst/>
              <a:cxnLst/>
              <a:rect l="l" t="t" r="r" b="b"/>
              <a:pathLst>
                <a:path w="4796917" h="812800">
                  <a:moveTo>
                    <a:pt x="0" y="0"/>
                  </a:moveTo>
                  <a:lnTo>
                    <a:pt x="4796917" y="0"/>
                  </a:lnTo>
                  <a:lnTo>
                    <a:pt x="47969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79691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79378" y="3063114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9378" y="6456160"/>
            <a:ext cx="3186513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4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3120264"/>
            <a:ext cx="9907041" cy="127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2"/>
              </a:lnSpc>
            </a:pPr>
            <a:r>
              <a:rPr lang="en-US" sz="9059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Background</a:t>
            </a:r>
            <a:endParaRPr lang="en-US" sz="9059" dirty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78482" y="4655166"/>
            <a:ext cx="11416328" cy="452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609" lvl="1" indent="-396804">
              <a:lnSpc>
                <a:spcPct val="200000"/>
              </a:lnSpc>
              <a:buFont typeface="Arial"/>
              <a:buChar char="•"/>
            </a:pPr>
            <a:r>
              <a:rPr lang="en-US" sz="3675" b="1" spc="-242" dirty="0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ICT plays a crucial role in modern language education.</a:t>
            </a:r>
          </a:p>
          <a:p>
            <a:pPr marL="793609" lvl="1" indent="-396804">
              <a:lnSpc>
                <a:spcPct val="20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ICT supports </a:t>
            </a:r>
            <a:r>
              <a:rPr lang="en-US" sz="3675" b="1" spc="-242" dirty="0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digital literacy, multimodal learning, and engagement.</a:t>
            </a:r>
          </a:p>
          <a:p>
            <a:pPr marL="793609" lvl="1" indent="-396804">
              <a:lnSpc>
                <a:spcPct val="200000"/>
              </a:lnSpc>
              <a:buFont typeface="Arial"/>
              <a:buChar char="•"/>
            </a:pPr>
            <a:r>
              <a:rPr lang="en-US" sz="3675" b="1" spc="-242" dirty="0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Textbooks should </a:t>
            </a:r>
            <a:r>
              <a:rPr lang="en-US" sz="3675" b="1" spc="-242" dirty="0" smtClean="0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reflect digital literacy. </a:t>
            </a:r>
            <a:endParaRPr lang="en-US" sz="3675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948" y="4914900"/>
            <a:ext cx="3070860" cy="233172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16134"/>
            <a:ext cx="18805900" cy="3186513"/>
            <a:chOff x="0" y="0"/>
            <a:chExt cx="479691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6917" cy="812800"/>
            </a:xfrm>
            <a:custGeom>
              <a:avLst/>
              <a:gdLst/>
              <a:ahLst/>
              <a:cxnLst/>
              <a:rect l="l" t="t" r="r" b="b"/>
              <a:pathLst>
                <a:path w="4796917" h="812800">
                  <a:moveTo>
                    <a:pt x="0" y="0"/>
                  </a:moveTo>
                  <a:lnTo>
                    <a:pt x="4796917" y="0"/>
                  </a:lnTo>
                  <a:lnTo>
                    <a:pt x="47969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79691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79378" y="3063114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6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9378" y="6456160"/>
            <a:ext cx="3186513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3120264"/>
            <a:ext cx="9907041" cy="127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2"/>
              </a:lnSpc>
            </a:pPr>
            <a:r>
              <a:rPr lang="en-US" sz="9059" dirty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Aim of the study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3737" y="4710026"/>
            <a:ext cx="12105091" cy="3393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609" lvl="1" indent="-396804">
              <a:lnSpc>
                <a:spcPct val="20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To examine ICT integration</a:t>
            </a:r>
          </a:p>
          <a:p>
            <a:pPr marL="793609" lvl="1" indent="-396804">
              <a:lnSpc>
                <a:spcPct val="20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Identify ICT- related elements</a:t>
            </a:r>
          </a:p>
          <a:p>
            <a:pPr marL="793609" lvl="1" indent="-396804">
              <a:lnSpc>
                <a:spcPct val="20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Explore their pedagogical role</a:t>
            </a:r>
            <a:endParaRPr lang="en-US" sz="3675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16134"/>
            <a:ext cx="18805900" cy="3186513"/>
            <a:chOff x="0" y="0"/>
            <a:chExt cx="479691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6917" cy="812800"/>
            </a:xfrm>
            <a:custGeom>
              <a:avLst/>
              <a:gdLst/>
              <a:ahLst/>
              <a:cxnLst/>
              <a:rect l="l" t="t" r="r" b="b"/>
              <a:pathLst>
                <a:path w="4796917" h="812800">
                  <a:moveTo>
                    <a:pt x="0" y="0"/>
                  </a:moveTo>
                  <a:lnTo>
                    <a:pt x="4796917" y="0"/>
                  </a:lnTo>
                  <a:lnTo>
                    <a:pt x="47969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79691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79378" y="3063114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6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9378" y="6456160"/>
            <a:ext cx="3186513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03737" y="3120264"/>
            <a:ext cx="1311226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2"/>
              </a:lnSpc>
            </a:pPr>
            <a:r>
              <a:rPr lang="en-US" sz="9059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Research Questions </a:t>
            </a:r>
            <a:endParaRPr lang="en-US" sz="9059" dirty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03737" y="4710026"/>
            <a:ext cx="12105091" cy="3393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609" lvl="1" indent="-396804">
              <a:lnSpc>
                <a:spcPct val="20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What ICT elements are included?</a:t>
            </a:r>
          </a:p>
          <a:p>
            <a:pPr marL="793609" lvl="1" indent="-396804">
              <a:lnSpc>
                <a:spcPct val="20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How are they used?</a:t>
            </a:r>
          </a:p>
          <a:p>
            <a:pPr marL="793609" lvl="1" indent="-396804">
              <a:lnSpc>
                <a:spcPct val="20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What is their pedagogical value?</a:t>
            </a:r>
            <a:endParaRPr lang="en-US" sz="3675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</p:txBody>
      </p:sp>
    </p:spTree>
    <p:extLst>
      <p:ext uri="{BB962C8B-B14F-4D97-AF65-F5344CB8AC3E}">
        <p14:creationId xmlns:p14="http://schemas.microsoft.com/office/powerpoint/2010/main" val="426342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56079"/>
            <a:ext cx="1381069" cy="31865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16069" y="156079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6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400" y="3551362"/>
            <a:ext cx="1381069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4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16069" y="3551362"/>
            <a:ext cx="3186513" cy="318651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400" y="6944408"/>
            <a:ext cx="1381069" cy="318651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16069" y="6944408"/>
            <a:ext cx="3186513" cy="318651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745169" y="2476500"/>
            <a:ext cx="11065151" cy="126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22"/>
              </a:lnSpc>
            </a:pPr>
            <a:r>
              <a:rPr lang="en-US" sz="9077" dirty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Methodology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07382" y="4577019"/>
            <a:ext cx="12051918" cy="169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609" lvl="1" indent="-396804">
              <a:spcBef>
                <a:spcPct val="0"/>
              </a:spcBef>
              <a:buFont typeface="Arial"/>
              <a:buChar char="•"/>
            </a:pPr>
            <a:r>
              <a:rPr lang="en-US" sz="3675" b="1" spc="-242" dirty="0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Qualitative content analysis</a:t>
            </a:r>
            <a:r>
              <a:rPr lang="en-US" sz="3675" b="1" spc="-242" dirty="0" smtClean="0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.</a:t>
            </a:r>
          </a:p>
          <a:p>
            <a:pPr marL="793609" lvl="1" indent="-396804"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English textbook (Grade A – Senior High School)</a:t>
            </a:r>
          </a:p>
          <a:p>
            <a:pPr marL="793609" lvl="1" indent="-396804"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 Bold"/>
                <a:ea typeface="Cloud Loop Bold"/>
                <a:cs typeface="Cloud Loop Bold"/>
                <a:sym typeface="Cloud Loop Bold"/>
              </a:rPr>
              <a:t>Four coding categories</a:t>
            </a:r>
            <a:endParaRPr lang="en-US" sz="3675" b="1" spc="-242" dirty="0">
              <a:solidFill>
                <a:srgbClr val="608ACD"/>
              </a:solidFill>
              <a:latin typeface="Cloud Loop Bold"/>
              <a:ea typeface="Cloud Loop Bold"/>
              <a:cs typeface="Cloud Loop Bold"/>
              <a:sym typeface="Cloud Loop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16134"/>
            <a:ext cx="18805900" cy="3186513"/>
            <a:chOff x="0" y="0"/>
            <a:chExt cx="479691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6917" cy="812800"/>
            </a:xfrm>
            <a:custGeom>
              <a:avLst/>
              <a:gdLst/>
              <a:ahLst/>
              <a:cxnLst/>
              <a:rect l="l" t="t" r="r" b="b"/>
              <a:pathLst>
                <a:path w="4796917" h="812800">
                  <a:moveTo>
                    <a:pt x="0" y="0"/>
                  </a:moveTo>
                  <a:lnTo>
                    <a:pt x="4796917" y="0"/>
                  </a:lnTo>
                  <a:lnTo>
                    <a:pt x="47969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79691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79378" y="3063114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9378" y="6456160"/>
            <a:ext cx="3186513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4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2695997"/>
            <a:ext cx="13068300" cy="1271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2"/>
              </a:lnSpc>
            </a:pPr>
            <a:r>
              <a:rPr lang="en-US" sz="9059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Findings</a:t>
            </a:r>
            <a:endParaRPr lang="en-US" sz="9059" dirty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78482" y="4655166"/>
            <a:ext cx="11416328" cy="3893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Authentic Digital Resources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Multimedia Learning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Information  and Digital Literacy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Social Media Unit</a:t>
            </a:r>
            <a:endParaRPr lang="en-US" sz="3675" spc="-242" dirty="0" smtClean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  <a:p>
            <a:pPr algn="l">
              <a:lnSpc>
                <a:spcPts val="3896"/>
              </a:lnSpc>
            </a:pPr>
            <a:endParaRPr lang="en-US" sz="3675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663" y="3230738"/>
            <a:ext cx="2939942" cy="285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066" y="6564065"/>
            <a:ext cx="2807539" cy="278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586" y="4916141"/>
            <a:ext cx="2712720" cy="2331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16134"/>
            <a:ext cx="18805900" cy="3186513"/>
            <a:chOff x="0" y="0"/>
            <a:chExt cx="479691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6917" cy="812800"/>
            </a:xfrm>
            <a:custGeom>
              <a:avLst/>
              <a:gdLst/>
              <a:ahLst/>
              <a:cxnLst/>
              <a:rect l="l" t="t" r="r" b="b"/>
              <a:pathLst>
                <a:path w="4796917" h="812800">
                  <a:moveTo>
                    <a:pt x="0" y="0"/>
                  </a:moveTo>
                  <a:lnTo>
                    <a:pt x="4796917" y="0"/>
                  </a:lnTo>
                  <a:lnTo>
                    <a:pt x="47969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79691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79378" y="3063114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6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9378" y="6456160"/>
            <a:ext cx="3186513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7200" y="2194157"/>
            <a:ext cx="11734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2"/>
              </a:lnSpc>
            </a:pPr>
            <a:r>
              <a:rPr lang="en-US" sz="5400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Authentic </a:t>
            </a:r>
            <a:r>
              <a:rPr lang="en-US" sz="5400" dirty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Digital Resources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8199" y="3853818"/>
            <a:ext cx="7620001" cy="6540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4000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BBC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4000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The Guardian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4000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The Telegraph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4000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Wikipedia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4000" b="1" spc="-242" dirty="0" err="1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WordReference</a:t>
            </a:r>
            <a:endParaRPr lang="en-US" sz="4000" b="1" spc="-242" dirty="0" smtClean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4000" b="1" spc="-242" dirty="0" err="1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SparkNotes</a:t>
            </a:r>
            <a:endParaRPr lang="en-US" sz="4000" b="1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  <a:p>
            <a:pPr marL="793609" lvl="1" indent="-396804" algn="l">
              <a:lnSpc>
                <a:spcPts val="3896"/>
              </a:lnSpc>
              <a:buFont typeface="Arial"/>
              <a:buChar char="•"/>
            </a:pPr>
            <a:endParaRPr lang="en-US" sz="3675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  <a:p>
            <a:pPr algn="l">
              <a:lnSpc>
                <a:spcPts val="3896"/>
              </a:lnSpc>
            </a:pPr>
            <a:endParaRPr lang="en-US" sz="3675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952" y="6668291"/>
            <a:ext cx="2773363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352" y="3297261"/>
            <a:ext cx="2468563" cy="262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78207" y="3900723"/>
            <a:ext cx="3860145" cy="3223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16134"/>
            <a:ext cx="18805900" cy="3186513"/>
            <a:chOff x="0" y="0"/>
            <a:chExt cx="479691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6917" cy="812800"/>
            </a:xfrm>
            <a:custGeom>
              <a:avLst/>
              <a:gdLst/>
              <a:ahLst/>
              <a:cxnLst/>
              <a:rect l="l" t="t" r="r" b="b"/>
              <a:pathLst>
                <a:path w="4796917" h="812800">
                  <a:moveTo>
                    <a:pt x="0" y="0"/>
                  </a:moveTo>
                  <a:lnTo>
                    <a:pt x="4796917" y="0"/>
                  </a:lnTo>
                  <a:lnTo>
                    <a:pt x="47969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79691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79378" y="3063114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9378" y="6456160"/>
            <a:ext cx="3186513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4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2705100"/>
            <a:ext cx="118491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2"/>
              </a:lnSpc>
            </a:pPr>
            <a:r>
              <a:rPr lang="en-US" sz="7200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Multimedia Learning</a:t>
            </a:r>
            <a:endParaRPr lang="en-US" sz="7200" dirty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4105288"/>
            <a:ext cx="11416328" cy="5741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6805" lvl="1" algn="l">
              <a:lnSpc>
                <a:spcPts val="3896"/>
              </a:lnSpc>
            </a:pPr>
            <a:endParaRPr lang="en-US" sz="3675" spc="-242" dirty="0" smtClean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TED Talks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BBC Videos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YouTube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National Geographic</a:t>
            </a:r>
          </a:p>
          <a:p>
            <a:pPr marL="793609" lvl="1" indent="-396804">
              <a:lnSpc>
                <a:spcPct val="150000"/>
              </a:lnSpc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Audio materials</a:t>
            </a:r>
            <a:endParaRPr lang="en-US" sz="3675" b="1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  <a:p>
            <a:pPr marL="793609" lvl="1" indent="-396804" algn="l">
              <a:lnSpc>
                <a:spcPts val="3896"/>
              </a:lnSpc>
              <a:buFont typeface="Arial"/>
              <a:buChar char="•"/>
            </a:pPr>
            <a:endParaRPr lang="en-US" sz="3675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  <a:p>
            <a:pPr algn="l">
              <a:lnSpc>
                <a:spcPts val="3896"/>
              </a:lnSpc>
            </a:pPr>
            <a:endParaRPr lang="en-US" sz="3675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821" y="3567720"/>
            <a:ext cx="20796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821" y="6976266"/>
            <a:ext cx="220662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4103526"/>
            <a:ext cx="2941320" cy="2872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56079"/>
            <a:ext cx="1381069" cy="31865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16069" y="156079"/>
            <a:ext cx="3186513" cy="31865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6D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400" y="3551362"/>
            <a:ext cx="1381069" cy="31865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B4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16069" y="3551362"/>
            <a:ext cx="3186513" cy="318651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400" y="6944408"/>
            <a:ext cx="1381069" cy="318651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9D5C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16069" y="6944408"/>
            <a:ext cx="3186513" cy="318651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A26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616754" y="842279"/>
            <a:ext cx="11065151" cy="2503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22"/>
              </a:lnSpc>
            </a:pPr>
            <a:r>
              <a:rPr lang="en-US" sz="9077" dirty="0" smtClean="0">
                <a:solidFill>
                  <a:srgbClr val="4D6D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Information and Digital Literacy</a:t>
            </a:r>
            <a:endParaRPr lang="en-US" sz="9077" dirty="0">
              <a:solidFill>
                <a:srgbClr val="4D6D9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207382" y="3551362"/>
            <a:ext cx="12051918" cy="565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6805" lvl="1">
              <a:lnSpc>
                <a:spcPct val="200000"/>
              </a:lnSpc>
              <a:spcBef>
                <a:spcPct val="0"/>
              </a:spcBef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Students  learn to:</a:t>
            </a:r>
          </a:p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search online</a:t>
            </a:r>
          </a:p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use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digital </a:t>
            </a: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dictionaries</a:t>
            </a:r>
          </a:p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retrieve information</a:t>
            </a:r>
          </a:p>
          <a:p>
            <a:pPr marL="793609" lvl="1" indent="-396804">
              <a:lnSpc>
                <a:spcPct val="200000"/>
              </a:lnSpc>
              <a:spcBef>
                <a:spcPct val="0"/>
              </a:spcBef>
              <a:buFont typeface="Arial"/>
              <a:buChar char="•"/>
            </a:pPr>
            <a:r>
              <a:rPr lang="en-US" sz="3675" b="1" spc="-242" dirty="0" smtClean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explore </a:t>
            </a:r>
            <a:r>
              <a:rPr lang="en-US" sz="3675" b="1" spc="-242" dirty="0">
                <a:solidFill>
                  <a:srgbClr val="608ACD"/>
                </a:solidFill>
                <a:latin typeface="Cloud Loop"/>
                <a:ea typeface="Cloud Loop"/>
                <a:cs typeface="Cloud Loop"/>
                <a:sym typeface="Cloud Loop"/>
              </a:rPr>
              <a:t>authentic sources</a:t>
            </a:r>
            <a:endParaRPr lang="en-US" sz="3675" b="1" u="none" strike="noStrike" spc="-242" dirty="0">
              <a:solidFill>
                <a:srgbClr val="608ACD"/>
              </a:solidFill>
              <a:latin typeface="Cloud Loop"/>
              <a:ea typeface="Cloud Loop"/>
              <a:cs typeface="Cloud Loop"/>
              <a:sym typeface="Cloud Loop"/>
            </a:endParaRPr>
          </a:p>
        </p:txBody>
      </p:sp>
      <p:pic>
        <p:nvPicPr>
          <p:cNvPr id="23" name="Εικόνα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85" y="3946363"/>
            <a:ext cx="239268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271</Words>
  <Application>Microsoft Office PowerPoint</Application>
  <PresentationFormat>Προσαρμογή</PresentationFormat>
  <Paragraphs>78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1" baseType="lpstr">
      <vt:lpstr>Arial</vt:lpstr>
      <vt:lpstr>Calibri</vt:lpstr>
      <vt:lpstr>Cloud Loop</vt:lpstr>
      <vt:lpstr>League Spartan</vt:lpstr>
      <vt:lpstr>Cloud Loop 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Writing, Presenting and Collaborating With Technology English Presentation in Colorful Illustrated Style</dc:title>
  <dc:creator>User</dc:creator>
  <cp:lastModifiedBy>User</cp:lastModifiedBy>
  <cp:revision>22</cp:revision>
  <dcterms:created xsi:type="dcterms:W3CDTF">2006-08-16T00:00:00Z</dcterms:created>
  <dcterms:modified xsi:type="dcterms:W3CDTF">2026-06-28T15:42:13Z</dcterms:modified>
  <dc:identifier>DAHJ6OOz5XU</dc:identifier>
</cp:coreProperties>
</file>