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>
          <p15:clr>
            <a:srgbClr val="A4A3A4"/>
          </p15:clr>
        </p15:guide>
        <p15:guide id="5" pos="581">
          <p15:clr>
            <a:srgbClr val="A4A3A4"/>
          </p15:clr>
        </p15:guide>
        <p15:guide id="6" pos="27069">
          <p15:clr>
            <a:srgbClr val="A4A3A4"/>
          </p15:clr>
        </p15:guide>
        <p15:guide id="7" pos="281">
          <p15:clr>
            <a:srgbClr val="A4A3A4"/>
          </p15:clr>
        </p15:guide>
        <p15:guide id="8" pos="27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9XoK2HRNQKES/TUQu/iK73Iv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696" y="12"/>
      </p:cViewPr>
      <p:guideLst>
        <p:guide orient="horz" pos="3318"/>
        <p:guide orient="horz" pos="288"/>
        <p:guide orient="horz" pos="20160"/>
        <p:guide orient="horz"/>
        <p:guide pos="581"/>
        <p:guide pos="27069"/>
        <p:guide pos="281"/>
        <p:guide pos="27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3599" y="12070087"/>
            <a:ext cx="31682165" cy="10861349"/>
          </a:xfrm>
        </p:spPr>
        <p:txBody>
          <a:bodyPr anchor="b">
            <a:normAutofit/>
          </a:bodyPr>
          <a:lstStyle>
            <a:lvl1pPr>
              <a:defRPr sz="2592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3599" y="22931427"/>
            <a:ext cx="31682165" cy="540615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152249" y="20741561"/>
            <a:ext cx="6698270" cy="375254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3" y="21741799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93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2926080"/>
            <a:ext cx="31641528" cy="14961792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0899421"/>
            <a:ext cx="31641528" cy="7468147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15199332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5571874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91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993" y="2926080"/>
            <a:ext cx="29326018" cy="13898880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96666" y="16824960"/>
            <a:ext cx="27138662" cy="182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0899421"/>
            <a:ext cx="31641528" cy="7468147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278" y="15199332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5571874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79919" y="3110424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13761" y="13945469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5685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11704327"/>
            <a:ext cx="31641528" cy="13079256"/>
          </a:xfrm>
        </p:spPr>
        <p:txBody>
          <a:bodyPr anchor="b">
            <a:normAutofit/>
          </a:bodyPr>
          <a:lstStyle>
            <a:lvl1pPr algn="l">
              <a:defRPr sz="2304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4871680"/>
            <a:ext cx="31641528" cy="3502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23571170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3918825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46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2993" y="2926080"/>
            <a:ext cx="29326018" cy="13898880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23592" y="20848320"/>
            <a:ext cx="32103802" cy="4023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520">
                <a:solidFill>
                  <a:schemeClr val="accent1"/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2" y="24871680"/>
            <a:ext cx="32103802" cy="3502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278" y="23571170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3918825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79919" y="3110424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13761" y="13945469"/>
            <a:ext cx="2195131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5100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7" y="3011554"/>
            <a:ext cx="31641523" cy="13824096"/>
          </a:xfrm>
        </p:spPr>
        <p:txBody>
          <a:bodyPr anchor="ctr">
            <a:normAutofit/>
          </a:bodyPr>
          <a:lstStyle>
            <a:lvl1pPr algn="l">
              <a:defRPr sz="2304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23594" y="20848320"/>
            <a:ext cx="31641528" cy="4023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520">
                <a:solidFill>
                  <a:schemeClr val="accent1"/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4871680"/>
            <a:ext cx="31641528" cy="3502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23571170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3918825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3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779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016968" y="3011551"/>
            <a:ext cx="7949434" cy="25362322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23597" y="3011551"/>
            <a:ext cx="22638470" cy="25362322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55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4 columns">
  <p:cSld name="Standard 4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856c48d07_0_84"/>
          <p:cNvSpPr txBox="1">
            <a:spLocks noGrp="1"/>
          </p:cNvSpPr>
          <p:nvPr>
            <p:ph type="body" idx="1"/>
          </p:nvPr>
        </p:nvSpPr>
        <p:spPr>
          <a:xfrm>
            <a:off x="459674" y="6378481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g2e856c48d07_0_84"/>
          <p:cNvSpPr txBox="1">
            <a:spLocks noGrp="1"/>
          </p:cNvSpPr>
          <p:nvPr>
            <p:ph type="body" idx="2"/>
          </p:nvPr>
        </p:nvSpPr>
        <p:spPr>
          <a:xfrm>
            <a:off x="477827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2e856c48d07_0_84"/>
          <p:cNvSpPr txBox="1">
            <a:spLocks noGrp="1"/>
          </p:cNvSpPr>
          <p:nvPr>
            <p:ph type="body" idx="3"/>
          </p:nvPr>
        </p:nvSpPr>
        <p:spPr>
          <a:xfrm>
            <a:off x="477825" y="14212513"/>
            <a:ext cx="100506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2e856c48d07_0_84"/>
          <p:cNvSpPr txBox="1">
            <a:spLocks noGrp="1"/>
          </p:cNvSpPr>
          <p:nvPr>
            <p:ph type="body" idx="4"/>
          </p:nvPr>
        </p:nvSpPr>
        <p:spPr>
          <a:xfrm>
            <a:off x="11460161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2e856c48d07_0_84"/>
          <p:cNvSpPr txBox="1">
            <a:spLocks noGrp="1"/>
          </p:cNvSpPr>
          <p:nvPr>
            <p:ph type="body" idx="5"/>
          </p:nvPr>
        </p:nvSpPr>
        <p:spPr>
          <a:xfrm>
            <a:off x="11460162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2e856c48d07_0_84"/>
          <p:cNvSpPr txBox="1">
            <a:spLocks noGrp="1"/>
          </p:cNvSpPr>
          <p:nvPr>
            <p:ph type="body" idx="6"/>
          </p:nvPr>
        </p:nvSpPr>
        <p:spPr>
          <a:xfrm>
            <a:off x="22448845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2e856c48d07_0_84"/>
          <p:cNvSpPr txBox="1">
            <a:spLocks noGrp="1"/>
          </p:cNvSpPr>
          <p:nvPr>
            <p:ph type="body" idx="7"/>
          </p:nvPr>
        </p:nvSpPr>
        <p:spPr>
          <a:xfrm>
            <a:off x="22440906" y="5548749"/>
            <a:ext cx="100584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2e856c48d07_0_84"/>
          <p:cNvSpPr txBox="1">
            <a:spLocks noGrp="1"/>
          </p:cNvSpPr>
          <p:nvPr>
            <p:ph type="body" idx="8"/>
          </p:nvPr>
        </p:nvSpPr>
        <p:spPr>
          <a:xfrm>
            <a:off x="33422043" y="5548749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g2e856c48d07_0_84"/>
          <p:cNvSpPr txBox="1">
            <a:spLocks noGrp="1"/>
          </p:cNvSpPr>
          <p:nvPr>
            <p:ph type="body" idx="9"/>
          </p:nvPr>
        </p:nvSpPr>
        <p:spPr>
          <a:xfrm>
            <a:off x="33422043" y="6378481"/>
            <a:ext cx="10047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2e856c48d07_0_84"/>
          <p:cNvSpPr txBox="1">
            <a:spLocks noGrp="1"/>
          </p:cNvSpPr>
          <p:nvPr>
            <p:ph type="body" idx="13"/>
          </p:nvPr>
        </p:nvSpPr>
        <p:spPr>
          <a:xfrm>
            <a:off x="33422043" y="14272738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2e856c48d07_0_84"/>
          <p:cNvSpPr txBox="1">
            <a:spLocks noGrp="1"/>
          </p:cNvSpPr>
          <p:nvPr>
            <p:ph type="body" idx="14"/>
          </p:nvPr>
        </p:nvSpPr>
        <p:spPr>
          <a:xfrm>
            <a:off x="33422043" y="15011402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e856c48d07_0_84"/>
          <p:cNvSpPr txBox="1">
            <a:spLocks noGrp="1"/>
          </p:cNvSpPr>
          <p:nvPr>
            <p:ph type="body" idx="15"/>
          </p:nvPr>
        </p:nvSpPr>
        <p:spPr>
          <a:xfrm>
            <a:off x="33422043" y="25679401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g2e856c48d07_0_84"/>
          <p:cNvSpPr txBox="1">
            <a:spLocks noGrp="1"/>
          </p:cNvSpPr>
          <p:nvPr>
            <p:ph type="body" idx="16"/>
          </p:nvPr>
        </p:nvSpPr>
        <p:spPr>
          <a:xfrm>
            <a:off x="33422043" y="26433446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2e856c48d07_0_84"/>
          <p:cNvSpPr txBox="1">
            <a:spLocks noGrp="1"/>
          </p:cNvSpPr>
          <p:nvPr>
            <p:ph type="body" idx="17"/>
          </p:nvPr>
        </p:nvSpPr>
        <p:spPr>
          <a:xfrm>
            <a:off x="459674" y="14951552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g2e856c48d07_0_84"/>
          <p:cNvSpPr txBox="1">
            <a:spLocks noGrp="1"/>
          </p:cNvSpPr>
          <p:nvPr>
            <p:ph type="body" idx="18"/>
          </p:nvPr>
        </p:nvSpPr>
        <p:spPr>
          <a:xfrm>
            <a:off x="5932593" y="338394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ctr" rtl="0">
              <a:spcBef>
                <a:spcPts val="1080"/>
              </a:spcBef>
              <a:spcAft>
                <a:spcPts val="0"/>
              </a:spcAft>
              <a:buClr>
                <a:srgbClr val="205867"/>
              </a:buClr>
              <a:buSzPts val="5400"/>
              <a:buFont typeface="Calibri"/>
              <a:buNone/>
              <a:defRPr sz="54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e856c48d07_0_84"/>
          <p:cNvSpPr txBox="1">
            <a:spLocks noGrp="1"/>
          </p:cNvSpPr>
          <p:nvPr>
            <p:ph type="body" idx="19"/>
          </p:nvPr>
        </p:nvSpPr>
        <p:spPr>
          <a:xfrm>
            <a:off x="5932593" y="210378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600"/>
              </a:spcBef>
              <a:spcAft>
                <a:spcPts val="0"/>
              </a:spcAft>
              <a:buClr>
                <a:srgbClr val="205867"/>
              </a:buClr>
              <a:buSzPts val="8000"/>
              <a:buFont typeface="Calibri"/>
              <a:buNone/>
              <a:defRPr sz="8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2e856c48d07_0_84"/>
          <p:cNvSpPr txBox="1">
            <a:spLocks noGrp="1"/>
          </p:cNvSpPr>
          <p:nvPr>
            <p:ph type="body" idx="20"/>
          </p:nvPr>
        </p:nvSpPr>
        <p:spPr>
          <a:xfrm>
            <a:off x="5932593" y="465813"/>
            <a:ext cx="31998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920"/>
              </a:spcBef>
              <a:spcAft>
                <a:spcPts val="0"/>
              </a:spcAft>
              <a:buClr>
                <a:srgbClr val="205867"/>
              </a:buClr>
              <a:buSzPts val="9600"/>
              <a:buFont typeface="Calibri"/>
              <a:buNone/>
              <a:defRPr sz="9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67" y="2995728"/>
            <a:ext cx="31628155" cy="614827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594" y="10241280"/>
            <a:ext cx="31641528" cy="18132586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191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9957898"/>
            <a:ext cx="31641528" cy="7050240"/>
          </a:xfrm>
        </p:spPr>
        <p:txBody>
          <a:bodyPr anchor="b"/>
          <a:lstStyle>
            <a:lvl1pPr algn="l">
              <a:defRPr sz="19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17190720"/>
            <a:ext cx="31641528" cy="4129920"/>
          </a:xfrm>
        </p:spPr>
        <p:txBody>
          <a:bodyPr anchor="t"/>
          <a:lstStyle>
            <a:lvl1pPr marL="0" indent="0" algn="l">
              <a:buNone/>
              <a:defRPr sz="9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15199332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5571874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83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599" y="10256191"/>
            <a:ext cx="15348149" cy="1808350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9076" y="10256191"/>
            <a:ext cx="15346046" cy="18083506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3781361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5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3690" y="10687805"/>
            <a:ext cx="13798061" cy="2766058"/>
          </a:xfrm>
        </p:spPr>
        <p:txBody>
          <a:bodyPr anchor="b">
            <a:noAutofit/>
          </a:bodyPr>
          <a:lstStyle>
            <a:lvl1pPr marL="0" indent="0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3592" y="13453865"/>
            <a:ext cx="15348154" cy="1490737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49542" y="10672310"/>
            <a:ext cx="13791547" cy="2766058"/>
          </a:xfrm>
        </p:spPr>
        <p:txBody>
          <a:bodyPr anchor="b">
            <a:noAutofit/>
          </a:bodyPr>
          <a:lstStyle>
            <a:lvl1pPr marL="0" indent="0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1832" y="13438371"/>
            <a:ext cx="15339264" cy="1490737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3781361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92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60" y="2995728"/>
            <a:ext cx="31628160" cy="614827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683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6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2" y="2141222"/>
            <a:ext cx="12622003" cy="4686298"/>
          </a:xfrm>
        </p:spPr>
        <p:txBody>
          <a:bodyPr anchor="b"/>
          <a:lstStyle>
            <a:lvl1pPr algn="l">
              <a:defRPr sz="9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771" y="2141230"/>
            <a:ext cx="18196349" cy="25991822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2" y="7673342"/>
            <a:ext cx="12622003" cy="20459693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413734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3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23042880"/>
            <a:ext cx="31641528" cy="2720342"/>
          </a:xfrm>
        </p:spPr>
        <p:txBody>
          <a:bodyPr anchor="b">
            <a:normAutofit/>
          </a:bodyPr>
          <a:lstStyle>
            <a:lvl1pPr algn="l">
              <a:defRPr sz="1152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3594" y="3047832"/>
            <a:ext cx="31641528" cy="18503856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5763222"/>
            <a:ext cx="31641528" cy="2369818"/>
          </a:xfrm>
        </p:spPr>
        <p:txBody>
          <a:bodyPr>
            <a:normAutofit/>
          </a:bodyPr>
          <a:lstStyle>
            <a:lvl1pPr marL="0" indent="0">
              <a:buNone/>
              <a:defRPr sz="576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23571170"/>
            <a:ext cx="6520109" cy="24384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3918825"/>
            <a:ext cx="2807894" cy="1752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07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" y="1097280"/>
            <a:ext cx="9509760" cy="3186541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98021" y="1368"/>
            <a:ext cx="9370906" cy="32894246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877824" cy="32918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6960" y="2995728"/>
            <a:ext cx="31628160" cy="61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10241280"/>
            <a:ext cx="31641528" cy="18653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07520" y="29448430"/>
            <a:ext cx="3678624" cy="1776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23592" y="29451886"/>
            <a:ext cx="27439142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453895" y="3781361"/>
            <a:ext cx="280789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2194560" rtl="0" eaLnBrk="1" latinLnBrk="0" hangingPunct="1">
        <a:spcBef>
          <a:spcPct val="0"/>
        </a:spcBef>
        <a:buNone/>
        <a:defRPr sz="1728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64592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8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7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>
          <a:xfrm>
            <a:off x="459674" y="6378482"/>
            <a:ext cx="10056900" cy="1809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endParaRPr sz="3600" b="1" dirty="0"/>
          </a:p>
          <a:p>
            <a:pPr marL="0" lvl="0" indent="0" algn="just">
              <a:spcBef>
                <a:spcPts val="720"/>
              </a:spcBef>
              <a:buClr>
                <a:schemeClr val="dk1"/>
              </a:buClr>
              <a:buSzPts val="1100"/>
            </a:pPr>
            <a:r>
              <a:rPr lang="en-US" sz="6000" dirty="0"/>
              <a:t>This study investigates the types of errors and learning difficulties faced by tertiary-level students when using spreadsheets in a project management context. Based on qualitative and quantitative data collected over a semester, the research explores students' misconceptions, syntactic errors, and cognitive limitations, aiming to inform instructional redesign in ICT education.</a:t>
            </a:r>
            <a:endParaRPr sz="3600" dirty="0"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600" dirty="0"/>
          </a:p>
          <a:p>
            <a:pPr marL="0" lvl="0" indent="0" algn="l" rtl="0">
              <a:spcBef>
                <a:spcPts val="48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endParaRPr dirty="0"/>
          </a:p>
        </p:txBody>
      </p:sp>
      <p:sp>
        <p:nvSpPr>
          <p:cNvPr id="109" name="Google Shape;109;p1"/>
          <p:cNvSpPr txBox="1">
            <a:spLocks noGrp="1"/>
          </p:cNvSpPr>
          <p:nvPr>
            <p:ph type="body" idx="2"/>
          </p:nvPr>
        </p:nvSpPr>
        <p:spPr>
          <a:xfrm>
            <a:off x="477827" y="5069248"/>
            <a:ext cx="10048800" cy="20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6400"/>
              </a:spcAft>
            </a:pPr>
            <a:r>
              <a:rPr lang="en-US" sz="6000" dirty="0"/>
              <a:t>Abstract</a:t>
            </a:r>
            <a:endParaRPr sz="6000" dirty="0"/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3"/>
          </p:nvPr>
        </p:nvSpPr>
        <p:spPr>
          <a:xfrm>
            <a:off x="4669139" y="23541239"/>
            <a:ext cx="10050600" cy="20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6400"/>
              </a:spcAft>
            </a:pPr>
            <a:r>
              <a:rPr lang="en-US" sz="6000" dirty="0"/>
              <a:t>Discussion</a:t>
            </a:r>
            <a:endParaRPr sz="6000" dirty="0"/>
          </a:p>
        </p:txBody>
      </p:sp>
      <p:sp>
        <p:nvSpPr>
          <p:cNvPr id="111" name="Google Shape;111;p1"/>
          <p:cNvSpPr txBox="1">
            <a:spLocks noGrp="1"/>
          </p:cNvSpPr>
          <p:nvPr>
            <p:ph type="body" idx="4"/>
          </p:nvPr>
        </p:nvSpPr>
        <p:spPr>
          <a:xfrm>
            <a:off x="11460161" y="6934200"/>
            <a:ext cx="8703020" cy="1861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frequent spreadsheet-related errors among students.</a:t>
            </a:r>
          </a:p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explore perceived and actual difficulties before and after instruction.</a:t>
            </a:r>
          </a:p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assess the effectiveness of asynchronous digital teaching methods.</a:t>
            </a:r>
          </a:p>
          <a:p>
            <a:pPr marL="457200" lvl="0" indent="-609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AutoNum type="arabicPeriod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propose pedagogical improvements.</a:t>
            </a:r>
            <a:endParaRPr sz="6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12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sz="3600"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body" idx="5"/>
          </p:nvPr>
        </p:nvSpPr>
        <p:spPr>
          <a:xfrm>
            <a:off x="11460162" y="5525666"/>
            <a:ext cx="10048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4000"/>
              <a:buNone/>
            </a:pPr>
            <a:r>
              <a:rPr lang="en-US" sz="6000"/>
              <a:t>Areas of research</a:t>
            </a:r>
            <a:endParaRPr sz="6000"/>
          </a:p>
        </p:txBody>
      </p:sp>
      <p:sp>
        <p:nvSpPr>
          <p:cNvPr id="113" name="Google Shape;113;p1"/>
          <p:cNvSpPr txBox="1">
            <a:spLocks noGrp="1"/>
          </p:cNvSpPr>
          <p:nvPr>
            <p:ph type="body" idx="6"/>
          </p:nvPr>
        </p:nvSpPr>
        <p:spPr>
          <a:xfrm>
            <a:off x="21087579" y="6378481"/>
            <a:ext cx="11410066" cy="2929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571500" lvl="0" indent="-57150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Participants: 26 students (8 males, 18 females) from the TEI of Larissa.</a:t>
            </a:r>
          </a:p>
          <a:p>
            <a:pPr marL="571500" lvl="0" indent="-57150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Duration: 12 weeks.</a:t>
            </a:r>
          </a:p>
          <a:p>
            <a:pPr marL="571500" lvl="0" indent="-57150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Tools:</a:t>
            </a:r>
          </a:p>
          <a:p>
            <a:pPr marL="1028700" lvl="1" indent="-571500">
              <a:spcBef>
                <a:spcPts val="720"/>
              </a:spcBef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Pre-task email reports</a:t>
            </a:r>
          </a:p>
          <a:p>
            <a:pPr marL="1028700" lvl="1" indent="-571500">
              <a:spcBef>
                <a:spcPts val="720"/>
              </a:spcBef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Weekly spreadsheet exercises via e-class</a:t>
            </a:r>
          </a:p>
          <a:p>
            <a:pPr marL="1028700" lvl="1" indent="-571500">
              <a:spcBef>
                <a:spcPts val="720"/>
              </a:spcBef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Post-course questionnaire (25 items)</a:t>
            </a:r>
          </a:p>
          <a:p>
            <a:pPr marL="1028700" lvl="1" indent="-571500">
              <a:spcBef>
                <a:spcPts val="720"/>
              </a:spcBef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Final assessment on spreadsheet competencies</a:t>
            </a:r>
          </a:p>
          <a:p>
            <a:pPr marL="571500" lvl="0" indent="-571500" algn="l" rtl="0">
              <a:spcBef>
                <a:spcPts val="72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800" dirty="0"/>
              <a:t>Analysis: Combined qualitative coding of difficulties with statistical analysis of errors.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u="sng" dirty="0">
                <a:latin typeface="Calibri"/>
                <a:ea typeface="Calibri"/>
                <a:cs typeface="Calibri"/>
                <a:sym typeface="Calibri"/>
              </a:rPr>
              <a:t>Result</a:t>
            </a:r>
            <a:endParaRPr sz="66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857250" lvl="0" indent="-85725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000" dirty="0"/>
              <a:t>Only 50% of students correctly used complex functions like IF, VLOOKUP, or SUMIF.</a:t>
            </a:r>
          </a:p>
          <a:p>
            <a:pPr marL="857250" lvl="0" indent="-85725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000" dirty="0"/>
              <a:t>40% incorrectly filled in blank cells despite instructions.</a:t>
            </a:r>
          </a:p>
          <a:p>
            <a:pPr marL="857250" lvl="0" indent="-85725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000" dirty="0"/>
              <a:t>Pivot tables and pivot charts had the highest failure rates.</a:t>
            </a:r>
          </a:p>
          <a:p>
            <a:pPr marL="857250" lvl="0" indent="-85725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000" dirty="0"/>
              <a:t>Students often lacked the meta-cognitive awareness to describe their own difficulties.</a:t>
            </a:r>
          </a:p>
          <a:p>
            <a:pPr marL="857250" lvl="0" indent="-85725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000" dirty="0"/>
              <a:t>Error types included:</a:t>
            </a:r>
          </a:p>
          <a:p>
            <a:pPr marL="1314450" lvl="1" indent="-857250">
              <a:spcBef>
                <a:spcPts val="640"/>
              </a:spcBef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400" dirty="0"/>
              <a:t>Syntactic (e.g., incorrect formula structure)</a:t>
            </a:r>
          </a:p>
          <a:p>
            <a:pPr marL="1314450" lvl="1" indent="-857250">
              <a:spcBef>
                <a:spcPts val="640"/>
              </a:spcBef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400" dirty="0"/>
              <a:t>Conceptual (misunderstanding logic)</a:t>
            </a:r>
          </a:p>
          <a:p>
            <a:pPr marL="1314450" lvl="1" indent="-857250">
              <a:spcBef>
                <a:spcPts val="640"/>
              </a:spcBef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400" dirty="0"/>
              <a:t>Procedural (failure to apply learned techniques)</a:t>
            </a:r>
          </a:p>
          <a:p>
            <a:pPr marL="1314450" lvl="1" indent="-857250">
              <a:spcBef>
                <a:spcPts val="640"/>
              </a:spcBef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4400" dirty="0"/>
              <a:t>Mathematical (inability to compute totals or VAT)</a:t>
            </a:r>
            <a:endParaRPr sz="4400" dirty="0"/>
          </a:p>
          <a:p>
            <a:pPr lvl="0" indent="-45720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endParaRPr sz="1800" dirty="0"/>
          </a:p>
          <a:p>
            <a:pPr lvl="0" indent="-45720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 panose="020B0604020202020204" pitchFamily="34" charset="0"/>
              <a:buChar char="•"/>
            </a:pPr>
            <a:endParaRPr sz="16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None/>
            </a:pPr>
            <a:endParaRPr sz="1600" dirty="0"/>
          </a:p>
          <a:p>
            <a:pPr marL="0" lvl="0" indent="0" algn="l" rtl="0">
              <a:spcBef>
                <a:spcPts val="64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sz="3200" dirty="0"/>
          </a:p>
        </p:txBody>
      </p:sp>
      <p:sp>
        <p:nvSpPr>
          <p:cNvPr id="114" name="Google Shape;114;p1"/>
          <p:cNvSpPr txBox="1">
            <a:spLocks noGrp="1"/>
          </p:cNvSpPr>
          <p:nvPr>
            <p:ph type="body" idx="7"/>
          </p:nvPr>
        </p:nvSpPr>
        <p:spPr>
          <a:xfrm>
            <a:off x="22440906" y="5525667"/>
            <a:ext cx="10058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514350" lvl="0" indent="-514350" algn="ctr" rtl="0">
              <a:spcBef>
                <a:spcPts val="720"/>
              </a:spcBef>
              <a:spcAft>
                <a:spcPts val="6400"/>
              </a:spcAft>
              <a:buClr>
                <a:srgbClr val="205867"/>
              </a:buClr>
              <a:buSzPts val="3600"/>
              <a:buFont typeface="Arial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Research methodology</a:t>
            </a:r>
            <a:endParaRPr sz="6000"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8"/>
          </p:nvPr>
        </p:nvSpPr>
        <p:spPr>
          <a:xfrm>
            <a:off x="33422043" y="5525667"/>
            <a:ext cx="10047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4000"/>
              <a:buNone/>
            </a:pPr>
            <a:r>
              <a:rPr lang="en-US" sz="6000" b="0" u="none">
                <a:solidFill>
                  <a:schemeClr val="dk1"/>
                </a:solidFill>
              </a:rPr>
              <a:t>Conclusion</a:t>
            </a:r>
            <a:endParaRPr sz="6000"/>
          </a:p>
        </p:txBody>
      </p:sp>
      <p:sp>
        <p:nvSpPr>
          <p:cNvPr id="116" name="Google Shape;116;p1"/>
          <p:cNvSpPr txBox="1">
            <a:spLocks noGrp="1"/>
          </p:cNvSpPr>
          <p:nvPr>
            <p:ph type="body" idx="9"/>
          </p:nvPr>
        </p:nvSpPr>
        <p:spPr>
          <a:xfrm>
            <a:off x="33422043" y="6378481"/>
            <a:ext cx="10047000" cy="137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685800" lvl="0" indent="-685800" algn="just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struggle with both basic and advanced spreadsheet operations.</a:t>
            </a:r>
          </a:p>
          <a:p>
            <a:pPr marL="685800" lvl="0" indent="-685800" algn="just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Structured, scaffolded instruction is needed.</a:t>
            </a:r>
          </a:p>
          <a:p>
            <a:pPr marL="685800" lvl="0" indent="-685800" algn="just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Pre-university exposure to spreadsheet logic should be enhanced.</a:t>
            </a:r>
          </a:p>
          <a:p>
            <a:pPr marL="685800" lvl="0" indent="-685800" algn="just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Constructivist, problem-based learning approaches may reduce conceptual errors.</a:t>
            </a:r>
          </a:p>
          <a:p>
            <a:pPr marL="0" lvl="0" indent="0" algn="l" rtl="0">
              <a:spcBef>
                <a:spcPts val="6400"/>
              </a:spcBef>
              <a:spcAft>
                <a:spcPts val="640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body" idx="13"/>
          </p:nvPr>
        </p:nvSpPr>
        <p:spPr>
          <a:xfrm>
            <a:off x="33844182" y="18576856"/>
            <a:ext cx="10047000" cy="20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  <a:endParaRPr sz="60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14"/>
          </p:nvPr>
        </p:nvSpPr>
        <p:spPr>
          <a:xfrm>
            <a:off x="33422043" y="20790116"/>
            <a:ext cx="10469100" cy="808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6000" dirty="0">
                <a:solidFill>
                  <a:schemeClr val="dk1"/>
                </a:solidFill>
              </a:rPr>
              <a:t>Panko, R. (2005), Panko &amp; Sprague (1998)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6000" dirty="0" err="1">
                <a:solidFill>
                  <a:schemeClr val="dk1"/>
                </a:solidFill>
              </a:rPr>
              <a:t>Rajalingham</a:t>
            </a:r>
            <a:r>
              <a:rPr lang="en-US" sz="6000" dirty="0">
                <a:solidFill>
                  <a:schemeClr val="dk1"/>
                </a:solidFill>
              </a:rPr>
              <a:t> et al. (2001), Hicks (1995), Davies &amp; Ikin (1987)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sz="6000" dirty="0" err="1">
                <a:solidFill>
                  <a:schemeClr val="dk1"/>
                </a:solidFill>
              </a:rPr>
              <a:t>Liovas</a:t>
            </a:r>
            <a:r>
              <a:rPr lang="en-US" sz="6000" dirty="0">
                <a:solidFill>
                  <a:schemeClr val="dk1"/>
                </a:solidFill>
              </a:rPr>
              <a:t>, D., Politis, P., Kollias, V. (2010). The International Journal of Learning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15"/>
          </p:nvPr>
        </p:nvSpPr>
        <p:spPr>
          <a:xfrm>
            <a:off x="459674" y="24609153"/>
            <a:ext cx="17691166" cy="779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>
              <a:spcBef>
                <a:spcPts val="800"/>
              </a:spcBef>
              <a:spcAft>
                <a:spcPts val="6400"/>
              </a:spcAft>
              <a:buSzPts val="4000"/>
            </a:pPr>
            <a:r>
              <a:rPr lang="en-US" sz="5400" b="0" u="none" dirty="0"/>
              <a:t>Students’ difficulties reflect both instructional gaps and deeper issues related to abstract reasoning and problem-solving in digital environments. Many errors stemmed not only from technical inexperience but from difficulty translating word problems into computational logic. Despite positive attitudes, confidence and accuracy remained limited.</a:t>
            </a:r>
            <a:endParaRPr sz="5400" b="0" u="none" dirty="0"/>
          </a:p>
        </p:txBody>
      </p:sp>
      <p:sp>
        <p:nvSpPr>
          <p:cNvPr id="120" name="Google Shape;120;p1"/>
          <p:cNvSpPr txBox="1">
            <a:spLocks noGrp="1"/>
          </p:cNvSpPr>
          <p:nvPr>
            <p:ph type="body" idx="16"/>
          </p:nvPr>
        </p:nvSpPr>
        <p:spPr>
          <a:xfrm>
            <a:off x="5932593" y="2439568"/>
            <a:ext cx="31998968" cy="228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r>
              <a:rPr lang="en-US" sz="6000" dirty="0" err="1"/>
              <a:t>Liovas</a:t>
            </a:r>
            <a:r>
              <a:rPr lang="en-US" sz="6000" dirty="0"/>
              <a:t> Dimitrios</a:t>
            </a:r>
            <a:br>
              <a:rPr lang="en-US" sz="6000" dirty="0"/>
            </a:br>
            <a:r>
              <a:rPr lang="en-US" sz="6000" dirty="0"/>
              <a:t>PhD Candidate at the University of Alicante</a:t>
            </a:r>
            <a:endParaRPr sz="6000" dirty="0"/>
          </a:p>
        </p:txBody>
      </p:sp>
      <p:sp>
        <p:nvSpPr>
          <p:cNvPr id="121" name="Google Shape;121;p1"/>
          <p:cNvSpPr txBox="1">
            <a:spLocks noGrp="1"/>
          </p:cNvSpPr>
          <p:nvPr>
            <p:ph type="body" idx="17"/>
          </p:nvPr>
        </p:nvSpPr>
        <p:spPr>
          <a:xfrm>
            <a:off x="2971800" y="465813"/>
            <a:ext cx="37985700" cy="262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400"/>
              </a:spcAft>
              <a:buClr>
                <a:schemeClr val="dk1"/>
              </a:buClr>
              <a:buSzPts val="12000"/>
            </a:pPr>
            <a:r>
              <a:rPr lang="en-US" sz="6000" dirty="0"/>
              <a:t>Understanding Common Errors and Learning Challenges in Spreadsheet Use Among Project Management Students</a:t>
            </a: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398</Words>
  <Application>Microsoft Office PowerPoint</Application>
  <PresentationFormat>Προσαρμογή</PresentationFormat>
  <Paragraphs>42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Century Gothic</vt:lpstr>
      <vt:lpstr>Calibri</vt:lpstr>
      <vt:lpstr>Arial</vt:lpstr>
      <vt:lpstr>Times New Roman</vt:lpstr>
      <vt:lpstr>Wingdings 3</vt:lpstr>
      <vt:lpstr>Trebuchet MS</vt:lpstr>
      <vt:lpstr>Θρόισμα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CanterburyMedia</dc:creator>
  <cp:lastModifiedBy>user1</cp:lastModifiedBy>
  <cp:revision>4</cp:revision>
  <dcterms:created xsi:type="dcterms:W3CDTF">2012-02-03T19:11:35Z</dcterms:created>
  <dcterms:modified xsi:type="dcterms:W3CDTF">2026-06-24T10:41:50Z</dcterms:modified>
</cp:coreProperties>
</file>