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2" autoAdjust="0"/>
    <p:restoredTop sz="94660"/>
  </p:normalViewPr>
  <p:slideViewPr>
    <p:cSldViewPr snapToGrid="0">
      <p:cViewPr varScale="1">
        <p:scale>
          <a:sx n="51" d="100"/>
          <a:sy n="51" d="100"/>
        </p:scale>
        <p:origin x="88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1"/>
  <c:style val="2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Mentions</c:v>
                </c:pt>
              </c:strCache>
            </c:strRef>
          </c:tx>
          <c:spPr>
            <a:solidFill>
              <a:srgbClr val="1C7293"/>
            </a:solidFill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i="0" u="none" strike="noStrike">
                    <a:solidFill>
                      <a:srgbClr val="1A1F26"/>
                    </a:solidFill>
                    <a:latin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Time &amp;
curriculum pressure</c:v>
                </c:pt>
                <c:pt idx="1">
                  <c:v>Large class
sizes</c:v>
                </c:pt>
                <c:pt idx="2">
                  <c:v>Behavioural
incidents</c:v>
                </c:pt>
                <c:pt idx="3">
                  <c:v>Lack of training
in relational skills</c:v>
                </c:pt>
                <c:pt idx="4">
                  <c:v>Assessment-driven
culture</c:v>
                </c:pt>
                <c:pt idx="5">
                  <c:v>Limited
one-to-one time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19</c:v>
                </c:pt>
                <c:pt idx="1">
                  <c:v>16</c:v>
                </c:pt>
                <c:pt idx="2">
                  <c:v>14</c:v>
                </c:pt>
                <c:pt idx="3">
                  <c:v>11</c:v>
                </c:pt>
                <c:pt idx="4">
                  <c:v>10</c:v>
                </c:pt>
                <c:pt idx="5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E6-4C94-AFB9-9C7B4CFF38B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axId val="2094734554"/>
        <c:axId val="2094734552"/>
      </c:barChart>
      <c:catAx>
        <c:axId val="209473455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050" b="0" i="0" u="none" strike="noStrike">
                <a:solidFill>
                  <a:srgbClr val="36454F"/>
                </a:solidFill>
                <a:latin typeface="Calibri"/>
              </a:defRPr>
            </a:pPr>
            <a:endParaRPr lang="el-GR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  <c:max val="21"/>
        </c:scaling>
        <c:delete val="1"/>
        <c:axPos val="b"/>
        <c:majorGridlines>
          <c:spPr>
            <a:ln w="6350" cap="flat">
              <a:solidFill>
                <a:srgbClr val="DDE3E8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low"/>
        <c:crossAx val="209473455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1"/>
  </c:chart>
  <c:spPr>
    <a:solidFill>
      <a:srgbClr val="FFFFFF"/>
    </a:solidFill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8B595-E9C9-4FAF-A74F-E9EAEB5AEBEA}" type="datetimeFigureOut">
              <a:rPr lang="el-GR" smtClean="0"/>
              <a:t>30/6/2026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F3720-C2CD-4518-9956-F314EC5541F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2240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9589D23-D480-0228-398D-7E8DEEEC3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0C1370EF-1C84-3C8C-3C9C-E1C2C8D2D5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95D557F-4243-EE16-FD14-CCAD829C8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4E4BB-BBBB-4E65-93D8-3B5B27CFBDA1}" type="datetimeFigureOut">
              <a:rPr lang="el-GR" smtClean="0"/>
              <a:t>30/6/2026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AC4FCFF-A1F6-C99E-E315-1C0C36E6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8219936-F6B8-1BD9-CB94-56AB1FE6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F80B-CB76-46E3-B767-D95DB539787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61530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5176D8E-CB57-F2C7-CD18-59C9E49B5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D3FAA7DC-EAEA-5B1A-06FB-3F988630E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9076C29-FAAE-3A82-1952-8641750AF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4E4BB-BBBB-4E65-93D8-3B5B27CFBDA1}" type="datetimeFigureOut">
              <a:rPr lang="el-GR" smtClean="0"/>
              <a:t>30/6/2026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F914583-A9CC-F91A-680B-FA2C24BA5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EC395F1-D953-3FB6-5FB4-2A72DCEA2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F80B-CB76-46E3-B767-D95DB539787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5631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7CFEB0E0-932F-E21B-E6D1-385A3EDB9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66333264-7207-D757-B664-967E58990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13A9652-B9D1-7E25-228B-AE1BE9E8A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4E4BB-BBBB-4E65-93D8-3B5B27CFBDA1}" type="datetimeFigureOut">
              <a:rPr lang="el-GR" smtClean="0"/>
              <a:t>30/6/2026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10D771D-2B6F-5397-3E19-030BFE73B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DCF04D7-BF95-6AF6-53C7-B19B9BC1B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F80B-CB76-46E3-B767-D95DB539787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0981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959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A88B16A-93A2-7E88-14D9-B36C60FD8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F377909-DC9A-EC3E-9057-FBCD16C5E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F73CEF6-FFB3-6B21-D8C5-FBC74FFA7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4E4BB-BBBB-4E65-93D8-3B5B27CFBDA1}" type="datetimeFigureOut">
              <a:rPr lang="el-GR" smtClean="0"/>
              <a:t>30/6/2026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D10C87D-3738-79FF-2A6B-790B3BC58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BF1E88A-E633-DD64-D3E6-1122F41B0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F80B-CB76-46E3-B767-D95DB539787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5152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BC58667-FEF4-5E40-63A8-69CEC23B9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16A380B-FAA9-6607-41EF-14CBECBD00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1230681-F457-424A-6256-25D642F8E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4E4BB-BBBB-4E65-93D8-3B5B27CFBDA1}" type="datetimeFigureOut">
              <a:rPr lang="el-GR" smtClean="0"/>
              <a:t>30/6/2026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A0B458C-AF4A-638C-408F-0B27C5D14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A90EDB9-6A60-CF50-2EFA-2BD4995FD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F80B-CB76-46E3-B767-D95DB539787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0656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CF8FFB9-CFE0-B3C8-BD53-0801F6784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C95C200-E8D3-DBF6-145E-07F7B8774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857D0CF-8B6F-5D2E-CDFE-B468009C0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8D17E41-3CC7-8ED3-489C-159CBBBE9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4E4BB-BBBB-4E65-93D8-3B5B27CFBDA1}" type="datetimeFigureOut">
              <a:rPr lang="el-GR" smtClean="0"/>
              <a:t>30/6/2026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4440415-068C-5892-FC97-7DA27AB7E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09033E3-5C76-44E4-3AF0-4AFB97820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F80B-CB76-46E3-B767-D95DB539787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93940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6CB7B92-5F57-D165-925C-225AA0EED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CB4A709-74B0-841B-BE70-3648AEB0D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971EFA1-49F9-9C62-5C73-E11E19D196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F79FACC6-A300-20E3-F9E1-DFF20FBED8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53057097-2ECA-E7CF-4D74-4179BAE5D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0156D39-7E4D-934B-E76F-FD21CF442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4E4BB-BBBB-4E65-93D8-3B5B27CFBDA1}" type="datetimeFigureOut">
              <a:rPr lang="el-GR" smtClean="0"/>
              <a:t>30/6/2026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31583F9C-6C05-BF8B-CA08-C7F754432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A41BB704-82D8-FDFB-53DC-154383127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F80B-CB76-46E3-B767-D95DB539787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86136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BE258C5-B82C-2250-C6A8-0DA1F6D63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1B13878B-ED03-F204-A7C3-AA4D33247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4E4BB-BBBB-4E65-93D8-3B5B27CFBDA1}" type="datetimeFigureOut">
              <a:rPr lang="el-GR" smtClean="0"/>
              <a:t>30/6/2026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0CB5CC40-D991-6EF1-5003-D18E3CCE0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EE12A888-0319-2C71-9325-B6A22A1CA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F80B-CB76-46E3-B767-D95DB539787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15975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15E723CE-5FA7-C4B9-5B85-D7CD201CC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4E4BB-BBBB-4E65-93D8-3B5B27CFBDA1}" type="datetimeFigureOut">
              <a:rPr lang="el-GR" smtClean="0"/>
              <a:t>30/6/2026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417454D0-3320-087B-0A35-5FA2F21C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08BC3BE-D528-3D32-191C-5E110D9E6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F80B-CB76-46E3-B767-D95DB539787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5753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7C7068F-47C0-A1DA-87C1-7C2296F04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30AD5C8-67BC-C22A-A572-74DD29D2C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AFAD8A0-36EE-FC6C-6277-B5B3890DB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BB62189-59BA-42B8-2B17-991ECAFE4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4E4BB-BBBB-4E65-93D8-3B5B27CFBDA1}" type="datetimeFigureOut">
              <a:rPr lang="el-GR" smtClean="0"/>
              <a:t>30/6/2026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3DBDDCC-2F27-DAAD-E95E-CD09CD27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33B6192-B383-A911-2BA5-147F46412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F80B-CB76-46E3-B767-D95DB539787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0969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052E7E4-6FDF-80A4-9DE4-7DB4F0882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81537C4A-E4DA-CFF0-FE80-F9EE3880B1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DE650C9-6E97-3BBC-F637-774B0DD793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5006B85-E303-66AA-64C0-292461BE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4E4BB-BBBB-4E65-93D8-3B5B27CFBDA1}" type="datetimeFigureOut">
              <a:rPr lang="el-GR" smtClean="0"/>
              <a:t>30/6/2026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F67C853-8033-9A8C-887C-7CC878D82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60DFDE1-6EE9-251E-E37A-DEBDF087D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F80B-CB76-46E3-B767-D95DB539787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67110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ADF5BD98-9A1F-DDE9-821F-75AD4D476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6A1EE8D-D016-C7D1-D4A9-7555C696B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2310C82-3B9E-AD15-5043-B6239C6460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34E4BB-BBBB-4E65-93D8-3B5B27CFBDA1}" type="datetimeFigureOut">
              <a:rPr lang="el-GR" smtClean="0"/>
              <a:t>30/6/2026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F5CF14E-A4A5-DC3E-CC5F-E2E075BB0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E73AB79-8D00-E06B-0E60-FBC4B26A05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D0F80B-CB76-46E3-B767-D95DB539787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605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png"/><Relationship Id="rId11" Type="http://schemas.openxmlformats.org/officeDocument/2006/relationships/image" Target="../media/image2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11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31520" y="1889760"/>
            <a:ext cx="1219200" cy="0"/>
          </a:xfrm>
          <a:prstGeom prst="line">
            <a:avLst/>
          </a:prstGeom>
          <a:noFill/>
          <a:ln w="31750">
            <a:solidFill>
              <a:srgbClr val="1C7293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731520" y="1280160"/>
            <a:ext cx="97536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b="1" kern="0" spc="400" dirty="0">
                <a:solidFill>
                  <a:srgbClr val="8A97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DOCTORAL RESEARCH  ·  EDUCATIONAL SCIENCES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31520" y="2133600"/>
            <a:ext cx="10728960" cy="1828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5867"/>
              </a:lnSpc>
            </a:pPr>
            <a:r>
              <a:rPr lang="en-US" sz="5333" b="1" dirty="0">
                <a:latin typeface="Cambria" pitchFamily="34" charset="0"/>
                <a:ea typeface="Cambria" pitchFamily="34" charset="-122"/>
                <a:cs typeface="Cambria" pitchFamily="34" charset="-120"/>
              </a:rPr>
              <a:t>Teacher-students relationships and Classroom Climates</a:t>
            </a:r>
          </a:p>
          <a:p>
            <a:pPr>
              <a:lnSpc>
                <a:spcPts val="5867"/>
              </a:lnSpc>
            </a:pPr>
            <a:r>
              <a:rPr lang="en-US" sz="1600" b="1" dirty="0" err="1">
                <a:latin typeface="Cambria" pitchFamily="34" charset="0"/>
                <a:ea typeface="Cambria" pitchFamily="34" charset="-122"/>
                <a:cs typeface="Cambria" pitchFamily="34" charset="-120"/>
              </a:rPr>
              <a:t>Dagkli</a:t>
            </a:r>
            <a:r>
              <a:rPr lang="en-US" sz="1600" b="1" dirty="0">
                <a:latin typeface="Cambria" pitchFamily="34" charset="0"/>
                <a:ea typeface="Cambria" pitchFamily="34" charset="-122"/>
                <a:cs typeface="Cambria" pitchFamily="34" charset="-120"/>
              </a:rPr>
              <a:t> </a:t>
            </a:r>
            <a:r>
              <a:rPr lang="en-US" sz="1600" b="1" dirty="0" err="1">
                <a:latin typeface="Cambria" pitchFamily="34" charset="0"/>
                <a:ea typeface="Cambria" pitchFamily="34" charset="-122"/>
                <a:cs typeface="Cambria" pitchFamily="34" charset="-120"/>
              </a:rPr>
              <a:t>Stavroula</a:t>
            </a:r>
            <a:r>
              <a:rPr lang="en-US" sz="1600" b="1" dirty="0">
                <a:latin typeface="Cambria" pitchFamily="34" charset="0"/>
                <a:ea typeface="Cambria" pitchFamily="34" charset="-122"/>
                <a:cs typeface="Cambria" pitchFamily="34" charset="-120"/>
              </a:rPr>
              <a:t>, University of Alicante</a:t>
            </a:r>
            <a:r>
              <a:rPr lang="en-US" sz="5333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 Relationships and Classroom Climate</a:t>
            </a:r>
            <a:endParaRPr lang="en-US" sz="5333" dirty="0"/>
          </a:p>
        </p:txBody>
      </p:sp>
      <p:sp>
        <p:nvSpPr>
          <p:cNvPr id="5" name="Text 3"/>
          <p:cNvSpPr/>
          <p:nvPr/>
        </p:nvSpPr>
        <p:spPr>
          <a:xfrm>
            <a:off x="731520" y="4023360"/>
            <a:ext cx="1036320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3200"/>
              </a:lnSpc>
            </a:pPr>
            <a:r>
              <a:rPr lang="en-US" sz="2267" i="1" dirty="0">
                <a:solidFill>
                  <a:srgbClr val="C3CDD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Teachers' Perspectives on Building Trust, Belonging and a Positive Learning Environment in Greek Schools</a:t>
            </a:r>
            <a:endParaRPr lang="en-US" sz="2267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" y="5547360"/>
            <a:ext cx="414528" cy="41452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280160" y="5547360"/>
            <a:ext cx="97536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dirty="0">
                <a:solidFill>
                  <a:srgbClr val="8A97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qualitative inquiry into the relational foundations of effective teaching</a:t>
            </a:r>
            <a:endParaRPr lang="en-US" sz="1600" dirty="0"/>
          </a:p>
        </p:txBody>
      </p:sp>
      <p:pic>
        <p:nvPicPr>
          <p:cNvPr id="8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3660951B-30EF-6C70-DC06-7DFE7E8B0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34"/>
    </mc:Choice>
    <mc:Fallback>
      <p:transition spd="slow" advTm="32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0560" y="512064"/>
            <a:ext cx="6096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733" b="1" dirty="0">
                <a:solidFill>
                  <a:srgbClr val="1C7293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08</a:t>
            </a:r>
            <a:endParaRPr lang="en-US" sz="1733" dirty="0"/>
          </a:p>
        </p:txBody>
      </p:sp>
      <p:sp>
        <p:nvSpPr>
          <p:cNvPr id="3" name="Text 1"/>
          <p:cNvSpPr/>
          <p:nvPr/>
        </p:nvSpPr>
        <p:spPr>
          <a:xfrm>
            <a:off x="1158240" y="512064"/>
            <a:ext cx="85344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b="1" kern="0" spc="267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FINDINGS · TENSIONS</a:t>
            </a:r>
            <a:endParaRPr lang="en-US" sz="1467" dirty="0"/>
          </a:p>
        </p:txBody>
      </p:sp>
      <p:sp>
        <p:nvSpPr>
          <p:cNvPr id="4" name="Text 2"/>
          <p:cNvSpPr/>
          <p:nvPr/>
        </p:nvSpPr>
        <p:spPr>
          <a:xfrm>
            <a:off x="670560" y="1036320"/>
            <a:ext cx="10850880" cy="1036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33"/>
              </a:lnSpc>
            </a:pPr>
            <a:r>
              <a:rPr lang="en-US" sz="4000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What Strains the Relational Climate</a:t>
            </a:r>
            <a:endParaRPr lang="en-US" sz="4000" dirty="0"/>
          </a:p>
        </p:txBody>
      </p:sp>
      <p:sp>
        <p:nvSpPr>
          <p:cNvPr id="5" name="Text 3"/>
          <p:cNvSpPr/>
          <p:nvPr/>
        </p:nvSpPr>
        <p:spPr>
          <a:xfrm>
            <a:off x="670560" y="2048256"/>
            <a:ext cx="10850880" cy="487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Frequency with which teachers named each strain on relationships (illustrative, qualitative coding counts).</a:t>
            </a:r>
            <a:endParaRPr lang="en-US" sz="1600" dirty="0"/>
          </a:p>
        </p:txBody>
      </p:sp>
      <p:graphicFrame>
        <p:nvGraphicFramePr>
          <p:cNvPr id="6" name="Chart 0"/>
          <p:cNvGraphicFramePr/>
          <p:nvPr/>
        </p:nvGraphicFramePr>
        <p:xfrm>
          <a:off x="670560" y="2682240"/>
          <a:ext cx="10850880" cy="3596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 4"/>
          <p:cNvSpPr/>
          <p:nvPr/>
        </p:nvSpPr>
        <p:spPr>
          <a:xfrm>
            <a:off x="11338560" y="6339840"/>
            <a:ext cx="609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1333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</a:t>
            </a:r>
            <a:endParaRPr lang="en-US" sz="1333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0560" y="512064"/>
            <a:ext cx="6096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733" b="1" dirty="0">
                <a:solidFill>
                  <a:srgbClr val="1C7293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09</a:t>
            </a:r>
            <a:endParaRPr lang="en-US" sz="1733" dirty="0"/>
          </a:p>
        </p:txBody>
      </p:sp>
      <p:sp>
        <p:nvSpPr>
          <p:cNvPr id="3" name="Text 1"/>
          <p:cNvSpPr/>
          <p:nvPr/>
        </p:nvSpPr>
        <p:spPr>
          <a:xfrm>
            <a:off x="1158240" y="512064"/>
            <a:ext cx="85344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b="1" kern="0" spc="267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PRACTICE</a:t>
            </a:r>
            <a:endParaRPr lang="en-US" sz="1467" dirty="0"/>
          </a:p>
        </p:txBody>
      </p:sp>
      <p:sp>
        <p:nvSpPr>
          <p:cNvPr id="4" name="Text 2"/>
          <p:cNvSpPr/>
          <p:nvPr/>
        </p:nvSpPr>
        <p:spPr>
          <a:xfrm>
            <a:off x="670560" y="1036320"/>
            <a:ext cx="10850880" cy="1036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33"/>
              </a:lnSpc>
            </a:pPr>
            <a:r>
              <a:rPr lang="en-US" sz="4000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Building and Repairing Relationships</a:t>
            </a:r>
            <a:endParaRPr lang="en-US" sz="4000" dirty="0"/>
          </a:p>
        </p:txBody>
      </p:sp>
      <p:sp>
        <p:nvSpPr>
          <p:cNvPr id="5" name="Shape 3"/>
          <p:cNvSpPr/>
          <p:nvPr/>
        </p:nvSpPr>
        <p:spPr>
          <a:xfrm>
            <a:off x="670560" y="2255520"/>
            <a:ext cx="5547360" cy="1219200"/>
          </a:xfrm>
          <a:prstGeom prst="roundRect">
            <a:avLst>
              <a:gd name="adj" fmla="val 6000"/>
            </a:avLst>
          </a:prstGeom>
          <a:solidFill>
            <a:srgbClr val="F4F6F8"/>
          </a:solidFill>
          <a:ln w="12700">
            <a:solidFill>
              <a:srgbClr val="DDE3E8"/>
            </a:solidFill>
            <a:prstDash val="solid"/>
          </a:ln>
          <a:effectLst>
            <a:outerShdw blurRad="88900" dist="25400" dir="5400000" algn="bl" rotWithShape="0">
              <a:srgbClr val="000000">
                <a:alpha val="8000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987552" y="2596896"/>
            <a:ext cx="536448" cy="53644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1C7293"/>
            </a:solidFill>
            <a:prstDash val="solid"/>
          </a:ln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376" y="2712720"/>
            <a:ext cx="304800" cy="30480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719072" y="2426208"/>
            <a:ext cx="4328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Being known</a:t>
            </a:r>
            <a:endParaRPr lang="en-US" dirty="0"/>
          </a:p>
        </p:txBody>
      </p:sp>
      <p:sp>
        <p:nvSpPr>
          <p:cNvPr id="9" name="Text 6"/>
          <p:cNvSpPr/>
          <p:nvPr/>
        </p:nvSpPr>
        <p:spPr>
          <a:xfrm>
            <a:off x="1719072" y="2804160"/>
            <a:ext cx="432816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sz="1373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Learning names, stories and strengths early and deliberately.</a:t>
            </a:r>
            <a:endParaRPr lang="en-US" sz="1373" dirty="0"/>
          </a:p>
        </p:txBody>
      </p:sp>
      <p:sp>
        <p:nvSpPr>
          <p:cNvPr id="10" name="Shape 7"/>
          <p:cNvSpPr/>
          <p:nvPr/>
        </p:nvSpPr>
        <p:spPr>
          <a:xfrm>
            <a:off x="6644640" y="2255520"/>
            <a:ext cx="5547360" cy="1219200"/>
          </a:xfrm>
          <a:prstGeom prst="roundRect">
            <a:avLst>
              <a:gd name="adj" fmla="val 6000"/>
            </a:avLst>
          </a:prstGeom>
          <a:solidFill>
            <a:srgbClr val="F4F6F8"/>
          </a:solidFill>
          <a:ln w="12700">
            <a:solidFill>
              <a:srgbClr val="DDE3E8"/>
            </a:solidFill>
            <a:prstDash val="solid"/>
          </a:ln>
          <a:effectLst>
            <a:outerShdw blurRad="88900" dist="25400" dir="5400000" algn="bl" rotWithShape="0">
              <a:srgbClr val="000000">
                <a:alpha val="8000"/>
              </a:srgbClr>
            </a:outerShdw>
          </a:effectLst>
        </p:spPr>
      </p:sp>
      <p:sp>
        <p:nvSpPr>
          <p:cNvPr id="11" name="Shape 8"/>
          <p:cNvSpPr/>
          <p:nvPr/>
        </p:nvSpPr>
        <p:spPr>
          <a:xfrm>
            <a:off x="6961632" y="2596896"/>
            <a:ext cx="536448" cy="53644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1C7293"/>
            </a:solidFill>
            <a:prstDash val="solid"/>
          </a:ln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7456" y="2712720"/>
            <a:ext cx="304800" cy="304800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7693152" y="2426208"/>
            <a:ext cx="4328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Consistent fairness</a:t>
            </a:r>
            <a:endParaRPr lang="en-US" dirty="0"/>
          </a:p>
        </p:txBody>
      </p:sp>
      <p:sp>
        <p:nvSpPr>
          <p:cNvPr id="14" name="Text 10"/>
          <p:cNvSpPr/>
          <p:nvPr/>
        </p:nvSpPr>
        <p:spPr>
          <a:xfrm>
            <a:off x="7693152" y="2804160"/>
            <a:ext cx="432816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sz="1373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Predictable, transparent rules applied without favouritism.</a:t>
            </a:r>
            <a:endParaRPr lang="en-US" sz="1373" dirty="0"/>
          </a:p>
        </p:txBody>
      </p:sp>
      <p:sp>
        <p:nvSpPr>
          <p:cNvPr id="15" name="Shape 11"/>
          <p:cNvSpPr/>
          <p:nvPr/>
        </p:nvSpPr>
        <p:spPr>
          <a:xfrm>
            <a:off x="670560" y="3694176"/>
            <a:ext cx="5547360" cy="1219200"/>
          </a:xfrm>
          <a:prstGeom prst="roundRect">
            <a:avLst>
              <a:gd name="adj" fmla="val 6000"/>
            </a:avLst>
          </a:prstGeom>
          <a:solidFill>
            <a:srgbClr val="F4F6F8"/>
          </a:solidFill>
          <a:ln w="12700">
            <a:solidFill>
              <a:srgbClr val="DDE3E8"/>
            </a:solidFill>
            <a:prstDash val="solid"/>
          </a:ln>
          <a:effectLst>
            <a:outerShdw blurRad="88900" dist="25400" dir="5400000" algn="bl" rotWithShape="0">
              <a:srgbClr val="000000">
                <a:alpha val="8000"/>
              </a:srgbClr>
            </a:outerShdw>
          </a:effectLst>
        </p:spPr>
      </p:sp>
      <p:sp>
        <p:nvSpPr>
          <p:cNvPr id="16" name="Shape 12"/>
          <p:cNvSpPr/>
          <p:nvPr/>
        </p:nvSpPr>
        <p:spPr>
          <a:xfrm>
            <a:off x="987552" y="4035552"/>
            <a:ext cx="536448" cy="53644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1C7293"/>
            </a:solidFill>
            <a:prstDash val="solid"/>
          </a:ln>
        </p:spPr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376" y="4151376"/>
            <a:ext cx="304800" cy="304800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1719072" y="3864864"/>
            <a:ext cx="4328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Daily check-ins</a:t>
            </a:r>
            <a:endParaRPr lang="en-US" dirty="0"/>
          </a:p>
        </p:txBody>
      </p:sp>
      <p:sp>
        <p:nvSpPr>
          <p:cNvPr id="19" name="Text 14"/>
          <p:cNvSpPr/>
          <p:nvPr/>
        </p:nvSpPr>
        <p:spPr>
          <a:xfrm>
            <a:off x="1719072" y="4242816"/>
            <a:ext cx="432816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sz="1373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Brief, low-stakes moments that signal noticing and care.</a:t>
            </a:r>
            <a:endParaRPr lang="en-US" sz="1373" dirty="0"/>
          </a:p>
        </p:txBody>
      </p:sp>
      <p:sp>
        <p:nvSpPr>
          <p:cNvPr id="20" name="Shape 15"/>
          <p:cNvSpPr/>
          <p:nvPr/>
        </p:nvSpPr>
        <p:spPr>
          <a:xfrm>
            <a:off x="6644640" y="3694176"/>
            <a:ext cx="5547360" cy="1219200"/>
          </a:xfrm>
          <a:prstGeom prst="roundRect">
            <a:avLst>
              <a:gd name="adj" fmla="val 6000"/>
            </a:avLst>
          </a:prstGeom>
          <a:solidFill>
            <a:srgbClr val="F4F6F8"/>
          </a:solidFill>
          <a:ln w="12700">
            <a:solidFill>
              <a:srgbClr val="DDE3E8"/>
            </a:solidFill>
            <a:prstDash val="solid"/>
          </a:ln>
          <a:effectLst>
            <a:outerShdw blurRad="88900" dist="25400" dir="5400000" algn="bl" rotWithShape="0">
              <a:srgbClr val="000000">
                <a:alpha val="8000"/>
              </a:srgbClr>
            </a:outerShdw>
          </a:effectLst>
        </p:spPr>
      </p:sp>
      <p:sp>
        <p:nvSpPr>
          <p:cNvPr id="21" name="Shape 16"/>
          <p:cNvSpPr/>
          <p:nvPr/>
        </p:nvSpPr>
        <p:spPr>
          <a:xfrm>
            <a:off x="6961632" y="4035552"/>
            <a:ext cx="536448" cy="53644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1C7293"/>
            </a:solidFill>
            <a:prstDash val="solid"/>
          </a:ln>
        </p:spPr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456" y="4151376"/>
            <a:ext cx="304800" cy="304800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7693152" y="3864864"/>
            <a:ext cx="4328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Relational repair</a:t>
            </a:r>
            <a:endParaRPr lang="en-US" dirty="0"/>
          </a:p>
        </p:txBody>
      </p:sp>
      <p:sp>
        <p:nvSpPr>
          <p:cNvPr id="24" name="Text 18"/>
          <p:cNvSpPr/>
          <p:nvPr/>
        </p:nvSpPr>
        <p:spPr>
          <a:xfrm>
            <a:off x="7693152" y="4242816"/>
            <a:ext cx="432816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sz="1373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Reconnecting after conflict instead of escalating control.</a:t>
            </a:r>
            <a:endParaRPr lang="en-US" sz="1373" dirty="0"/>
          </a:p>
        </p:txBody>
      </p:sp>
      <p:sp>
        <p:nvSpPr>
          <p:cNvPr id="25" name="Shape 19"/>
          <p:cNvSpPr/>
          <p:nvPr/>
        </p:nvSpPr>
        <p:spPr>
          <a:xfrm>
            <a:off x="670560" y="5132832"/>
            <a:ext cx="5547360" cy="1219200"/>
          </a:xfrm>
          <a:prstGeom prst="roundRect">
            <a:avLst>
              <a:gd name="adj" fmla="val 6000"/>
            </a:avLst>
          </a:prstGeom>
          <a:solidFill>
            <a:srgbClr val="F4F6F8"/>
          </a:solidFill>
          <a:ln w="12700">
            <a:solidFill>
              <a:srgbClr val="DDE3E8"/>
            </a:solidFill>
            <a:prstDash val="solid"/>
          </a:ln>
          <a:effectLst>
            <a:outerShdw blurRad="88900" dist="25400" dir="5400000" algn="bl" rotWithShape="0">
              <a:srgbClr val="000000">
                <a:alpha val="8000"/>
              </a:srgbClr>
            </a:outerShdw>
          </a:effectLst>
        </p:spPr>
      </p:sp>
      <p:sp>
        <p:nvSpPr>
          <p:cNvPr id="26" name="Shape 20"/>
          <p:cNvSpPr/>
          <p:nvPr/>
        </p:nvSpPr>
        <p:spPr>
          <a:xfrm>
            <a:off x="987552" y="5474208"/>
            <a:ext cx="536448" cy="53644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1C7293"/>
            </a:solidFill>
            <a:prstDash val="solid"/>
          </a:ln>
        </p:spPr>
      </p:sp>
      <p:pic>
        <p:nvPicPr>
          <p:cNvPr id="27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3376" y="5590032"/>
            <a:ext cx="304800" cy="304800"/>
          </a:xfrm>
          <a:prstGeom prst="rect">
            <a:avLst/>
          </a:prstGeom>
        </p:spPr>
      </p:pic>
      <p:sp>
        <p:nvSpPr>
          <p:cNvPr id="28" name="Text 21"/>
          <p:cNvSpPr/>
          <p:nvPr/>
        </p:nvSpPr>
        <p:spPr>
          <a:xfrm>
            <a:off x="1719072" y="5303520"/>
            <a:ext cx="4328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Student voice</a:t>
            </a:r>
            <a:endParaRPr lang="en-US" dirty="0"/>
          </a:p>
        </p:txBody>
      </p:sp>
      <p:sp>
        <p:nvSpPr>
          <p:cNvPr id="29" name="Text 22"/>
          <p:cNvSpPr/>
          <p:nvPr/>
        </p:nvSpPr>
        <p:spPr>
          <a:xfrm>
            <a:off x="1719072" y="5681472"/>
            <a:ext cx="432816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sz="1373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Inviting choice and feedback to share ownership of the room.</a:t>
            </a:r>
            <a:endParaRPr lang="en-US" sz="1373" dirty="0"/>
          </a:p>
        </p:txBody>
      </p:sp>
      <p:sp>
        <p:nvSpPr>
          <p:cNvPr id="30" name="Shape 23"/>
          <p:cNvSpPr/>
          <p:nvPr/>
        </p:nvSpPr>
        <p:spPr>
          <a:xfrm>
            <a:off x="6644640" y="5132832"/>
            <a:ext cx="5547360" cy="1219200"/>
          </a:xfrm>
          <a:prstGeom prst="roundRect">
            <a:avLst>
              <a:gd name="adj" fmla="val 6000"/>
            </a:avLst>
          </a:prstGeom>
          <a:solidFill>
            <a:srgbClr val="F4F6F8"/>
          </a:solidFill>
          <a:ln w="12700">
            <a:solidFill>
              <a:srgbClr val="DDE3E8"/>
            </a:solidFill>
            <a:prstDash val="solid"/>
          </a:ln>
          <a:effectLst>
            <a:outerShdw blurRad="88900" dist="25400" dir="5400000" algn="bl" rotWithShape="0">
              <a:srgbClr val="000000">
                <a:alpha val="8000"/>
              </a:srgbClr>
            </a:outerShdw>
          </a:effectLst>
        </p:spPr>
      </p:sp>
      <p:sp>
        <p:nvSpPr>
          <p:cNvPr id="31" name="Shape 24"/>
          <p:cNvSpPr/>
          <p:nvPr/>
        </p:nvSpPr>
        <p:spPr>
          <a:xfrm>
            <a:off x="6961632" y="5474208"/>
            <a:ext cx="536448" cy="53644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1C7293"/>
            </a:solidFill>
            <a:prstDash val="solid"/>
          </a:ln>
        </p:spPr>
      </p:sp>
      <p:pic>
        <p:nvPicPr>
          <p:cNvPr id="32" name="Image 5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7456" y="5590032"/>
            <a:ext cx="304800" cy="304800"/>
          </a:xfrm>
          <a:prstGeom prst="rect">
            <a:avLst/>
          </a:prstGeom>
        </p:spPr>
      </p:pic>
      <p:sp>
        <p:nvSpPr>
          <p:cNvPr id="33" name="Text 25"/>
          <p:cNvSpPr/>
          <p:nvPr/>
        </p:nvSpPr>
        <p:spPr>
          <a:xfrm>
            <a:off x="7693152" y="5303520"/>
            <a:ext cx="4328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Modelling warmth</a:t>
            </a:r>
            <a:endParaRPr lang="en-US" dirty="0"/>
          </a:p>
        </p:txBody>
      </p:sp>
      <p:sp>
        <p:nvSpPr>
          <p:cNvPr id="34" name="Text 26"/>
          <p:cNvSpPr/>
          <p:nvPr/>
        </p:nvSpPr>
        <p:spPr>
          <a:xfrm>
            <a:off x="7693152" y="5681472"/>
            <a:ext cx="432816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sz="1373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Calm, respectful tone that sets the emotional temperature.</a:t>
            </a:r>
            <a:endParaRPr lang="en-US" sz="1373" dirty="0"/>
          </a:p>
        </p:txBody>
      </p:sp>
      <p:sp>
        <p:nvSpPr>
          <p:cNvPr id="35" name="Text 27"/>
          <p:cNvSpPr/>
          <p:nvPr/>
        </p:nvSpPr>
        <p:spPr>
          <a:xfrm>
            <a:off x="11338560" y="6339840"/>
            <a:ext cx="609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1333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11</a:t>
            </a:r>
            <a:endParaRPr lang="en-US" sz="1333" dirty="0"/>
          </a:p>
        </p:txBody>
      </p:sp>
      <p:pic>
        <p:nvPicPr>
          <p:cNvPr id="36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9650F254-D5A8-84C3-8AD5-7A67F1E5F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914"/>
    </mc:Choice>
    <mc:Fallback>
      <p:transition spd="slow" advTm="46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1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0560" y="512064"/>
            <a:ext cx="6096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733" b="1" dirty="0">
                <a:solidFill>
                  <a:srgbClr val="1C7293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10</a:t>
            </a:r>
            <a:endParaRPr lang="en-US" sz="1733" dirty="0"/>
          </a:p>
        </p:txBody>
      </p:sp>
      <p:sp>
        <p:nvSpPr>
          <p:cNvPr id="3" name="Text 1"/>
          <p:cNvSpPr/>
          <p:nvPr/>
        </p:nvSpPr>
        <p:spPr>
          <a:xfrm>
            <a:off x="1158240" y="512064"/>
            <a:ext cx="85344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b="1" kern="0" spc="267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DISCUSSION</a:t>
            </a:r>
            <a:endParaRPr lang="en-US" sz="1467" dirty="0"/>
          </a:p>
        </p:txBody>
      </p:sp>
      <p:sp>
        <p:nvSpPr>
          <p:cNvPr id="4" name="Text 2"/>
          <p:cNvSpPr/>
          <p:nvPr/>
        </p:nvSpPr>
        <p:spPr>
          <a:xfrm>
            <a:off x="670560" y="1036320"/>
            <a:ext cx="10850880" cy="1036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33"/>
              </a:lnSpc>
            </a:pPr>
            <a:r>
              <a:rPr lang="en-US" sz="4000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Relational Work Under Pressure</a:t>
            </a:r>
            <a:endParaRPr lang="en-US" sz="4000" dirty="0"/>
          </a:p>
        </p:txBody>
      </p:sp>
      <p:sp>
        <p:nvSpPr>
          <p:cNvPr id="5" name="Text 3"/>
          <p:cNvSpPr/>
          <p:nvPr/>
        </p:nvSpPr>
        <p:spPr>
          <a:xfrm>
            <a:off x="670560" y="2072640"/>
            <a:ext cx="10850880" cy="792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2400"/>
              </a:lnSpc>
            </a:pPr>
            <a:r>
              <a:rPr lang="en-US" sz="1733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Teachers describe climate-building as ongoing, effortful and often invisible. Three tensions structure their daily experience of the relationship.</a:t>
            </a:r>
            <a:endParaRPr lang="en-US" sz="1733" dirty="0"/>
          </a:p>
        </p:txBody>
      </p:sp>
      <p:sp>
        <p:nvSpPr>
          <p:cNvPr id="6" name="Shape 4"/>
          <p:cNvSpPr/>
          <p:nvPr/>
        </p:nvSpPr>
        <p:spPr>
          <a:xfrm>
            <a:off x="670560" y="3108960"/>
            <a:ext cx="3572256" cy="2926080"/>
          </a:xfrm>
          <a:prstGeom prst="roundRect">
            <a:avLst>
              <a:gd name="adj" fmla="val 2917"/>
            </a:avLst>
          </a:prstGeom>
          <a:solidFill>
            <a:srgbClr val="F4F6F8"/>
          </a:solidFill>
          <a:ln w="12700">
            <a:solidFill>
              <a:srgbClr val="DDE3E8"/>
            </a:solidFill>
            <a:prstDash val="solid"/>
          </a:ln>
          <a:effectLst>
            <a:outerShdw blurRad="88900" dist="25400" dir="5400000" algn="bl" rotWithShape="0">
              <a:srgbClr val="000000">
                <a:alpha val="8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1036320" y="3499104"/>
            <a:ext cx="2840736" cy="487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400" b="1" dirty="0">
                <a:solidFill>
                  <a:srgbClr val="0F4C5C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Warmth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1036320" y="4059936"/>
            <a:ext cx="2840736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467" i="1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vs</a:t>
            </a:r>
            <a:endParaRPr lang="en-US" sz="1467" dirty="0"/>
          </a:p>
        </p:txBody>
      </p:sp>
      <p:sp>
        <p:nvSpPr>
          <p:cNvPr id="9" name="Text 7"/>
          <p:cNvSpPr/>
          <p:nvPr/>
        </p:nvSpPr>
        <p:spPr>
          <a:xfrm>
            <a:off x="1036320" y="4425696"/>
            <a:ext cx="2840736" cy="487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400" b="1" dirty="0">
                <a:solidFill>
                  <a:srgbClr val="36454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Authority</a:t>
            </a:r>
            <a:endParaRPr lang="en-US" sz="2400" dirty="0"/>
          </a:p>
        </p:txBody>
      </p:sp>
      <p:sp>
        <p:nvSpPr>
          <p:cNvPr id="10" name="Text 8"/>
          <p:cNvSpPr/>
          <p:nvPr/>
        </p:nvSpPr>
        <p:spPr>
          <a:xfrm>
            <a:off x="1036320" y="5084064"/>
            <a:ext cx="2840736" cy="792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733"/>
              </a:lnSpc>
            </a:pPr>
            <a:r>
              <a:rPr lang="en-US" sz="1440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Being caring while holding clear, consistent boundaries.</a:t>
            </a:r>
            <a:endParaRPr lang="en-US" sz="1440" dirty="0"/>
          </a:p>
        </p:txBody>
      </p:sp>
      <p:sp>
        <p:nvSpPr>
          <p:cNvPr id="11" name="Shape 9"/>
          <p:cNvSpPr/>
          <p:nvPr/>
        </p:nvSpPr>
        <p:spPr>
          <a:xfrm>
            <a:off x="4553712" y="3108960"/>
            <a:ext cx="3572256" cy="2926080"/>
          </a:xfrm>
          <a:prstGeom prst="roundRect">
            <a:avLst>
              <a:gd name="adj" fmla="val 2917"/>
            </a:avLst>
          </a:prstGeom>
          <a:solidFill>
            <a:srgbClr val="F4F6F8"/>
          </a:solidFill>
          <a:ln w="12700">
            <a:solidFill>
              <a:srgbClr val="DDE3E8"/>
            </a:solidFill>
            <a:prstDash val="solid"/>
          </a:ln>
          <a:effectLst>
            <a:outerShdw blurRad="88900" dist="25400" dir="5400000" algn="bl" rotWithShape="0">
              <a:srgbClr val="000000">
                <a:alpha val="8000"/>
              </a:srgbClr>
            </a:outerShdw>
          </a:effectLst>
        </p:spPr>
      </p:sp>
      <p:sp>
        <p:nvSpPr>
          <p:cNvPr id="12" name="Text 10"/>
          <p:cNvSpPr/>
          <p:nvPr/>
        </p:nvSpPr>
        <p:spPr>
          <a:xfrm>
            <a:off x="4919472" y="3499104"/>
            <a:ext cx="2840736" cy="487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400" b="1" dirty="0">
                <a:solidFill>
                  <a:srgbClr val="0F4C5C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Individual</a:t>
            </a:r>
            <a:endParaRPr lang="en-US" sz="2400" dirty="0"/>
          </a:p>
        </p:txBody>
      </p:sp>
      <p:sp>
        <p:nvSpPr>
          <p:cNvPr id="13" name="Text 11"/>
          <p:cNvSpPr/>
          <p:nvPr/>
        </p:nvSpPr>
        <p:spPr>
          <a:xfrm>
            <a:off x="4919472" y="4059936"/>
            <a:ext cx="2840736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467" i="1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vs</a:t>
            </a:r>
            <a:endParaRPr lang="en-US" sz="1467" dirty="0"/>
          </a:p>
        </p:txBody>
      </p:sp>
      <p:sp>
        <p:nvSpPr>
          <p:cNvPr id="14" name="Text 12"/>
          <p:cNvSpPr/>
          <p:nvPr/>
        </p:nvSpPr>
        <p:spPr>
          <a:xfrm>
            <a:off x="4919472" y="4425696"/>
            <a:ext cx="2840736" cy="487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400" b="1" dirty="0">
                <a:solidFill>
                  <a:srgbClr val="36454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Whole class</a:t>
            </a:r>
            <a:endParaRPr lang="en-US" sz="2400" dirty="0"/>
          </a:p>
        </p:txBody>
      </p:sp>
      <p:sp>
        <p:nvSpPr>
          <p:cNvPr id="15" name="Text 13"/>
          <p:cNvSpPr/>
          <p:nvPr/>
        </p:nvSpPr>
        <p:spPr>
          <a:xfrm>
            <a:off x="4919472" y="5084064"/>
            <a:ext cx="2840736" cy="792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733"/>
              </a:lnSpc>
            </a:pPr>
            <a:r>
              <a:rPr lang="en-US" sz="1440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Knowing each student within a large, demanding group.</a:t>
            </a:r>
            <a:endParaRPr lang="en-US" sz="1440" dirty="0"/>
          </a:p>
        </p:txBody>
      </p:sp>
      <p:sp>
        <p:nvSpPr>
          <p:cNvPr id="16" name="Shape 14"/>
          <p:cNvSpPr/>
          <p:nvPr/>
        </p:nvSpPr>
        <p:spPr>
          <a:xfrm>
            <a:off x="8436864" y="3108960"/>
            <a:ext cx="3572256" cy="2926080"/>
          </a:xfrm>
          <a:prstGeom prst="roundRect">
            <a:avLst>
              <a:gd name="adj" fmla="val 2917"/>
            </a:avLst>
          </a:prstGeom>
          <a:solidFill>
            <a:srgbClr val="F4F6F8"/>
          </a:solidFill>
          <a:ln w="12700">
            <a:solidFill>
              <a:srgbClr val="DDE3E8"/>
            </a:solidFill>
            <a:prstDash val="solid"/>
          </a:ln>
          <a:effectLst>
            <a:outerShdw blurRad="88900" dist="25400" dir="5400000" algn="bl" rotWithShape="0">
              <a:srgbClr val="000000">
                <a:alpha val="8000"/>
              </a:srgbClr>
            </a:outerShdw>
          </a:effectLst>
        </p:spPr>
      </p:sp>
      <p:sp>
        <p:nvSpPr>
          <p:cNvPr id="17" name="Text 15"/>
          <p:cNvSpPr/>
          <p:nvPr/>
        </p:nvSpPr>
        <p:spPr>
          <a:xfrm>
            <a:off x="8802624" y="3499104"/>
            <a:ext cx="2840736" cy="487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400" b="1" dirty="0">
                <a:solidFill>
                  <a:srgbClr val="0F4C5C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Relating</a:t>
            </a:r>
            <a:endParaRPr lang="en-US" sz="2400" dirty="0"/>
          </a:p>
        </p:txBody>
      </p:sp>
      <p:sp>
        <p:nvSpPr>
          <p:cNvPr id="18" name="Text 16"/>
          <p:cNvSpPr/>
          <p:nvPr/>
        </p:nvSpPr>
        <p:spPr>
          <a:xfrm>
            <a:off x="8802624" y="4059936"/>
            <a:ext cx="2840736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467" i="1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vs</a:t>
            </a:r>
            <a:endParaRPr lang="en-US" sz="1467" dirty="0"/>
          </a:p>
        </p:txBody>
      </p:sp>
      <p:sp>
        <p:nvSpPr>
          <p:cNvPr id="19" name="Text 17"/>
          <p:cNvSpPr/>
          <p:nvPr/>
        </p:nvSpPr>
        <p:spPr>
          <a:xfrm>
            <a:off x="8802624" y="4425696"/>
            <a:ext cx="2840736" cy="487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400" b="1" dirty="0">
                <a:solidFill>
                  <a:srgbClr val="36454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Covering</a:t>
            </a:r>
            <a:endParaRPr lang="en-US" sz="2400" dirty="0"/>
          </a:p>
        </p:txBody>
      </p:sp>
      <p:sp>
        <p:nvSpPr>
          <p:cNvPr id="20" name="Text 18"/>
          <p:cNvSpPr/>
          <p:nvPr/>
        </p:nvSpPr>
        <p:spPr>
          <a:xfrm>
            <a:off x="8802624" y="5084064"/>
            <a:ext cx="2840736" cy="792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733"/>
              </a:lnSpc>
            </a:pPr>
            <a:r>
              <a:rPr lang="en-US" sz="1440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Investing in bonds while pressured to finish the syllabus.</a:t>
            </a:r>
            <a:endParaRPr lang="en-US" sz="1440" dirty="0"/>
          </a:p>
        </p:txBody>
      </p:sp>
      <p:sp>
        <p:nvSpPr>
          <p:cNvPr id="21" name="Text 19"/>
          <p:cNvSpPr/>
          <p:nvPr/>
        </p:nvSpPr>
        <p:spPr>
          <a:xfrm>
            <a:off x="11338560" y="6339840"/>
            <a:ext cx="609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1333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12</a:t>
            </a:r>
            <a:endParaRPr lang="en-US" sz="1333" dirty="0"/>
          </a:p>
        </p:txBody>
      </p:sp>
      <p:pic>
        <p:nvPicPr>
          <p:cNvPr id="2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2C67FB9A-A5AB-9FDD-2607-4353F027B6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67"/>
    </mc:Choice>
    <mc:Fallback>
      <p:transition spd="slow" advTm="38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6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0560" y="512064"/>
            <a:ext cx="6096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733" b="1" dirty="0">
                <a:solidFill>
                  <a:srgbClr val="1C7293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11</a:t>
            </a:r>
            <a:endParaRPr lang="en-US" sz="1733" dirty="0"/>
          </a:p>
        </p:txBody>
      </p:sp>
      <p:sp>
        <p:nvSpPr>
          <p:cNvPr id="3" name="Text 1"/>
          <p:cNvSpPr/>
          <p:nvPr/>
        </p:nvSpPr>
        <p:spPr>
          <a:xfrm>
            <a:off x="1158240" y="512064"/>
            <a:ext cx="85344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b="1" kern="0" spc="267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IMPLICATIONS</a:t>
            </a:r>
            <a:endParaRPr lang="en-US" sz="1467" dirty="0"/>
          </a:p>
        </p:txBody>
      </p:sp>
      <p:sp>
        <p:nvSpPr>
          <p:cNvPr id="4" name="Text 2"/>
          <p:cNvSpPr/>
          <p:nvPr/>
        </p:nvSpPr>
        <p:spPr>
          <a:xfrm>
            <a:off x="670560" y="1036320"/>
            <a:ext cx="10850880" cy="1036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33"/>
              </a:lnSpc>
            </a:pPr>
            <a:r>
              <a:rPr lang="en-US" sz="4000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Contributions for Policy &amp; Practice</a:t>
            </a:r>
            <a:endParaRPr lang="en-US" sz="4000" dirty="0"/>
          </a:p>
        </p:txBody>
      </p:sp>
      <p:sp>
        <p:nvSpPr>
          <p:cNvPr id="5" name="Shape 3"/>
          <p:cNvSpPr/>
          <p:nvPr/>
        </p:nvSpPr>
        <p:spPr>
          <a:xfrm>
            <a:off x="670560" y="2255520"/>
            <a:ext cx="5547360" cy="1767840"/>
          </a:xfrm>
          <a:prstGeom prst="roundRect">
            <a:avLst>
              <a:gd name="adj" fmla="val 4828"/>
            </a:avLst>
          </a:prstGeom>
          <a:solidFill>
            <a:srgbClr val="F4F6F8"/>
          </a:solidFill>
          <a:ln w="12700">
            <a:solidFill>
              <a:srgbClr val="DDE3E8"/>
            </a:solidFill>
            <a:prstDash val="solid"/>
          </a:ln>
          <a:effectLst>
            <a:outerShdw blurRad="88900" dist="25400" dir="5400000" algn="bl" rotWithShape="0">
              <a:srgbClr val="000000">
                <a:alpha val="8000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1036320" y="2621280"/>
            <a:ext cx="731520" cy="73152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1C7293"/>
            </a:solidFill>
            <a:prstDash val="solid"/>
          </a:ln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4816" y="2779776"/>
            <a:ext cx="414528" cy="414528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2011680" y="2596896"/>
            <a:ext cx="39624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00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For teacher education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2011680" y="3060192"/>
            <a:ext cx="3962400" cy="792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67"/>
              </a:lnSpc>
            </a:pPr>
            <a:r>
              <a:rPr lang="en-US" sz="1467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Treat relational and emotional skills as core, teachable competence.</a:t>
            </a:r>
            <a:endParaRPr lang="en-US" sz="1467" dirty="0"/>
          </a:p>
        </p:txBody>
      </p:sp>
      <p:sp>
        <p:nvSpPr>
          <p:cNvPr id="10" name="Shape 7"/>
          <p:cNvSpPr/>
          <p:nvPr/>
        </p:nvSpPr>
        <p:spPr>
          <a:xfrm>
            <a:off x="6644640" y="2255520"/>
            <a:ext cx="5547360" cy="1767840"/>
          </a:xfrm>
          <a:prstGeom prst="roundRect">
            <a:avLst>
              <a:gd name="adj" fmla="val 4828"/>
            </a:avLst>
          </a:prstGeom>
          <a:solidFill>
            <a:srgbClr val="F4F6F8"/>
          </a:solidFill>
          <a:ln w="12700">
            <a:solidFill>
              <a:srgbClr val="DDE3E8"/>
            </a:solidFill>
            <a:prstDash val="solid"/>
          </a:ln>
          <a:effectLst>
            <a:outerShdw blurRad="88900" dist="25400" dir="5400000" algn="bl" rotWithShape="0">
              <a:srgbClr val="000000">
                <a:alpha val="8000"/>
              </a:srgbClr>
            </a:outerShdw>
          </a:effectLst>
        </p:spPr>
      </p:sp>
      <p:sp>
        <p:nvSpPr>
          <p:cNvPr id="11" name="Shape 8"/>
          <p:cNvSpPr/>
          <p:nvPr/>
        </p:nvSpPr>
        <p:spPr>
          <a:xfrm>
            <a:off x="7010400" y="2621280"/>
            <a:ext cx="731520" cy="73152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1C7293"/>
            </a:solidFill>
            <a:prstDash val="solid"/>
          </a:ln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8896" y="2779776"/>
            <a:ext cx="414528" cy="414528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7985760" y="2596896"/>
            <a:ext cx="39624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00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For policy</a:t>
            </a:r>
            <a:endParaRPr lang="en-US" sz="2000" dirty="0"/>
          </a:p>
        </p:txBody>
      </p:sp>
      <p:sp>
        <p:nvSpPr>
          <p:cNvPr id="14" name="Text 10"/>
          <p:cNvSpPr/>
          <p:nvPr/>
        </p:nvSpPr>
        <p:spPr>
          <a:xfrm>
            <a:off x="7985760" y="3060192"/>
            <a:ext cx="3962400" cy="792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67"/>
              </a:lnSpc>
            </a:pPr>
            <a:r>
              <a:rPr lang="en-US" sz="1467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Value relational labour in workload, class-size and timetable design.</a:t>
            </a:r>
            <a:endParaRPr lang="en-US" sz="1467" dirty="0"/>
          </a:p>
        </p:txBody>
      </p:sp>
      <p:sp>
        <p:nvSpPr>
          <p:cNvPr id="15" name="Shape 11"/>
          <p:cNvSpPr/>
          <p:nvPr/>
        </p:nvSpPr>
        <p:spPr>
          <a:xfrm>
            <a:off x="670560" y="4291584"/>
            <a:ext cx="5547360" cy="1767840"/>
          </a:xfrm>
          <a:prstGeom prst="roundRect">
            <a:avLst>
              <a:gd name="adj" fmla="val 4828"/>
            </a:avLst>
          </a:prstGeom>
          <a:solidFill>
            <a:srgbClr val="F4F6F8"/>
          </a:solidFill>
          <a:ln w="12700">
            <a:solidFill>
              <a:srgbClr val="DDE3E8"/>
            </a:solidFill>
            <a:prstDash val="solid"/>
          </a:ln>
          <a:effectLst>
            <a:outerShdw blurRad="88900" dist="25400" dir="5400000" algn="bl" rotWithShape="0">
              <a:srgbClr val="000000">
                <a:alpha val="8000"/>
              </a:srgbClr>
            </a:outerShdw>
          </a:effectLst>
        </p:spPr>
      </p:sp>
      <p:sp>
        <p:nvSpPr>
          <p:cNvPr id="16" name="Shape 12"/>
          <p:cNvSpPr/>
          <p:nvPr/>
        </p:nvSpPr>
        <p:spPr>
          <a:xfrm>
            <a:off x="1036320" y="4657344"/>
            <a:ext cx="731520" cy="73152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1C7293"/>
            </a:solidFill>
            <a:prstDash val="solid"/>
          </a:ln>
        </p:spPr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4816" y="4815840"/>
            <a:ext cx="414528" cy="414528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2011680" y="4632960"/>
            <a:ext cx="39624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00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For school leadership</a:t>
            </a:r>
            <a:endParaRPr lang="en-US" sz="2000" dirty="0"/>
          </a:p>
        </p:txBody>
      </p:sp>
      <p:sp>
        <p:nvSpPr>
          <p:cNvPr id="19" name="Text 14"/>
          <p:cNvSpPr/>
          <p:nvPr/>
        </p:nvSpPr>
        <p:spPr>
          <a:xfrm>
            <a:off x="2011680" y="5096256"/>
            <a:ext cx="3962400" cy="792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67"/>
              </a:lnSpc>
            </a:pPr>
            <a:r>
              <a:rPr lang="en-US" sz="1467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Build a whole-school climate that models trust and belonging.</a:t>
            </a:r>
            <a:endParaRPr lang="en-US" sz="1467" dirty="0"/>
          </a:p>
        </p:txBody>
      </p:sp>
      <p:sp>
        <p:nvSpPr>
          <p:cNvPr id="20" name="Shape 15"/>
          <p:cNvSpPr/>
          <p:nvPr/>
        </p:nvSpPr>
        <p:spPr>
          <a:xfrm>
            <a:off x="6644640" y="4291584"/>
            <a:ext cx="5547360" cy="1767840"/>
          </a:xfrm>
          <a:prstGeom prst="roundRect">
            <a:avLst>
              <a:gd name="adj" fmla="val 4828"/>
            </a:avLst>
          </a:prstGeom>
          <a:solidFill>
            <a:srgbClr val="F4F6F8"/>
          </a:solidFill>
          <a:ln w="12700">
            <a:solidFill>
              <a:srgbClr val="DDE3E8"/>
            </a:solidFill>
            <a:prstDash val="solid"/>
          </a:ln>
          <a:effectLst>
            <a:outerShdw blurRad="88900" dist="25400" dir="5400000" algn="bl" rotWithShape="0">
              <a:srgbClr val="000000">
                <a:alpha val="8000"/>
              </a:srgbClr>
            </a:outerShdw>
          </a:effectLst>
        </p:spPr>
      </p:sp>
      <p:sp>
        <p:nvSpPr>
          <p:cNvPr id="21" name="Shape 16"/>
          <p:cNvSpPr/>
          <p:nvPr/>
        </p:nvSpPr>
        <p:spPr>
          <a:xfrm>
            <a:off x="7010400" y="4657344"/>
            <a:ext cx="731520" cy="73152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1C7293"/>
            </a:solidFill>
            <a:prstDash val="solid"/>
          </a:ln>
        </p:spPr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8896" y="4815840"/>
            <a:ext cx="414528" cy="414528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7985760" y="4632960"/>
            <a:ext cx="39624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00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For future research</a:t>
            </a:r>
            <a:endParaRPr lang="en-US" sz="2000" dirty="0"/>
          </a:p>
        </p:txBody>
      </p:sp>
      <p:sp>
        <p:nvSpPr>
          <p:cNvPr id="24" name="Text 18"/>
          <p:cNvSpPr/>
          <p:nvPr/>
        </p:nvSpPr>
        <p:spPr>
          <a:xfrm>
            <a:off x="7985760" y="5096256"/>
            <a:ext cx="3962400" cy="792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67"/>
              </a:lnSpc>
            </a:pPr>
            <a:r>
              <a:rPr lang="en-US" sz="1467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Student-voice and longitudinal studies on how climate is experienced.</a:t>
            </a:r>
            <a:endParaRPr lang="en-US" sz="1467" dirty="0"/>
          </a:p>
        </p:txBody>
      </p:sp>
      <p:sp>
        <p:nvSpPr>
          <p:cNvPr id="25" name="Text 19"/>
          <p:cNvSpPr/>
          <p:nvPr/>
        </p:nvSpPr>
        <p:spPr>
          <a:xfrm>
            <a:off x="11338560" y="6339840"/>
            <a:ext cx="609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1333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13</a:t>
            </a:r>
            <a:endParaRPr lang="en-US" sz="1333" dirty="0"/>
          </a:p>
        </p:txBody>
      </p:sp>
      <p:pic>
        <p:nvPicPr>
          <p:cNvPr id="26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B690A0F5-54F0-651C-6C1A-8090DC1F12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89"/>
    </mc:Choice>
    <mc:Fallback>
      <p:transition spd="slow" advTm="44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31520" y="1463040"/>
            <a:ext cx="1219200" cy="0"/>
          </a:xfrm>
          <a:prstGeom prst="line">
            <a:avLst/>
          </a:prstGeom>
          <a:noFill/>
          <a:ln w="31750">
            <a:solidFill>
              <a:srgbClr val="1C7293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731520" y="950976"/>
            <a:ext cx="48768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b="1" kern="0" spc="400" dirty="0">
                <a:solidFill>
                  <a:srgbClr val="7FB2C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CONCLUSION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31520" y="1706880"/>
            <a:ext cx="10728960" cy="975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4267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Teaching Is a Relationship</a:t>
            </a:r>
            <a:endParaRPr lang="en-US" sz="4267" dirty="0"/>
          </a:p>
        </p:txBody>
      </p:sp>
      <p:sp>
        <p:nvSpPr>
          <p:cNvPr id="5" name="Text 3"/>
          <p:cNvSpPr/>
          <p:nvPr/>
        </p:nvSpPr>
        <p:spPr>
          <a:xfrm>
            <a:off x="731520" y="2926080"/>
            <a:ext cx="10485120" cy="1584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200"/>
              </a:lnSpc>
            </a:pPr>
            <a:r>
              <a:rPr lang="en-US" sz="2067" dirty="0">
                <a:solidFill>
                  <a:srgbClr val="CBD6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For Greek teachers, the relationship is not a backdrop to learning but its </a:t>
            </a:r>
            <a:r>
              <a:rPr lang="en-US" sz="2067" b="1" dirty="0">
                <a:solidFill>
                  <a:srgbClr val="9FC2C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foundation</a:t>
            </a:r>
            <a:r>
              <a:rPr lang="en-US" sz="2067" dirty="0">
                <a:solidFill>
                  <a:srgbClr val="CBD6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 A positive classroom climate is built deliberately — through trust, fairness and repair — and it deserves to be </a:t>
            </a:r>
            <a:r>
              <a:rPr lang="en-US" sz="2067" b="1" dirty="0">
                <a:solidFill>
                  <a:srgbClr val="9FC2C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recognised, resourced and taught</a:t>
            </a:r>
            <a:r>
              <a:rPr lang="en-US" sz="2067" dirty="0">
                <a:solidFill>
                  <a:srgbClr val="CBD6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not assumed.</a:t>
            </a:r>
            <a:endParaRPr lang="en-US" sz="2067" dirty="0"/>
          </a:p>
        </p:txBody>
      </p:sp>
      <p:sp>
        <p:nvSpPr>
          <p:cNvPr id="6" name="Shape 4"/>
          <p:cNvSpPr/>
          <p:nvPr/>
        </p:nvSpPr>
        <p:spPr>
          <a:xfrm>
            <a:off x="731520" y="4937760"/>
            <a:ext cx="3413760" cy="1280160"/>
          </a:xfrm>
          <a:prstGeom prst="roundRect">
            <a:avLst>
              <a:gd name="adj" fmla="val 5714"/>
            </a:avLst>
          </a:prstGeom>
          <a:solidFill>
            <a:srgbClr val="242B34"/>
          </a:solidFill>
          <a:ln w="12700">
            <a:solidFill>
              <a:srgbClr val="323B46"/>
            </a:solidFill>
            <a:prstDash val="solid"/>
          </a:ln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320" y="5205984"/>
            <a:ext cx="414528" cy="414528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036320" y="5681472"/>
            <a:ext cx="286512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33"/>
              </a:lnSpc>
            </a:pPr>
            <a:r>
              <a:rPr lang="en-US" sz="1467" b="1" dirty="0">
                <a:solidFill>
                  <a:srgbClr val="DCE4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Trust precedes content</a:t>
            </a:r>
            <a:endParaRPr lang="en-US" sz="1467" dirty="0"/>
          </a:p>
        </p:txBody>
      </p:sp>
      <p:sp>
        <p:nvSpPr>
          <p:cNvPr id="9" name="Shape 6"/>
          <p:cNvSpPr/>
          <p:nvPr/>
        </p:nvSpPr>
        <p:spPr>
          <a:xfrm>
            <a:off x="4352544" y="4937760"/>
            <a:ext cx="3413760" cy="1280160"/>
          </a:xfrm>
          <a:prstGeom prst="roundRect">
            <a:avLst>
              <a:gd name="adj" fmla="val 5714"/>
            </a:avLst>
          </a:prstGeom>
          <a:solidFill>
            <a:srgbClr val="242B34"/>
          </a:solidFill>
          <a:ln w="12700">
            <a:solidFill>
              <a:srgbClr val="323B46"/>
            </a:solidFill>
            <a:prstDash val="solid"/>
          </a:ln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7344" y="5205984"/>
            <a:ext cx="414528" cy="41452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657344" y="5681472"/>
            <a:ext cx="286512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33"/>
              </a:lnSpc>
            </a:pPr>
            <a:r>
              <a:rPr lang="en-US" sz="1467" b="1" dirty="0">
                <a:solidFill>
                  <a:srgbClr val="DCE4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Belonging drives engagement</a:t>
            </a:r>
            <a:endParaRPr lang="en-US" sz="1467" dirty="0"/>
          </a:p>
        </p:txBody>
      </p:sp>
      <p:sp>
        <p:nvSpPr>
          <p:cNvPr id="12" name="Shape 8"/>
          <p:cNvSpPr/>
          <p:nvPr/>
        </p:nvSpPr>
        <p:spPr>
          <a:xfrm>
            <a:off x="7973568" y="4937760"/>
            <a:ext cx="3413760" cy="1280160"/>
          </a:xfrm>
          <a:prstGeom prst="roundRect">
            <a:avLst>
              <a:gd name="adj" fmla="val 5714"/>
            </a:avLst>
          </a:prstGeom>
          <a:solidFill>
            <a:srgbClr val="242B34"/>
          </a:solidFill>
          <a:ln w="12700">
            <a:solidFill>
              <a:srgbClr val="323B46"/>
            </a:solidFill>
            <a:prstDash val="solid"/>
          </a:ln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8368" y="5205984"/>
            <a:ext cx="414528" cy="41452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278368" y="5681472"/>
            <a:ext cx="286512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33"/>
              </a:lnSpc>
            </a:pPr>
            <a:r>
              <a:rPr lang="en-US" sz="1467" b="1" dirty="0">
                <a:solidFill>
                  <a:srgbClr val="DCE4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Climate can be built and repaired</a:t>
            </a:r>
            <a:endParaRPr lang="en-US" sz="1467" dirty="0"/>
          </a:p>
        </p:txBody>
      </p:sp>
      <p:pic>
        <p:nvPicPr>
          <p:cNvPr id="15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6EF20F56-51A9-AEFB-8821-6593C6212B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86"/>
    </mc:Choice>
    <mc:Fallback>
      <p:transition spd="slow" advTm="27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0560" y="512064"/>
            <a:ext cx="6096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733" b="1" dirty="0">
                <a:solidFill>
                  <a:srgbClr val="1C7293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12</a:t>
            </a:r>
            <a:endParaRPr lang="en-US" sz="1733" dirty="0"/>
          </a:p>
        </p:txBody>
      </p:sp>
      <p:sp>
        <p:nvSpPr>
          <p:cNvPr id="3" name="Text 1"/>
          <p:cNvSpPr/>
          <p:nvPr/>
        </p:nvSpPr>
        <p:spPr>
          <a:xfrm>
            <a:off x="1158240" y="512064"/>
            <a:ext cx="85344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b="1" kern="0" spc="267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REFERENCES</a:t>
            </a:r>
            <a:endParaRPr lang="en-US" sz="1467" dirty="0"/>
          </a:p>
        </p:txBody>
      </p:sp>
      <p:sp>
        <p:nvSpPr>
          <p:cNvPr id="4" name="Text 2"/>
          <p:cNvSpPr/>
          <p:nvPr/>
        </p:nvSpPr>
        <p:spPr>
          <a:xfrm>
            <a:off x="670560" y="1036320"/>
            <a:ext cx="10850880" cy="1036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33"/>
              </a:lnSpc>
            </a:pPr>
            <a:r>
              <a:rPr lang="en-US" sz="4000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Selected Bibliography</a:t>
            </a:r>
            <a:endParaRPr lang="en-US" sz="4000" dirty="0"/>
          </a:p>
        </p:txBody>
      </p:sp>
      <p:sp>
        <p:nvSpPr>
          <p:cNvPr id="5" name="Text 3"/>
          <p:cNvSpPr/>
          <p:nvPr/>
        </p:nvSpPr>
        <p:spPr>
          <a:xfrm>
            <a:off x="670560" y="2133600"/>
            <a:ext cx="5303520" cy="426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33"/>
              </a:lnSpc>
              <a:spcAft>
                <a:spcPts val="1467"/>
              </a:spcAft>
            </a:pPr>
            <a:r>
              <a:rPr lang="en-US" sz="1373" dirty="0">
                <a:solidFill>
                  <a:srgbClr val="3645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Baker, J. A. (2006). Contributions of teacher–child relationships to positive school adjustment. Journal of School Psychology, 44(3), 211–229.</a:t>
            </a:r>
            <a:endParaRPr lang="en-US" sz="1373" dirty="0"/>
          </a:p>
          <a:p>
            <a:pPr>
              <a:lnSpc>
                <a:spcPts val="1733"/>
              </a:lnSpc>
              <a:spcAft>
                <a:spcPts val="1467"/>
              </a:spcAft>
            </a:pPr>
            <a:r>
              <a:rPr lang="en-US" sz="1373" dirty="0">
                <a:solidFill>
                  <a:srgbClr val="3645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Braun, V., &amp; Clarke, V. (2019). Reflecting on reflexive thematic analysis. Qualitative Research in Sport, Exercise and Health, 11(4), 589–597.</a:t>
            </a:r>
            <a:endParaRPr lang="en-US" sz="1373" dirty="0"/>
          </a:p>
          <a:p>
            <a:pPr>
              <a:lnSpc>
                <a:spcPts val="1733"/>
              </a:lnSpc>
              <a:spcAft>
                <a:spcPts val="1467"/>
              </a:spcAft>
            </a:pPr>
            <a:r>
              <a:rPr lang="en-US" sz="1373" dirty="0">
                <a:solidFill>
                  <a:srgbClr val="3645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Cornelius-White, J. (2007). Learner-centered teacher–student relationships are effective: A meta-analysis. Review of Educational Research, 77(1), 113–143.</a:t>
            </a:r>
            <a:endParaRPr lang="en-US" sz="1373" dirty="0"/>
          </a:p>
          <a:p>
            <a:pPr>
              <a:lnSpc>
                <a:spcPts val="1733"/>
              </a:lnSpc>
              <a:spcAft>
                <a:spcPts val="1467"/>
              </a:spcAft>
            </a:pPr>
            <a:r>
              <a:rPr lang="en-US" sz="1373" dirty="0">
                <a:solidFill>
                  <a:srgbClr val="3645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Deci, E. L., &amp; Ryan, R. M. (2000). The 'what' and 'why' of goal pursuits: Self-determination theory. Psychological Inquiry, 11(4), 227–268.</a:t>
            </a:r>
            <a:endParaRPr lang="en-US" sz="1373" dirty="0"/>
          </a:p>
          <a:p>
            <a:pPr>
              <a:lnSpc>
                <a:spcPts val="1733"/>
              </a:lnSpc>
              <a:spcAft>
                <a:spcPts val="1467"/>
              </a:spcAft>
            </a:pPr>
            <a:r>
              <a:rPr lang="en-US" sz="1373" dirty="0">
                <a:solidFill>
                  <a:srgbClr val="3645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Hattie, J. (2009). Visible Learning. London: Routledge.</a:t>
            </a:r>
            <a:endParaRPr lang="en-US" sz="1373" dirty="0"/>
          </a:p>
          <a:p>
            <a:pPr>
              <a:lnSpc>
                <a:spcPts val="1733"/>
              </a:lnSpc>
              <a:spcAft>
                <a:spcPts val="1467"/>
              </a:spcAft>
            </a:pPr>
            <a:r>
              <a:rPr lang="en-US" sz="1373" dirty="0">
                <a:solidFill>
                  <a:srgbClr val="3645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Hamre, B. K., &amp; Pianta, R. C. (2001). Early teacher–child relationships and trajectories of children's outcomes. Child Development, 72(2), 625–638.</a:t>
            </a:r>
            <a:endParaRPr lang="en-US" sz="1373" dirty="0"/>
          </a:p>
        </p:txBody>
      </p:sp>
      <p:sp>
        <p:nvSpPr>
          <p:cNvPr id="6" name="Text 4"/>
          <p:cNvSpPr/>
          <p:nvPr/>
        </p:nvSpPr>
        <p:spPr>
          <a:xfrm>
            <a:off x="6217920" y="2133600"/>
            <a:ext cx="5303520" cy="426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33"/>
              </a:lnSpc>
              <a:spcAft>
                <a:spcPts val="1467"/>
              </a:spcAft>
            </a:pPr>
            <a:r>
              <a:rPr lang="en-US" sz="1373" dirty="0">
                <a:solidFill>
                  <a:srgbClr val="3645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Pianta, R. C. (1999). Enhancing Relationships Between Children and Teachers. Washington, DC: APA.</a:t>
            </a:r>
            <a:endParaRPr lang="en-US" sz="1373" dirty="0"/>
          </a:p>
          <a:p>
            <a:pPr>
              <a:lnSpc>
                <a:spcPts val="1733"/>
              </a:lnSpc>
              <a:spcAft>
                <a:spcPts val="1467"/>
              </a:spcAft>
            </a:pPr>
            <a:r>
              <a:rPr lang="en-US" sz="1373" dirty="0">
                <a:solidFill>
                  <a:srgbClr val="3645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Roorda, D. L., et al. (2011). The influence of affective teacher–student relationships on engagement and achievement. Review of Educational Research, 81(4), 493–529.</a:t>
            </a:r>
            <a:endParaRPr lang="en-US" sz="1373" dirty="0"/>
          </a:p>
          <a:p>
            <a:pPr>
              <a:lnSpc>
                <a:spcPts val="1733"/>
              </a:lnSpc>
              <a:spcAft>
                <a:spcPts val="1467"/>
              </a:spcAft>
            </a:pPr>
            <a:r>
              <a:rPr lang="en-US" sz="1373" dirty="0">
                <a:solidFill>
                  <a:srgbClr val="3645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Ryan, R. M., &amp; Deci, E. L. (2017). Self-Determination Theory. New York: Guilford Press.</a:t>
            </a:r>
            <a:endParaRPr lang="en-US" sz="1373" dirty="0"/>
          </a:p>
          <a:p>
            <a:pPr>
              <a:lnSpc>
                <a:spcPts val="1733"/>
              </a:lnSpc>
              <a:spcAft>
                <a:spcPts val="1467"/>
              </a:spcAft>
            </a:pPr>
            <a:r>
              <a:rPr lang="en-US" sz="1373" dirty="0">
                <a:solidFill>
                  <a:srgbClr val="3645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Wentzel, K. R. (2009). Students' relationships with teachers as motivational contexts. In Handbook of Motivation at School. New York: Routledge.</a:t>
            </a:r>
            <a:endParaRPr lang="en-US" sz="1373" dirty="0"/>
          </a:p>
          <a:p>
            <a:pPr>
              <a:lnSpc>
                <a:spcPts val="1733"/>
              </a:lnSpc>
              <a:spcAft>
                <a:spcPts val="1467"/>
              </a:spcAft>
            </a:pPr>
            <a:r>
              <a:rPr lang="en-US" sz="1373" dirty="0">
                <a:solidFill>
                  <a:srgbClr val="3645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Wubbels, T., et al. (2014). Teacher–student relationships and classroom management. In Handbook of Classroom Management. New York: Routledge.</a:t>
            </a:r>
            <a:endParaRPr lang="en-US" sz="1373" dirty="0"/>
          </a:p>
          <a:p>
            <a:pPr>
              <a:lnSpc>
                <a:spcPts val="1733"/>
              </a:lnSpc>
              <a:spcAft>
                <a:spcPts val="1467"/>
              </a:spcAft>
            </a:pPr>
            <a:r>
              <a:rPr lang="en-US" sz="1373" dirty="0">
                <a:solidFill>
                  <a:srgbClr val="3645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Cohen, J., et al. (2009). School climate: Research, policy, practice, and teacher education. Teachers College Record, 111(1), 180–213.</a:t>
            </a:r>
            <a:endParaRPr lang="en-US" sz="1373" dirty="0"/>
          </a:p>
        </p:txBody>
      </p:sp>
      <p:sp>
        <p:nvSpPr>
          <p:cNvPr id="7" name="Text 5"/>
          <p:cNvSpPr/>
          <p:nvPr/>
        </p:nvSpPr>
        <p:spPr>
          <a:xfrm>
            <a:off x="670560" y="6315456"/>
            <a:ext cx="108508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67" i="1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Formatted in APA (7th ed.). Author–date entries listed alphabetically.</a:t>
            </a:r>
            <a:endParaRPr lang="en-US" sz="1267" dirty="0"/>
          </a:p>
        </p:txBody>
      </p:sp>
      <p:sp>
        <p:nvSpPr>
          <p:cNvPr id="8" name="Text 6"/>
          <p:cNvSpPr/>
          <p:nvPr/>
        </p:nvSpPr>
        <p:spPr>
          <a:xfrm>
            <a:off x="11338560" y="6339840"/>
            <a:ext cx="609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1333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15</a:t>
            </a:r>
            <a:endParaRPr lang="en-US" sz="1333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0560" y="512064"/>
            <a:ext cx="6096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733" b="1" dirty="0">
                <a:solidFill>
                  <a:srgbClr val="1C7293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01</a:t>
            </a:r>
            <a:endParaRPr lang="en-US" sz="1733" dirty="0"/>
          </a:p>
        </p:txBody>
      </p:sp>
      <p:sp>
        <p:nvSpPr>
          <p:cNvPr id="3" name="Text 1"/>
          <p:cNvSpPr/>
          <p:nvPr/>
        </p:nvSpPr>
        <p:spPr>
          <a:xfrm>
            <a:off x="1158240" y="512064"/>
            <a:ext cx="85344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b="1" kern="0" spc="267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OVERVIEW</a:t>
            </a:r>
            <a:endParaRPr lang="en-US" sz="1467" dirty="0"/>
          </a:p>
        </p:txBody>
      </p:sp>
      <p:sp>
        <p:nvSpPr>
          <p:cNvPr id="4" name="Text 2"/>
          <p:cNvSpPr/>
          <p:nvPr/>
        </p:nvSpPr>
        <p:spPr>
          <a:xfrm>
            <a:off x="670560" y="1036320"/>
            <a:ext cx="10850880" cy="1036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33"/>
              </a:lnSpc>
            </a:pPr>
            <a:r>
              <a:rPr lang="en-US" sz="4000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Structure of the Presentation</a:t>
            </a:r>
            <a:endParaRPr lang="en-US" sz="4000" dirty="0"/>
          </a:p>
        </p:txBody>
      </p:sp>
      <p:sp>
        <p:nvSpPr>
          <p:cNvPr id="5" name="Shape 3"/>
          <p:cNvSpPr/>
          <p:nvPr/>
        </p:nvSpPr>
        <p:spPr>
          <a:xfrm>
            <a:off x="670560" y="2377440"/>
            <a:ext cx="5547360" cy="1158240"/>
          </a:xfrm>
          <a:prstGeom prst="roundRect">
            <a:avLst>
              <a:gd name="adj" fmla="val 6316"/>
            </a:avLst>
          </a:prstGeom>
          <a:solidFill>
            <a:srgbClr val="F4F6F8"/>
          </a:solidFill>
          <a:ln w="12700">
            <a:solidFill>
              <a:srgbClr val="DDE3E8"/>
            </a:solidFill>
            <a:prstDash val="solid"/>
          </a:ln>
          <a:effectLst>
            <a:outerShdw blurRad="88900" dist="25400" dir="5400000" algn="bl" rotWithShape="0">
              <a:srgbClr val="000000">
                <a:alpha val="8000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975360" y="2688336"/>
            <a:ext cx="536448" cy="53644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1C7293"/>
            </a:solidFill>
            <a:prstDash val="solid"/>
          </a:ln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184" y="2804160"/>
            <a:ext cx="304800" cy="30480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792224" y="2548128"/>
            <a:ext cx="4267200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933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Problem &amp; Rationale</a:t>
            </a:r>
            <a:endParaRPr lang="en-US" sz="1933" dirty="0"/>
          </a:p>
        </p:txBody>
      </p:sp>
      <p:sp>
        <p:nvSpPr>
          <p:cNvPr id="9" name="Text 6"/>
          <p:cNvSpPr/>
          <p:nvPr/>
        </p:nvSpPr>
        <p:spPr>
          <a:xfrm>
            <a:off x="1792224" y="2950464"/>
            <a:ext cx="426720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Why relationships sit at the heart of classroom life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6644640" y="2377440"/>
            <a:ext cx="5547360" cy="1158240"/>
          </a:xfrm>
          <a:prstGeom prst="roundRect">
            <a:avLst>
              <a:gd name="adj" fmla="val 6316"/>
            </a:avLst>
          </a:prstGeom>
          <a:solidFill>
            <a:srgbClr val="F4F6F8"/>
          </a:solidFill>
          <a:ln w="12700">
            <a:solidFill>
              <a:srgbClr val="DDE3E8"/>
            </a:solidFill>
            <a:prstDash val="solid"/>
          </a:ln>
          <a:effectLst>
            <a:outerShdw blurRad="88900" dist="25400" dir="5400000" algn="bl" rotWithShape="0">
              <a:srgbClr val="000000">
                <a:alpha val="8000"/>
              </a:srgbClr>
            </a:outerShdw>
          </a:effectLst>
        </p:spPr>
      </p:sp>
      <p:sp>
        <p:nvSpPr>
          <p:cNvPr id="11" name="Shape 8"/>
          <p:cNvSpPr/>
          <p:nvPr/>
        </p:nvSpPr>
        <p:spPr>
          <a:xfrm>
            <a:off x="6949440" y="2688336"/>
            <a:ext cx="536448" cy="53644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1C7293"/>
            </a:solidFill>
            <a:prstDash val="solid"/>
          </a:ln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264" y="2804160"/>
            <a:ext cx="304800" cy="304800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7766304" y="2548128"/>
            <a:ext cx="4267200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933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Conceptual Framework</a:t>
            </a:r>
            <a:endParaRPr lang="en-US" sz="1933" dirty="0"/>
          </a:p>
        </p:txBody>
      </p:sp>
      <p:sp>
        <p:nvSpPr>
          <p:cNvPr id="14" name="Text 10"/>
          <p:cNvSpPr/>
          <p:nvPr/>
        </p:nvSpPr>
        <p:spPr>
          <a:xfrm>
            <a:off x="7766304" y="2950464"/>
            <a:ext cx="426720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Trust, belonging and the dimensions of climate</a:t>
            </a:r>
            <a:endParaRPr lang="en-US" sz="1400" dirty="0"/>
          </a:p>
        </p:txBody>
      </p:sp>
      <p:sp>
        <p:nvSpPr>
          <p:cNvPr id="15" name="Shape 11"/>
          <p:cNvSpPr/>
          <p:nvPr/>
        </p:nvSpPr>
        <p:spPr>
          <a:xfrm>
            <a:off x="670560" y="3877056"/>
            <a:ext cx="5547360" cy="1158240"/>
          </a:xfrm>
          <a:prstGeom prst="roundRect">
            <a:avLst>
              <a:gd name="adj" fmla="val 6316"/>
            </a:avLst>
          </a:prstGeom>
          <a:solidFill>
            <a:srgbClr val="F4F6F8"/>
          </a:solidFill>
          <a:ln w="12700">
            <a:solidFill>
              <a:srgbClr val="DDE3E8"/>
            </a:solidFill>
            <a:prstDash val="solid"/>
          </a:ln>
          <a:effectLst>
            <a:outerShdw blurRad="88900" dist="25400" dir="5400000" algn="bl" rotWithShape="0">
              <a:srgbClr val="000000">
                <a:alpha val="8000"/>
              </a:srgbClr>
            </a:outerShdw>
          </a:effectLst>
        </p:spPr>
      </p:sp>
      <p:sp>
        <p:nvSpPr>
          <p:cNvPr id="16" name="Shape 12"/>
          <p:cNvSpPr/>
          <p:nvPr/>
        </p:nvSpPr>
        <p:spPr>
          <a:xfrm>
            <a:off x="975360" y="4187952"/>
            <a:ext cx="536448" cy="53644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1C7293"/>
            </a:solidFill>
            <a:prstDash val="solid"/>
          </a:ln>
        </p:spPr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184" y="4303776"/>
            <a:ext cx="304800" cy="304800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1792224" y="4047744"/>
            <a:ext cx="4267200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933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Research Design</a:t>
            </a:r>
            <a:endParaRPr lang="en-US" sz="1933" dirty="0"/>
          </a:p>
        </p:txBody>
      </p:sp>
      <p:sp>
        <p:nvSpPr>
          <p:cNvPr id="19" name="Text 14"/>
          <p:cNvSpPr/>
          <p:nvPr/>
        </p:nvSpPr>
        <p:spPr>
          <a:xfrm>
            <a:off x="1792224" y="4450080"/>
            <a:ext cx="426720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Aims, questions and qualitative methodology</a:t>
            </a:r>
            <a:endParaRPr lang="en-US" sz="1400" dirty="0"/>
          </a:p>
        </p:txBody>
      </p:sp>
      <p:sp>
        <p:nvSpPr>
          <p:cNvPr id="20" name="Shape 15"/>
          <p:cNvSpPr/>
          <p:nvPr/>
        </p:nvSpPr>
        <p:spPr>
          <a:xfrm>
            <a:off x="6644640" y="3877056"/>
            <a:ext cx="5547360" cy="1158240"/>
          </a:xfrm>
          <a:prstGeom prst="roundRect">
            <a:avLst>
              <a:gd name="adj" fmla="val 6316"/>
            </a:avLst>
          </a:prstGeom>
          <a:solidFill>
            <a:srgbClr val="F4F6F8"/>
          </a:solidFill>
          <a:ln w="12700">
            <a:solidFill>
              <a:srgbClr val="DDE3E8"/>
            </a:solidFill>
            <a:prstDash val="solid"/>
          </a:ln>
          <a:effectLst>
            <a:outerShdw blurRad="88900" dist="25400" dir="5400000" algn="bl" rotWithShape="0">
              <a:srgbClr val="000000">
                <a:alpha val="8000"/>
              </a:srgbClr>
            </a:outerShdw>
          </a:effectLst>
        </p:spPr>
      </p:sp>
      <p:sp>
        <p:nvSpPr>
          <p:cNvPr id="21" name="Shape 16"/>
          <p:cNvSpPr/>
          <p:nvPr/>
        </p:nvSpPr>
        <p:spPr>
          <a:xfrm>
            <a:off x="6949440" y="4187952"/>
            <a:ext cx="536448" cy="53644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1C7293"/>
            </a:solidFill>
            <a:prstDash val="solid"/>
          </a:ln>
        </p:spPr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5264" y="4303776"/>
            <a:ext cx="304800" cy="304800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7766304" y="4047744"/>
            <a:ext cx="4267200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933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Findings</a:t>
            </a:r>
            <a:endParaRPr lang="en-US" sz="1933" dirty="0"/>
          </a:p>
        </p:txBody>
      </p:sp>
      <p:sp>
        <p:nvSpPr>
          <p:cNvPr id="24" name="Text 18"/>
          <p:cNvSpPr/>
          <p:nvPr/>
        </p:nvSpPr>
        <p:spPr>
          <a:xfrm>
            <a:off x="7766304" y="4450080"/>
            <a:ext cx="426720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Teacher accounts of importance, value and tensions</a:t>
            </a:r>
            <a:endParaRPr lang="en-US" sz="1400" dirty="0"/>
          </a:p>
        </p:txBody>
      </p:sp>
      <p:sp>
        <p:nvSpPr>
          <p:cNvPr id="25" name="Shape 19"/>
          <p:cNvSpPr/>
          <p:nvPr/>
        </p:nvSpPr>
        <p:spPr>
          <a:xfrm>
            <a:off x="670560" y="5376672"/>
            <a:ext cx="5547360" cy="1158240"/>
          </a:xfrm>
          <a:prstGeom prst="roundRect">
            <a:avLst>
              <a:gd name="adj" fmla="val 6316"/>
            </a:avLst>
          </a:prstGeom>
          <a:solidFill>
            <a:srgbClr val="F4F6F8"/>
          </a:solidFill>
          <a:ln w="12700">
            <a:solidFill>
              <a:srgbClr val="DDE3E8"/>
            </a:solidFill>
            <a:prstDash val="solid"/>
          </a:ln>
          <a:effectLst>
            <a:outerShdw blurRad="88900" dist="25400" dir="5400000" algn="bl" rotWithShape="0">
              <a:srgbClr val="000000">
                <a:alpha val="8000"/>
              </a:srgbClr>
            </a:outerShdw>
          </a:effectLst>
        </p:spPr>
      </p:sp>
      <p:sp>
        <p:nvSpPr>
          <p:cNvPr id="26" name="Shape 20"/>
          <p:cNvSpPr/>
          <p:nvPr/>
        </p:nvSpPr>
        <p:spPr>
          <a:xfrm>
            <a:off x="975360" y="5687568"/>
            <a:ext cx="536448" cy="53644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1C7293"/>
            </a:solidFill>
            <a:prstDash val="solid"/>
          </a:ln>
        </p:spPr>
      </p:sp>
      <p:pic>
        <p:nvPicPr>
          <p:cNvPr id="2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184" y="5803392"/>
            <a:ext cx="304800" cy="304800"/>
          </a:xfrm>
          <a:prstGeom prst="rect">
            <a:avLst/>
          </a:prstGeom>
        </p:spPr>
      </p:pic>
      <p:sp>
        <p:nvSpPr>
          <p:cNvPr id="28" name="Text 21"/>
          <p:cNvSpPr/>
          <p:nvPr/>
        </p:nvSpPr>
        <p:spPr>
          <a:xfrm>
            <a:off x="1792224" y="5547360"/>
            <a:ext cx="4267200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933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Practice</a:t>
            </a:r>
            <a:endParaRPr lang="en-US" sz="1933" dirty="0"/>
          </a:p>
        </p:txBody>
      </p:sp>
      <p:sp>
        <p:nvSpPr>
          <p:cNvPr id="29" name="Text 22"/>
          <p:cNvSpPr/>
          <p:nvPr/>
        </p:nvSpPr>
        <p:spPr>
          <a:xfrm>
            <a:off x="1792224" y="5949696"/>
            <a:ext cx="426720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Strategies that build and repair relationships</a:t>
            </a:r>
            <a:endParaRPr lang="en-US" sz="1400" dirty="0"/>
          </a:p>
        </p:txBody>
      </p:sp>
      <p:sp>
        <p:nvSpPr>
          <p:cNvPr id="30" name="Shape 23"/>
          <p:cNvSpPr/>
          <p:nvPr/>
        </p:nvSpPr>
        <p:spPr>
          <a:xfrm>
            <a:off x="6644640" y="5376672"/>
            <a:ext cx="5547360" cy="1158240"/>
          </a:xfrm>
          <a:prstGeom prst="roundRect">
            <a:avLst>
              <a:gd name="adj" fmla="val 6316"/>
            </a:avLst>
          </a:prstGeom>
          <a:solidFill>
            <a:srgbClr val="F4F6F8"/>
          </a:solidFill>
          <a:ln w="12700">
            <a:solidFill>
              <a:srgbClr val="DDE3E8"/>
            </a:solidFill>
            <a:prstDash val="solid"/>
          </a:ln>
          <a:effectLst>
            <a:outerShdw blurRad="88900" dist="25400" dir="5400000" algn="bl" rotWithShape="0">
              <a:srgbClr val="000000">
                <a:alpha val="8000"/>
              </a:srgbClr>
            </a:outerShdw>
          </a:effectLst>
        </p:spPr>
      </p:sp>
      <p:sp>
        <p:nvSpPr>
          <p:cNvPr id="31" name="Shape 24"/>
          <p:cNvSpPr/>
          <p:nvPr/>
        </p:nvSpPr>
        <p:spPr>
          <a:xfrm>
            <a:off x="6949440" y="5687568"/>
            <a:ext cx="536448" cy="53644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1C7293"/>
            </a:solidFill>
            <a:prstDash val="solid"/>
          </a:ln>
        </p:spPr>
      </p:sp>
      <p:pic>
        <p:nvPicPr>
          <p:cNvPr id="32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5264" y="5803392"/>
            <a:ext cx="304800" cy="304800"/>
          </a:xfrm>
          <a:prstGeom prst="rect">
            <a:avLst/>
          </a:prstGeom>
        </p:spPr>
      </p:pic>
      <p:sp>
        <p:nvSpPr>
          <p:cNvPr id="33" name="Text 25"/>
          <p:cNvSpPr/>
          <p:nvPr/>
        </p:nvSpPr>
        <p:spPr>
          <a:xfrm>
            <a:off x="7766304" y="5547360"/>
            <a:ext cx="4267200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933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Implications</a:t>
            </a:r>
            <a:endParaRPr lang="en-US" sz="1933" dirty="0"/>
          </a:p>
        </p:txBody>
      </p:sp>
      <p:sp>
        <p:nvSpPr>
          <p:cNvPr id="34" name="Text 26"/>
          <p:cNvSpPr/>
          <p:nvPr/>
        </p:nvSpPr>
        <p:spPr>
          <a:xfrm>
            <a:off x="7766304" y="5949696"/>
            <a:ext cx="426720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Contributions for policy, practice and inquiry</a:t>
            </a:r>
            <a:endParaRPr lang="en-US" sz="1400" dirty="0"/>
          </a:p>
        </p:txBody>
      </p:sp>
      <p:sp>
        <p:nvSpPr>
          <p:cNvPr id="35" name="Text 27"/>
          <p:cNvSpPr/>
          <p:nvPr/>
        </p:nvSpPr>
        <p:spPr>
          <a:xfrm>
            <a:off x="11338560" y="6339840"/>
            <a:ext cx="609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1333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endParaRPr lang="en-US" sz="1333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0560" y="512064"/>
            <a:ext cx="6096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733" b="1" dirty="0">
                <a:solidFill>
                  <a:srgbClr val="1C7293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02</a:t>
            </a:r>
            <a:endParaRPr lang="en-US" sz="1733" dirty="0"/>
          </a:p>
        </p:txBody>
      </p:sp>
      <p:sp>
        <p:nvSpPr>
          <p:cNvPr id="3" name="Text 1"/>
          <p:cNvSpPr/>
          <p:nvPr/>
        </p:nvSpPr>
        <p:spPr>
          <a:xfrm>
            <a:off x="1158240" y="512064"/>
            <a:ext cx="85344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b="1" kern="0" spc="267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PROBLEM</a:t>
            </a:r>
            <a:endParaRPr lang="en-US" sz="1467" dirty="0"/>
          </a:p>
        </p:txBody>
      </p:sp>
      <p:sp>
        <p:nvSpPr>
          <p:cNvPr id="4" name="Text 2"/>
          <p:cNvSpPr/>
          <p:nvPr/>
        </p:nvSpPr>
        <p:spPr>
          <a:xfrm>
            <a:off x="670560" y="1036320"/>
            <a:ext cx="10850880" cy="1036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33"/>
              </a:lnSpc>
            </a:pPr>
            <a:r>
              <a:rPr lang="en-US" sz="4000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The Relationship Is the Curriculum</a:t>
            </a:r>
            <a:endParaRPr lang="en-US" sz="4000" dirty="0"/>
          </a:p>
        </p:txBody>
      </p:sp>
      <p:sp>
        <p:nvSpPr>
          <p:cNvPr id="5" name="Text 3"/>
          <p:cNvSpPr/>
          <p:nvPr/>
        </p:nvSpPr>
        <p:spPr>
          <a:xfrm>
            <a:off x="670560" y="2133600"/>
            <a:ext cx="5303520" cy="2926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33"/>
              </a:lnSpc>
            </a:pPr>
            <a:r>
              <a:rPr lang="en-US" dirty="0">
                <a:solidFill>
                  <a:srgbClr val="3645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Greek classrooms increasingly contend with disengagement, diversity and behavioural strain. Yet curricula and policy still foreground content and assessment over the human bond that makes learning possible. </a:t>
            </a:r>
            <a:r>
              <a:rPr lang="en-US" b="1" dirty="0">
                <a:solidFill>
                  <a:srgbClr val="3645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quality of the teacher–student relationship shapes whether anything taught is actually received.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670560" y="5059680"/>
            <a:ext cx="53035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b="1" kern="0" spc="133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Pressures on the relational core:</a:t>
            </a:r>
            <a:endParaRPr lang="en-US" sz="1467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" y="5510784"/>
            <a:ext cx="268224" cy="268224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158240" y="5486400"/>
            <a:ext cx="4876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33" dirty="0">
                <a:solidFill>
                  <a:srgbClr val="3645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Large, heterogeneous classes</a:t>
            </a:r>
            <a:endParaRPr lang="en-US" sz="1533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" y="5998464"/>
            <a:ext cx="268224" cy="26822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158240" y="5974080"/>
            <a:ext cx="4876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33" dirty="0">
                <a:solidFill>
                  <a:srgbClr val="3645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 and curriculum pressure</a:t>
            </a:r>
            <a:endParaRPr lang="en-US" sz="1533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" y="6486144"/>
            <a:ext cx="268224" cy="268224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158240" y="6461760"/>
            <a:ext cx="4876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33" dirty="0">
                <a:solidFill>
                  <a:srgbClr val="3645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Behavioural and emotional strain</a:t>
            </a:r>
            <a:endParaRPr lang="en-US" sz="1533" dirty="0"/>
          </a:p>
        </p:txBody>
      </p:sp>
      <p:sp>
        <p:nvSpPr>
          <p:cNvPr id="13" name="Shape 8"/>
          <p:cNvSpPr/>
          <p:nvPr/>
        </p:nvSpPr>
        <p:spPr>
          <a:xfrm>
            <a:off x="6400800" y="2133600"/>
            <a:ext cx="5120640" cy="4084320"/>
          </a:xfrm>
          <a:prstGeom prst="roundRect">
            <a:avLst>
              <a:gd name="adj" fmla="val 2388"/>
            </a:avLst>
          </a:prstGeom>
          <a:solidFill>
            <a:srgbClr val="1A1F26"/>
          </a:solidFill>
          <a:ln/>
          <a:effectLst>
            <a:outerShdw blurRad="88900" dist="25400" dir="5400000" algn="bl" rotWithShape="0">
              <a:srgbClr val="000000">
                <a:alpha val="8000"/>
              </a:srgbClr>
            </a:outerShdw>
          </a:effectLst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7520" y="2560320"/>
            <a:ext cx="487680" cy="48768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7498080" y="2584704"/>
            <a:ext cx="365760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133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The relational gap</a:t>
            </a:r>
            <a:endParaRPr lang="en-US" sz="2133" dirty="0"/>
          </a:p>
        </p:txBody>
      </p:sp>
      <p:sp>
        <p:nvSpPr>
          <p:cNvPr id="16" name="Text 10"/>
          <p:cNvSpPr/>
          <p:nvPr/>
        </p:nvSpPr>
        <p:spPr>
          <a:xfrm>
            <a:off x="6827520" y="3291840"/>
            <a:ext cx="4328160" cy="28041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33"/>
              </a:lnSpc>
            </a:pPr>
            <a:r>
              <a:rPr lang="en-US" sz="1733" dirty="0">
                <a:solidFill>
                  <a:srgbClr val="CBD6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When the bond between teacher and student weakens, </a:t>
            </a:r>
            <a:r>
              <a:rPr lang="en-US" sz="1733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motivation, trust and belonging erode first</a:t>
            </a:r>
            <a:r>
              <a:rPr lang="en-US" sz="1733" dirty="0">
                <a:solidFill>
                  <a:srgbClr val="CBD6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— long before achievement does. The pedagogical question is not only </a:t>
            </a:r>
            <a:r>
              <a:rPr lang="en-US" sz="1733" i="1" dirty="0">
                <a:solidFill>
                  <a:srgbClr val="9FC2C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</a:t>
            </a:r>
            <a:r>
              <a:rPr lang="en-US" sz="1733" dirty="0">
                <a:solidFill>
                  <a:srgbClr val="CBD6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we teach, but </a:t>
            </a:r>
            <a:r>
              <a:rPr lang="en-US" sz="1733" i="1" dirty="0">
                <a:solidFill>
                  <a:srgbClr val="9FC2C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who</a:t>
            </a:r>
            <a:r>
              <a:rPr lang="en-US" sz="1733" dirty="0">
                <a:solidFill>
                  <a:srgbClr val="CBD6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the student is allowed to become in the room.</a:t>
            </a:r>
            <a:endParaRPr lang="en-US" sz="1733" dirty="0"/>
          </a:p>
        </p:txBody>
      </p:sp>
      <p:sp>
        <p:nvSpPr>
          <p:cNvPr id="17" name="Text 11"/>
          <p:cNvSpPr/>
          <p:nvPr/>
        </p:nvSpPr>
        <p:spPr>
          <a:xfrm>
            <a:off x="11338560" y="6339840"/>
            <a:ext cx="609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1333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</a:t>
            </a:r>
            <a:endParaRPr lang="en-US" sz="1333" dirty="0"/>
          </a:p>
        </p:txBody>
      </p:sp>
      <p:pic>
        <p:nvPicPr>
          <p:cNvPr id="18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8E3E5ED6-A96F-0D44-5ABC-45AD8DECB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883"/>
    </mc:Choice>
    <mc:Fallback>
      <p:transition spd="slow" advTm="66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0560" y="512064"/>
            <a:ext cx="6096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733" b="1" dirty="0">
                <a:solidFill>
                  <a:srgbClr val="1C7293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03</a:t>
            </a:r>
            <a:endParaRPr lang="en-US" sz="1733" dirty="0"/>
          </a:p>
        </p:txBody>
      </p:sp>
      <p:sp>
        <p:nvSpPr>
          <p:cNvPr id="3" name="Text 1"/>
          <p:cNvSpPr/>
          <p:nvPr/>
        </p:nvSpPr>
        <p:spPr>
          <a:xfrm>
            <a:off x="1158240" y="512064"/>
            <a:ext cx="85344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b="1" kern="0" spc="267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CONCEPTUAL FRAMEWORK</a:t>
            </a:r>
            <a:endParaRPr lang="en-US" sz="1467" dirty="0"/>
          </a:p>
        </p:txBody>
      </p:sp>
      <p:sp>
        <p:nvSpPr>
          <p:cNvPr id="4" name="Text 2"/>
          <p:cNvSpPr/>
          <p:nvPr/>
        </p:nvSpPr>
        <p:spPr>
          <a:xfrm>
            <a:off x="670560" y="1036320"/>
            <a:ext cx="10850880" cy="1036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33"/>
              </a:lnSpc>
            </a:pPr>
            <a:r>
              <a:rPr lang="en-US" sz="4000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Three Pillars of the Relational Climate</a:t>
            </a:r>
            <a:endParaRPr lang="en-US" sz="4000" dirty="0"/>
          </a:p>
        </p:txBody>
      </p:sp>
      <p:sp>
        <p:nvSpPr>
          <p:cNvPr id="5" name="Text 3"/>
          <p:cNvSpPr/>
          <p:nvPr/>
        </p:nvSpPr>
        <p:spPr>
          <a:xfrm>
            <a:off x="670560" y="2072640"/>
            <a:ext cx="10850880" cy="85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2400"/>
              </a:lnSpc>
            </a:pPr>
            <a:r>
              <a:rPr lang="en-US" sz="1733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Drawing on attachment theory, self-determination theory and Pianta's relational model, classroom climate is treated as the product of three interacting relational needs.</a:t>
            </a:r>
            <a:endParaRPr lang="en-US" sz="1733" dirty="0"/>
          </a:p>
        </p:txBody>
      </p:sp>
      <p:sp>
        <p:nvSpPr>
          <p:cNvPr id="6" name="Shape 4"/>
          <p:cNvSpPr/>
          <p:nvPr/>
        </p:nvSpPr>
        <p:spPr>
          <a:xfrm>
            <a:off x="670560" y="3108960"/>
            <a:ext cx="3572256" cy="2987040"/>
          </a:xfrm>
          <a:prstGeom prst="roundRect">
            <a:avLst>
              <a:gd name="adj" fmla="val 2857"/>
            </a:avLst>
          </a:prstGeom>
          <a:solidFill>
            <a:srgbClr val="F4F6F8"/>
          </a:solidFill>
          <a:ln w="12700">
            <a:solidFill>
              <a:srgbClr val="DDE3E8"/>
            </a:solidFill>
            <a:prstDash val="solid"/>
          </a:ln>
          <a:effectLst>
            <a:outerShdw blurRad="88900" dist="25400" dir="5400000" algn="bl" rotWithShape="0">
              <a:srgbClr val="000000">
                <a:alpha val="8000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1060704" y="3499104"/>
            <a:ext cx="804672" cy="804672"/>
          </a:xfrm>
          <a:prstGeom prst="ellipse">
            <a:avLst/>
          </a:prstGeom>
          <a:solidFill>
            <a:srgbClr val="FFFFFF"/>
          </a:solidFill>
          <a:ln w="15875">
            <a:solidFill>
              <a:srgbClr val="1C7293"/>
            </a:solidFill>
            <a:prstDash val="solid"/>
          </a:ln>
        </p:spPr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584" y="3681984"/>
            <a:ext cx="438912" cy="438912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1060704" y="4474464"/>
            <a:ext cx="2791968" cy="4145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267" b="1" dirty="0">
                <a:solidFill>
                  <a:srgbClr val="0F4C5C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Trust</a:t>
            </a:r>
            <a:endParaRPr lang="en-US" sz="2267" dirty="0"/>
          </a:p>
        </p:txBody>
      </p:sp>
      <p:sp>
        <p:nvSpPr>
          <p:cNvPr id="10" name="Text 7"/>
          <p:cNvSpPr/>
          <p:nvPr/>
        </p:nvSpPr>
        <p:spPr>
          <a:xfrm>
            <a:off x="1060704" y="4888992"/>
            <a:ext cx="279196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33" b="1" dirty="0">
                <a:solidFill>
                  <a:srgbClr val="3645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Safety &amp; reliability</a:t>
            </a:r>
            <a:endParaRPr lang="en-US" sz="1533" dirty="0"/>
          </a:p>
        </p:txBody>
      </p:sp>
      <p:sp>
        <p:nvSpPr>
          <p:cNvPr id="11" name="Text 8"/>
          <p:cNvSpPr/>
          <p:nvPr/>
        </p:nvSpPr>
        <p:spPr>
          <a:xfrm>
            <a:off x="1060704" y="5279136"/>
            <a:ext cx="2816352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733"/>
              </a:lnSpc>
            </a:pPr>
            <a:r>
              <a:rPr lang="en-US" sz="1440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Predictable warmth and fairness that make risk-taking feel safe.</a:t>
            </a:r>
            <a:endParaRPr lang="en-US" sz="1440" dirty="0"/>
          </a:p>
        </p:txBody>
      </p:sp>
      <p:sp>
        <p:nvSpPr>
          <p:cNvPr id="12" name="Shape 9"/>
          <p:cNvSpPr/>
          <p:nvPr/>
        </p:nvSpPr>
        <p:spPr>
          <a:xfrm>
            <a:off x="4553712" y="3108960"/>
            <a:ext cx="3572256" cy="2987040"/>
          </a:xfrm>
          <a:prstGeom prst="roundRect">
            <a:avLst>
              <a:gd name="adj" fmla="val 2857"/>
            </a:avLst>
          </a:prstGeom>
          <a:solidFill>
            <a:srgbClr val="F4F6F8"/>
          </a:solidFill>
          <a:ln w="12700">
            <a:solidFill>
              <a:srgbClr val="DDE3E8"/>
            </a:solidFill>
            <a:prstDash val="solid"/>
          </a:ln>
          <a:effectLst>
            <a:outerShdw blurRad="88900" dist="25400" dir="5400000" algn="bl" rotWithShape="0">
              <a:srgbClr val="000000">
                <a:alpha val="8000"/>
              </a:srgbClr>
            </a:outerShdw>
          </a:effectLst>
        </p:spPr>
      </p:sp>
      <p:sp>
        <p:nvSpPr>
          <p:cNvPr id="13" name="Shape 10"/>
          <p:cNvSpPr/>
          <p:nvPr/>
        </p:nvSpPr>
        <p:spPr>
          <a:xfrm>
            <a:off x="4943856" y="3499104"/>
            <a:ext cx="804672" cy="804672"/>
          </a:xfrm>
          <a:prstGeom prst="ellipse">
            <a:avLst/>
          </a:prstGeom>
          <a:solidFill>
            <a:srgbClr val="FFFFFF"/>
          </a:solidFill>
          <a:ln w="15875">
            <a:solidFill>
              <a:srgbClr val="1C7293"/>
            </a:solidFill>
            <a:prstDash val="solid"/>
          </a:ln>
        </p:spPr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6736" y="3681984"/>
            <a:ext cx="438912" cy="438912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4943856" y="4474464"/>
            <a:ext cx="2791968" cy="4145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267" b="1" dirty="0">
                <a:solidFill>
                  <a:srgbClr val="0F4C5C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Belonging</a:t>
            </a:r>
            <a:endParaRPr lang="en-US" sz="2267" dirty="0"/>
          </a:p>
        </p:txBody>
      </p:sp>
      <p:sp>
        <p:nvSpPr>
          <p:cNvPr id="16" name="Text 12"/>
          <p:cNvSpPr/>
          <p:nvPr/>
        </p:nvSpPr>
        <p:spPr>
          <a:xfrm>
            <a:off x="4943856" y="4888992"/>
            <a:ext cx="279196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33" b="1" dirty="0">
                <a:solidFill>
                  <a:srgbClr val="3645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Connection &amp; worth</a:t>
            </a:r>
            <a:endParaRPr lang="en-US" sz="1533" dirty="0"/>
          </a:p>
        </p:txBody>
      </p:sp>
      <p:sp>
        <p:nvSpPr>
          <p:cNvPr id="17" name="Text 13"/>
          <p:cNvSpPr/>
          <p:nvPr/>
        </p:nvSpPr>
        <p:spPr>
          <a:xfrm>
            <a:off x="4943856" y="5279136"/>
            <a:ext cx="2816352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733"/>
              </a:lnSpc>
            </a:pPr>
            <a:r>
              <a:rPr lang="en-US" sz="1440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felt sense of being seen, valued and part of the group.</a:t>
            </a:r>
            <a:endParaRPr lang="en-US" sz="1440" dirty="0"/>
          </a:p>
        </p:txBody>
      </p:sp>
      <p:sp>
        <p:nvSpPr>
          <p:cNvPr id="18" name="Shape 14"/>
          <p:cNvSpPr/>
          <p:nvPr/>
        </p:nvSpPr>
        <p:spPr>
          <a:xfrm>
            <a:off x="8436864" y="3108960"/>
            <a:ext cx="3572256" cy="2987040"/>
          </a:xfrm>
          <a:prstGeom prst="roundRect">
            <a:avLst>
              <a:gd name="adj" fmla="val 2857"/>
            </a:avLst>
          </a:prstGeom>
          <a:solidFill>
            <a:srgbClr val="F4F6F8"/>
          </a:solidFill>
          <a:ln w="12700">
            <a:solidFill>
              <a:srgbClr val="DDE3E8"/>
            </a:solidFill>
            <a:prstDash val="solid"/>
          </a:ln>
          <a:effectLst>
            <a:outerShdw blurRad="88900" dist="25400" dir="5400000" algn="bl" rotWithShape="0">
              <a:srgbClr val="000000">
                <a:alpha val="8000"/>
              </a:srgbClr>
            </a:outerShdw>
          </a:effectLst>
        </p:spPr>
      </p:sp>
      <p:sp>
        <p:nvSpPr>
          <p:cNvPr id="19" name="Shape 15"/>
          <p:cNvSpPr/>
          <p:nvPr/>
        </p:nvSpPr>
        <p:spPr>
          <a:xfrm>
            <a:off x="8827008" y="3499104"/>
            <a:ext cx="804672" cy="804672"/>
          </a:xfrm>
          <a:prstGeom prst="ellipse">
            <a:avLst/>
          </a:prstGeom>
          <a:solidFill>
            <a:srgbClr val="FFFFFF"/>
          </a:solidFill>
          <a:ln w="15875">
            <a:solidFill>
              <a:srgbClr val="1C7293"/>
            </a:solidFill>
            <a:prstDash val="solid"/>
          </a:ln>
        </p:spPr>
      </p:sp>
      <p:pic>
        <p:nvPicPr>
          <p:cNvPr id="20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9888" y="3681984"/>
            <a:ext cx="438912" cy="438912"/>
          </a:xfrm>
          <a:prstGeom prst="rect">
            <a:avLst/>
          </a:prstGeom>
        </p:spPr>
      </p:pic>
      <p:sp>
        <p:nvSpPr>
          <p:cNvPr id="21" name="Text 16"/>
          <p:cNvSpPr/>
          <p:nvPr/>
        </p:nvSpPr>
        <p:spPr>
          <a:xfrm>
            <a:off x="8827008" y="4474464"/>
            <a:ext cx="2791968" cy="4145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267" b="1" dirty="0">
                <a:solidFill>
                  <a:srgbClr val="0F4C5C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Autonomy</a:t>
            </a:r>
            <a:endParaRPr lang="en-US" sz="2267" dirty="0"/>
          </a:p>
        </p:txBody>
      </p:sp>
      <p:sp>
        <p:nvSpPr>
          <p:cNvPr id="22" name="Text 17"/>
          <p:cNvSpPr/>
          <p:nvPr/>
        </p:nvSpPr>
        <p:spPr>
          <a:xfrm>
            <a:off x="8827008" y="4888992"/>
            <a:ext cx="279196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33" b="1" dirty="0">
                <a:solidFill>
                  <a:srgbClr val="3645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Agency &amp; voice</a:t>
            </a:r>
            <a:endParaRPr lang="en-US" sz="1533" dirty="0"/>
          </a:p>
        </p:txBody>
      </p:sp>
      <p:sp>
        <p:nvSpPr>
          <p:cNvPr id="23" name="Text 18"/>
          <p:cNvSpPr/>
          <p:nvPr/>
        </p:nvSpPr>
        <p:spPr>
          <a:xfrm>
            <a:off x="8827008" y="5279136"/>
            <a:ext cx="2816352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733"/>
              </a:lnSpc>
            </a:pPr>
            <a:r>
              <a:rPr lang="en-US" sz="1440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Students experiencing ownership over their learning and choices.</a:t>
            </a:r>
            <a:endParaRPr lang="en-US" sz="1440" dirty="0"/>
          </a:p>
        </p:txBody>
      </p:sp>
      <p:sp>
        <p:nvSpPr>
          <p:cNvPr id="24" name="Text 19"/>
          <p:cNvSpPr/>
          <p:nvPr/>
        </p:nvSpPr>
        <p:spPr>
          <a:xfrm>
            <a:off x="11338560" y="6339840"/>
            <a:ext cx="609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1333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</a:t>
            </a:r>
            <a:endParaRPr lang="en-US" sz="1333" dirty="0"/>
          </a:p>
        </p:txBody>
      </p:sp>
      <p:pic>
        <p:nvPicPr>
          <p:cNvPr id="25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EDB49013-182C-ADCA-7DB7-578C6624FE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80"/>
    </mc:Choice>
    <mc:Fallback>
      <p:transition spd="slow" advTm="26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8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0560" y="512064"/>
            <a:ext cx="6096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733" b="1" dirty="0">
                <a:solidFill>
                  <a:srgbClr val="1C7293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04</a:t>
            </a:r>
            <a:endParaRPr lang="en-US" sz="1733" dirty="0"/>
          </a:p>
        </p:txBody>
      </p:sp>
      <p:sp>
        <p:nvSpPr>
          <p:cNvPr id="3" name="Text 1"/>
          <p:cNvSpPr/>
          <p:nvPr/>
        </p:nvSpPr>
        <p:spPr>
          <a:xfrm>
            <a:off x="1158240" y="512064"/>
            <a:ext cx="85344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b="1" kern="0" spc="267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LITERATURE</a:t>
            </a:r>
            <a:endParaRPr lang="en-US" sz="1467" dirty="0"/>
          </a:p>
        </p:txBody>
      </p:sp>
      <p:sp>
        <p:nvSpPr>
          <p:cNvPr id="4" name="Text 2"/>
          <p:cNvSpPr/>
          <p:nvPr/>
        </p:nvSpPr>
        <p:spPr>
          <a:xfrm>
            <a:off x="670560" y="1036320"/>
            <a:ext cx="10850880" cy="1036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33"/>
              </a:lnSpc>
            </a:pPr>
            <a:r>
              <a:rPr lang="en-US" sz="4000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What the Field Knows — and Does Not</a:t>
            </a:r>
            <a:endParaRPr lang="en-US" sz="4000" dirty="0"/>
          </a:p>
        </p:txBody>
      </p:sp>
      <p:sp>
        <p:nvSpPr>
          <p:cNvPr id="5" name="Shape 3"/>
          <p:cNvSpPr/>
          <p:nvPr/>
        </p:nvSpPr>
        <p:spPr>
          <a:xfrm>
            <a:off x="670560" y="2133600"/>
            <a:ext cx="5303520" cy="4084320"/>
          </a:xfrm>
          <a:prstGeom prst="roundRect">
            <a:avLst>
              <a:gd name="adj" fmla="val 2090"/>
            </a:avLst>
          </a:prstGeom>
          <a:solidFill>
            <a:srgbClr val="F4F6F8"/>
          </a:solidFill>
          <a:ln w="12700">
            <a:solidFill>
              <a:srgbClr val="DDE3E8"/>
            </a:solidFill>
            <a:prstDash val="solid"/>
          </a:ln>
          <a:effectLst>
            <a:outerShdw blurRad="88900" dist="25400" dir="5400000" algn="bl" rotWithShape="0">
              <a:srgbClr val="000000">
                <a:alpha val="8000"/>
              </a:srgbClr>
            </a:outerShdw>
          </a:effectLst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320" y="2438400"/>
            <a:ext cx="390144" cy="390144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548384" y="2438400"/>
            <a:ext cx="4145280" cy="4145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00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Well established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1097280" y="3048000"/>
            <a:ext cx="4511040" cy="29260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457189" indent="-457189">
              <a:lnSpc>
                <a:spcPts val="2133"/>
              </a:lnSpc>
              <a:spcAft>
                <a:spcPts val="1333"/>
              </a:spcAft>
              <a:buSzPct val="100000"/>
              <a:buChar char="•"/>
            </a:pPr>
            <a:r>
              <a:rPr lang="en-US" sz="1600" dirty="0">
                <a:solidFill>
                  <a:srgbClr val="3645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Positive relationships predict engagement, achievement and wellbeing (Roorda et al., 2011).</a:t>
            </a:r>
            <a:endParaRPr lang="en-US" sz="1600" dirty="0"/>
          </a:p>
          <a:p>
            <a:pPr marL="457189" indent="-457189">
              <a:lnSpc>
                <a:spcPts val="2133"/>
              </a:lnSpc>
              <a:spcAft>
                <a:spcPts val="1333"/>
              </a:spcAft>
              <a:buSzPct val="100000"/>
              <a:buChar char="•"/>
            </a:pPr>
            <a:r>
              <a:rPr lang="en-US" sz="1600" dirty="0">
                <a:solidFill>
                  <a:srgbClr val="3645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Relational climate buffers behavioural conflict and dropout risk.</a:t>
            </a:r>
            <a:endParaRPr lang="en-US" sz="1600" dirty="0"/>
          </a:p>
          <a:p>
            <a:pPr marL="457189" indent="-457189">
              <a:lnSpc>
                <a:spcPts val="2133"/>
              </a:lnSpc>
              <a:spcAft>
                <a:spcPts val="1333"/>
              </a:spcAft>
              <a:buSzPct val="100000"/>
              <a:buChar char="•"/>
            </a:pPr>
            <a:r>
              <a:rPr lang="en-US" sz="1600" dirty="0">
                <a:solidFill>
                  <a:srgbClr val="3645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Hattie ranks teacher–student relationships among high-impact factors.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6217920" y="2133600"/>
            <a:ext cx="5303520" cy="4084320"/>
          </a:xfrm>
          <a:prstGeom prst="roundRect">
            <a:avLst>
              <a:gd name="adj" fmla="val 2090"/>
            </a:avLst>
          </a:prstGeom>
          <a:solidFill>
            <a:srgbClr val="1A1F26"/>
          </a:solidFill>
          <a:ln/>
          <a:effectLst>
            <a:outerShdw blurRad="88900" dist="25400" dir="5400000" algn="bl" rotWithShape="0">
              <a:srgbClr val="000000">
                <a:alpha val="8000"/>
              </a:srgbClr>
            </a:outerShdw>
          </a:effectLst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3680" y="2438400"/>
            <a:ext cx="390144" cy="390144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095744" y="2438400"/>
            <a:ext cx="4145280" cy="4145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The research gap</a:t>
            </a:r>
            <a:endParaRPr lang="en-US" sz="2000" dirty="0"/>
          </a:p>
        </p:txBody>
      </p:sp>
      <p:sp>
        <p:nvSpPr>
          <p:cNvPr id="12" name="Text 8"/>
          <p:cNvSpPr/>
          <p:nvPr/>
        </p:nvSpPr>
        <p:spPr>
          <a:xfrm>
            <a:off x="6644640" y="3048000"/>
            <a:ext cx="4511040" cy="29260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457189" indent="-457189">
              <a:lnSpc>
                <a:spcPts val="2133"/>
              </a:lnSpc>
              <a:spcAft>
                <a:spcPts val="1333"/>
              </a:spcAft>
              <a:buSzPct val="100000"/>
              <a:buChar char="•"/>
            </a:pPr>
            <a:r>
              <a:rPr lang="en-US" sz="1600" dirty="0">
                <a:solidFill>
                  <a:srgbClr val="CBD6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How Greek teachers themselves interpret and prioritise relationships.</a:t>
            </a:r>
            <a:endParaRPr lang="en-US" sz="1600" dirty="0"/>
          </a:p>
          <a:p>
            <a:pPr marL="457189" indent="-457189">
              <a:lnSpc>
                <a:spcPts val="2133"/>
              </a:lnSpc>
              <a:spcAft>
                <a:spcPts val="1333"/>
              </a:spcAft>
              <a:buSzPct val="100000"/>
              <a:buChar char="•"/>
            </a:pPr>
            <a:r>
              <a:rPr lang="en-US" sz="1600" dirty="0">
                <a:solidFill>
                  <a:srgbClr val="CBD6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Which everyday practices build — and repair — classroom climate.</a:t>
            </a:r>
            <a:endParaRPr lang="en-US" sz="1600" dirty="0"/>
          </a:p>
          <a:p>
            <a:pPr marL="457189" indent="-457189">
              <a:lnSpc>
                <a:spcPts val="2133"/>
              </a:lnSpc>
              <a:spcAft>
                <a:spcPts val="1333"/>
              </a:spcAft>
              <a:buSzPct val="100000"/>
              <a:buChar char="•"/>
            </a:pPr>
            <a:r>
              <a:rPr lang="en-US" sz="1600" dirty="0">
                <a:solidFill>
                  <a:srgbClr val="CBD6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How relational work is sustained under exam and workload pressure.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11338560" y="6339840"/>
            <a:ext cx="609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1333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</a:t>
            </a:r>
            <a:endParaRPr lang="en-US" sz="1333" dirty="0"/>
          </a:p>
        </p:txBody>
      </p:sp>
      <p:pic>
        <p:nvPicPr>
          <p:cNvPr id="1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11E95FCF-4A4E-6665-9DCC-C941D738C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37"/>
    </mc:Choice>
    <mc:Fallback>
      <p:transition spd="slow" advTm="48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3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0560" y="512064"/>
            <a:ext cx="6096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733" b="1" dirty="0">
                <a:solidFill>
                  <a:srgbClr val="1C7293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05</a:t>
            </a:r>
            <a:endParaRPr lang="en-US" sz="1733" dirty="0"/>
          </a:p>
        </p:txBody>
      </p:sp>
      <p:sp>
        <p:nvSpPr>
          <p:cNvPr id="3" name="Text 1"/>
          <p:cNvSpPr/>
          <p:nvPr/>
        </p:nvSpPr>
        <p:spPr>
          <a:xfrm>
            <a:off x="1158240" y="512064"/>
            <a:ext cx="85344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b="1" kern="0" spc="267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RESEARCH DESIGN</a:t>
            </a:r>
            <a:endParaRPr lang="en-US" sz="1467" dirty="0"/>
          </a:p>
        </p:txBody>
      </p:sp>
      <p:sp>
        <p:nvSpPr>
          <p:cNvPr id="4" name="Text 2"/>
          <p:cNvSpPr/>
          <p:nvPr/>
        </p:nvSpPr>
        <p:spPr>
          <a:xfrm>
            <a:off x="670560" y="1036320"/>
            <a:ext cx="10850880" cy="1036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33"/>
              </a:lnSpc>
            </a:pPr>
            <a:r>
              <a:rPr lang="en-US" sz="4000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Aim &amp; Research Questions</a:t>
            </a:r>
            <a:endParaRPr lang="en-US" sz="4000" dirty="0"/>
          </a:p>
        </p:txBody>
      </p:sp>
      <p:sp>
        <p:nvSpPr>
          <p:cNvPr id="5" name="Shape 3"/>
          <p:cNvSpPr/>
          <p:nvPr/>
        </p:nvSpPr>
        <p:spPr>
          <a:xfrm>
            <a:off x="670560" y="2072640"/>
            <a:ext cx="10850880" cy="1158240"/>
          </a:xfrm>
          <a:prstGeom prst="roundRect">
            <a:avLst>
              <a:gd name="adj" fmla="val 7368"/>
            </a:avLst>
          </a:prstGeom>
          <a:solidFill>
            <a:srgbClr val="F4F6F8"/>
          </a:solidFill>
          <a:ln w="12700">
            <a:solidFill>
              <a:srgbClr val="DDE3E8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975360" y="2267712"/>
            <a:ext cx="1219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b="1" kern="0" spc="267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AIM</a:t>
            </a:r>
            <a:endParaRPr lang="en-US" sz="1467" dirty="0"/>
          </a:p>
        </p:txBody>
      </p:sp>
      <p:sp>
        <p:nvSpPr>
          <p:cNvPr id="7" name="Text 5"/>
          <p:cNvSpPr/>
          <p:nvPr/>
        </p:nvSpPr>
        <p:spPr>
          <a:xfrm>
            <a:off x="975360" y="2609088"/>
            <a:ext cx="102412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2267"/>
              </a:lnSpc>
            </a:pPr>
            <a:r>
              <a:rPr lang="en-US" sz="1733" dirty="0">
                <a:solidFill>
                  <a:srgbClr val="3645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 examine how Greek teachers understand the importance and value of teacher–student relationships, and how they build and sustain a positive classroom climate in everyday practice.</a:t>
            </a:r>
            <a:endParaRPr lang="en-US" sz="1733" dirty="0"/>
          </a:p>
        </p:txBody>
      </p:sp>
      <p:sp>
        <p:nvSpPr>
          <p:cNvPr id="8" name="Shape 6"/>
          <p:cNvSpPr/>
          <p:nvPr/>
        </p:nvSpPr>
        <p:spPr>
          <a:xfrm>
            <a:off x="670560" y="3535680"/>
            <a:ext cx="10850880" cy="804672"/>
          </a:xfrm>
          <a:prstGeom prst="roundRect">
            <a:avLst>
              <a:gd name="adj" fmla="val 9091"/>
            </a:avLst>
          </a:prstGeom>
          <a:solidFill>
            <a:srgbClr val="FFFFFF"/>
          </a:solidFill>
          <a:ln w="12700">
            <a:solidFill>
              <a:srgbClr val="DDE3E8"/>
            </a:solidFill>
            <a:prstDash val="solid"/>
          </a:ln>
          <a:effectLst>
            <a:outerShdw blurRad="88900" dist="25400" dir="5400000" algn="bl" rotWithShape="0">
              <a:srgbClr val="000000">
                <a:alpha val="8000"/>
              </a:srgbClr>
            </a:outerShdw>
          </a:effectLst>
        </p:spPr>
      </p:sp>
      <p:sp>
        <p:nvSpPr>
          <p:cNvPr id="9" name="Shape 7"/>
          <p:cNvSpPr/>
          <p:nvPr/>
        </p:nvSpPr>
        <p:spPr>
          <a:xfrm>
            <a:off x="950976" y="3694176"/>
            <a:ext cx="487680" cy="487680"/>
          </a:xfrm>
          <a:prstGeom prst="ellipse">
            <a:avLst/>
          </a:prstGeom>
          <a:solidFill>
            <a:srgbClr val="0F4C5C"/>
          </a:solidFill>
          <a:ln/>
        </p:spPr>
      </p:sp>
      <p:sp>
        <p:nvSpPr>
          <p:cNvPr id="10" name="Text 8"/>
          <p:cNvSpPr/>
          <p:nvPr/>
        </p:nvSpPr>
        <p:spPr>
          <a:xfrm>
            <a:off x="950976" y="3694176"/>
            <a:ext cx="487680" cy="487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333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RQ1</a:t>
            </a:r>
            <a:endParaRPr lang="en-US" sz="1333" dirty="0"/>
          </a:p>
        </p:txBody>
      </p:sp>
      <p:sp>
        <p:nvSpPr>
          <p:cNvPr id="11" name="Text 9"/>
          <p:cNvSpPr/>
          <p:nvPr/>
        </p:nvSpPr>
        <p:spPr>
          <a:xfrm>
            <a:off x="1682496" y="3535680"/>
            <a:ext cx="9631680" cy="8046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2133"/>
              </a:lnSpc>
            </a:pPr>
            <a:r>
              <a:rPr lang="en-US" sz="1733" dirty="0">
                <a:solidFill>
                  <a:srgbClr val="3645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How do teachers conceptualise a good teacher–student relationship?</a:t>
            </a:r>
            <a:endParaRPr lang="en-US" sz="1733" dirty="0"/>
          </a:p>
        </p:txBody>
      </p:sp>
      <p:sp>
        <p:nvSpPr>
          <p:cNvPr id="12" name="Shape 10"/>
          <p:cNvSpPr/>
          <p:nvPr/>
        </p:nvSpPr>
        <p:spPr>
          <a:xfrm>
            <a:off x="670560" y="4486656"/>
            <a:ext cx="10850880" cy="804672"/>
          </a:xfrm>
          <a:prstGeom prst="roundRect">
            <a:avLst>
              <a:gd name="adj" fmla="val 9091"/>
            </a:avLst>
          </a:prstGeom>
          <a:solidFill>
            <a:srgbClr val="FFFFFF"/>
          </a:solidFill>
          <a:ln w="12700">
            <a:solidFill>
              <a:srgbClr val="DDE3E8"/>
            </a:solidFill>
            <a:prstDash val="solid"/>
          </a:ln>
          <a:effectLst>
            <a:outerShdw blurRad="88900" dist="25400" dir="5400000" algn="bl" rotWithShape="0">
              <a:srgbClr val="000000">
                <a:alpha val="8000"/>
              </a:srgbClr>
            </a:outerShdw>
          </a:effectLst>
        </p:spPr>
      </p:sp>
      <p:sp>
        <p:nvSpPr>
          <p:cNvPr id="13" name="Shape 11"/>
          <p:cNvSpPr/>
          <p:nvPr/>
        </p:nvSpPr>
        <p:spPr>
          <a:xfrm>
            <a:off x="950976" y="4645152"/>
            <a:ext cx="487680" cy="487680"/>
          </a:xfrm>
          <a:prstGeom prst="ellipse">
            <a:avLst/>
          </a:prstGeom>
          <a:solidFill>
            <a:srgbClr val="0F4C5C"/>
          </a:solidFill>
          <a:ln/>
        </p:spPr>
      </p:sp>
      <p:sp>
        <p:nvSpPr>
          <p:cNvPr id="14" name="Text 12"/>
          <p:cNvSpPr/>
          <p:nvPr/>
        </p:nvSpPr>
        <p:spPr>
          <a:xfrm>
            <a:off x="950976" y="4645152"/>
            <a:ext cx="487680" cy="487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333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RQ2</a:t>
            </a:r>
            <a:endParaRPr lang="en-US" sz="1333" dirty="0"/>
          </a:p>
        </p:txBody>
      </p:sp>
      <p:sp>
        <p:nvSpPr>
          <p:cNvPr id="15" name="Text 13"/>
          <p:cNvSpPr/>
          <p:nvPr/>
        </p:nvSpPr>
        <p:spPr>
          <a:xfrm>
            <a:off x="1682496" y="4486656"/>
            <a:ext cx="9631680" cy="8046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2133"/>
              </a:lnSpc>
            </a:pPr>
            <a:r>
              <a:rPr lang="en-US" sz="1733" dirty="0">
                <a:solidFill>
                  <a:srgbClr val="3645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value do they attach to it for learning, behaviour and wellbeing?</a:t>
            </a:r>
            <a:endParaRPr lang="en-US" sz="1733" dirty="0"/>
          </a:p>
        </p:txBody>
      </p:sp>
      <p:sp>
        <p:nvSpPr>
          <p:cNvPr id="16" name="Shape 14"/>
          <p:cNvSpPr/>
          <p:nvPr/>
        </p:nvSpPr>
        <p:spPr>
          <a:xfrm>
            <a:off x="670560" y="5437632"/>
            <a:ext cx="10850880" cy="804672"/>
          </a:xfrm>
          <a:prstGeom prst="roundRect">
            <a:avLst>
              <a:gd name="adj" fmla="val 9091"/>
            </a:avLst>
          </a:prstGeom>
          <a:solidFill>
            <a:srgbClr val="FFFFFF"/>
          </a:solidFill>
          <a:ln w="12700">
            <a:solidFill>
              <a:srgbClr val="DDE3E8"/>
            </a:solidFill>
            <a:prstDash val="solid"/>
          </a:ln>
          <a:effectLst>
            <a:outerShdw blurRad="88900" dist="25400" dir="5400000" algn="bl" rotWithShape="0">
              <a:srgbClr val="000000">
                <a:alpha val="8000"/>
              </a:srgbClr>
            </a:outerShdw>
          </a:effectLst>
        </p:spPr>
      </p:sp>
      <p:sp>
        <p:nvSpPr>
          <p:cNvPr id="17" name="Shape 15"/>
          <p:cNvSpPr/>
          <p:nvPr/>
        </p:nvSpPr>
        <p:spPr>
          <a:xfrm>
            <a:off x="950976" y="5596128"/>
            <a:ext cx="487680" cy="487680"/>
          </a:xfrm>
          <a:prstGeom prst="ellipse">
            <a:avLst/>
          </a:prstGeom>
          <a:solidFill>
            <a:srgbClr val="0F4C5C"/>
          </a:solidFill>
          <a:ln/>
        </p:spPr>
      </p:sp>
      <p:sp>
        <p:nvSpPr>
          <p:cNvPr id="18" name="Text 16"/>
          <p:cNvSpPr/>
          <p:nvPr/>
        </p:nvSpPr>
        <p:spPr>
          <a:xfrm>
            <a:off x="950976" y="5596128"/>
            <a:ext cx="487680" cy="487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333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RQ3</a:t>
            </a:r>
            <a:endParaRPr lang="en-US" sz="1333" dirty="0"/>
          </a:p>
        </p:txBody>
      </p:sp>
      <p:sp>
        <p:nvSpPr>
          <p:cNvPr id="19" name="Text 17"/>
          <p:cNvSpPr/>
          <p:nvPr/>
        </p:nvSpPr>
        <p:spPr>
          <a:xfrm>
            <a:off x="1682496" y="5437632"/>
            <a:ext cx="9631680" cy="8046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2133"/>
              </a:lnSpc>
            </a:pPr>
            <a:r>
              <a:rPr lang="en-US" sz="1733" dirty="0">
                <a:solidFill>
                  <a:srgbClr val="3645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Which practices, tensions and constraints shape classroom climate?</a:t>
            </a:r>
            <a:endParaRPr lang="en-US" sz="1733" dirty="0"/>
          </a:p>
        </p:txBody>
      </p:sp>
      <p:sp>
        <p:nvSpPr>
          <p:cNvPr id="20" name="Text 18"/>
          <p:cNvSpPr/>
          <p:nvPr/>
        </p:nvSpPr>
        <p:spPr>
          <a:xfrm>
            <a:off x="11338560" y="6339840"/>
            <a:ext cx="609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1333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</a:t>
            </a:r>
            <a:endParaRPr lang="en-US" sz="1333" dirty="0"/>
          </a:p>
        </p:txBody>
      </p:sp>
      <p:pic>
        <p:nvPicPr>
          <p:cNvPr id="21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036F887C-B760-96B6-8979-FA4151368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50"/>
    </mc:Choice>
    <mc:Fallback>
      <p:transition spd="slow" advTm="35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0560" y="512064"/>
            <a:ext cx="6096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733" b="1" dirty="0">
                <a:solidFill>
                  <a:srgbClr val="1C7293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06</a:t>
            </a:r>
            <a:endParaRPr lang="en-US" sz="1733" dirty="0"/>
          </a:p>
        </p:txBody>
      </p:sp>
      <p:sp>
        <p:nvSpPr>
          <p:cNvPr id="3" name="Text 1"/>
          <p:cNvSpPr/>
          <p:nvPr/>
        </p:nvSpPr>
        <p:spPr>
          <a:xfrm>
            <a:off x="1158240" y="512064"/>
            <a:ext cx="85344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b="1" kern="0" spc="267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METHODOLOGY</a:t>
            </a:r>
            <a:endParaRPr lang="en-US" sz="1467" dirty="0"/>
          </a:p>
        </p:txBody>
      </p:sp>
      <p:sp>
        <p:nvSpPr>
          <p:cNvPr id="4" name="Text 2"/>
          <p:cNvSpPr/>
          <p:nvPr/>
        </p:nvSpPr>
        <p:spPr>
          <a:xfrm>
            <a:off x="670560" y="1036320"/>
            <a:ext cx="10850880" cy="1036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33"/>
              </a:lnSpc>
            </a:pPr>
            <a:r>
              <a:rPr lang="en-US" sz="4000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A Qualitative, Interpretive Design</a:t>
            </a:r>
            <a:endParaRPr lang="en-US" sz="4000" dirty="0"/>
          </a:p>
        </p:txBody>
      </p:sp>
      <p:sp>
        <p:nvSpPr>
          <p:cNvPr id="5" name="Shape 3"/>
          <p:cNvSpPr/>
          <p:nvPr/>
        </p:nvSpPr>
        <p:spPr>
          <a:xfrm>
            <a:off x="670560" y="2255520"/>
            <a:ext cx="5547360" cy="1219200"/>
          </a:xfrm>
          <a:prstGeom prst="roundRect">
            <a:avLst>
              <a:gd name="adj" fmla="val 6000"/>
            </a:avLst>
          </a:prstGeom>
          <a:solidFill>
            <a:srgbClr val="F4F6F8"/>
          </a:solidFill>
          <a:ln w="12700">
            <a:solidFill>
              <a:srgbClr val="DDE3E8"/>
            </a:solidFill>
            <a:prstDash val="solid"/>
          </a:ln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936" y="2645664"/>
            <a:ext cx="438912" cy="438912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706880" y="2438400"/>
            <a:ext cx="4328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67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Paradigm</a:t>
            </a:r>
            <a:endParaRPr lang="en-US" sz="1867" dirty="0"/>
          </a:p>
        </p:txBody>
      </p:sp>
      <p:sp>
        <p:nvSpPr>
          <p:cNvPr id="8" name="Text 5"/>
          <p:cNvSpPr/>
          <p:nvPr/>
        </p:nvSpPr>
        <p:spPr>
          <a:xfrm>
            <a:off x="1706880" y="2816352"/>
            <a:ext cx="4328160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sz="1400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Interpretivist; meaning co-constructed through teacher accounts.</a:t>
            </a:r>
            <a:endParaRPr lang="en-US" sz="1400" dirty="0"/>
          </a:p>
        </p:txBody>
      </p:sp>
      <p:sp>
        <p:nvSpPr>
          <p:cNvPr id="9" name="Shape 6"/>
          <p:cNvSpPr/>
          <p:nvPr/>
        </p:nvSpPr>
        <p:spPr>
          <a:xfrm>
            <a:off x="6644640" y="2255520"/>
            <a:ext cx="5547360" cy="1219200"/>
          </a:xfrm>
          <a:prstGeom prst="roundRect">
            <a:avLst>
              <a:gd name="adj" fmla="val 6000"/>
            </a:avLst>
          </a:prstGeom>
          <a:solidFill>
            <a:srgbClr val="F4F6F8"/>
          </a:solidFill>
          <a:ln w="12700">
            <a:solidFill>
              <a:srgbClr val="DDE3E8"/>
            </a:solidFill>
            <a:prstDash val="solid"/>
          </a:ln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6016" y="2645664"/>
            <a:ext cx="438912" cy="438912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80960" y="2438400"/>
            <a:ext cx="4328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67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Participants</a:t>
            </a:r>
            <a:endParaRPr lang="en-US" sz="1867" dirty="0"/>
          </a:p>
        </p:txBody>
      </p:sp>
      <p:sp>
        <p:nvSpPr>
          <p:cNvPr id="12" name="Text 8"/>
          <p:cNvSpPr/>
          <p:nvPr/>
        </p:nvSpPr>
        <p:spPr>
          <a:xfrm>
            <a:off x="7680960" y="2816352"/>
            <a:ext cx="4328160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sz="1400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Purposive sample of Greek primary &amp; secondary teachers.</a:t>
            </a:r>
            <a:endParaRPr lang="en-US" sz="1400" dirty="0"/>
          </a:p>
        </p:txBody>
      </p:sp>
      <p:sp>
        <p:nvSpPr>
          <p:cNvPr id="13" name="Shape 9"/>
          <p:cNvSpPr/>
          <p:nvPr/>
        </p:nvSpPr>
        <p:spPr>
          <a:xfrm>
            <a:off x="670560" y="3694176"/>
            <a:ext cx="5547360" cy="1219200"/>
          </a:xfrm>
          <a:prstGeom prst="roundRect">
            <a:avLst>
              <a:gd name="adj" fmla="val 6000"/>
            </a:avLst>
          </a:prstGeom>
          <a:solidFill>
            <a:srgbClr val="F4F6F8"/>
          </a:solidFill>
          <a:ln w="12700">
            <a:solidFill>
              <a:srgbClr val="DDE3E8"/>
            </a:solidFill>
            <a:prstDash val="solid"/>
          </a:ln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936" y="4084320"/>
            <a:ext cx="438912" cy="438912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1706880" y="3877056"/>
            <a:ext cx="4328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67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Data collection</a:t>
            </a:r>
            <a:endParaRPr lang="en-US" sz="1867" dirty="0"/>
          </a:p>
        </p:txBody>
      </p:sp>
      <p:sp>
        <p:nvSpPr>
          <p:cNvPr id="16" name="Text 11"/>
          <p:cNvSpPr/>
          <p:nvPr/>
        </p:nvSpPr>
        <p:spPr>
          <a:xfrm>
            <a:off x="1706880" y="4255008"/>
            <a:ext cx="4328160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sz="1400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Semi-structured interviews with reflective prompts.</a:t>
            </a:r>
            <a:endParaRPr lang="en-US" sz="1400" dirty="0"/>
          </a:p>
        </p:txBody>
      </p:sp>
      <p:sp>
        <p:nvSpPr>
          <p:cNvPr id="17" name="Shape 12"/>
          <p:cNvSpPr/>
          <p:nvPr/>
        </p:nvSpPr>
        <p:spPr>
          <a:xfrm>
            <a:off x="6644640" y="3694176"/>
            <a:ext cx="5547360" cy="1219200"/>
          </a:xfrm>
          <a:prstGeom prst="roundRect">
            <a:avLst>
              <a:gd name="adj" fmla="val 6000"/>
            </a:avLst>
          </a:prstGeom>
          <a:solidFill>
            <a:srgbClr val="F4F6F8"/>
          </a:solidFill>
          <a:ln w="12700">
            <a:solidFill>
              <a:srgbClr val="DDE3E8"/>
            </a:solidFill>
            <a:prstDash val="solid"/>
          </a:ln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6016" y="4084320"/>
            <a:ext cx="438912" cy="438912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7680960" y="3877056"/>
            <a:ext cx="4328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67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Analysis</a:t>
            </a:r>
            <a:endParaRPr lang="en-US" sz="1867" dirty="0"/>
          </a:p>
        </p:txBody>
      </p:sp>
      <p:sp>
        <p:nvSpPr>
          <p:cNvPr id="20" name="Text 14"/>
          <p:cNvSpPr/>
          <p:nvPr/>
        </p:nvSpPr>
        <p:spPr>
          <a:xfrm>
            <a:off x="7680960" y="4255008"/>
            <a:ext cx="4328160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sz="1400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Reflexive thematic analysis (Braun &amp; Clarke, 2019).</a:t>
            </a:r>
            <a:endParaRPr lang="en-US" sz="1400" dirty="0"/>
          </a:p>
        </p:txBody>
      </p:sp>
      <p:sp>
        <p:nvSpPr>
          <p:cNvPr id="21" name="Shape 15"/>
          <p:cNvSpPr/>
          <p:nvPr/>
        </p:nvSpPr>
        <p:spPr>
          <a:xfrm>
            <a:off x="670560" y="5132832"/>
            <a:ext cx="5547360" cy="1219200"/>
          </a:xfrm>
          <a:prstGeom prst="roundRect">
            <a:avLst>
              <a:gd name="adj" fmla="val 6000"/>
            </a:avLst>
          </a:prstGeom>
          <a:solidFill>
            <a:srgbClr val="F4F6F8"/>
          </a:solidFill>
          <a:ln w="12700">
            <a:solidFill>
              <a:srgbClr val="DDE3E8"/>
            </a:solidFill>
            <a:prstDash val="solid"/>
          </a:ln>
        </p:spPr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936" y="5522976"/>
            <a:ext cx="438912" cy="438912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1706880" y="5315712"/>
            <a:ext cx="4328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67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Rigour</a:t>
            </a:r>
            <a:endParaRPr lang="en-US" sz="1867" dirty="0"/>
          </a:p>
        </p:txBody>
      </p:sp>
      <p:sp>
        <p:nvSpPr>
          <p:cNvPr id="24" name="Text 17"/>
          <p:cNvSpPr/>
          <p:nvPr/>
        </p:nvSpPr>
        <p:spPr>
          <a:xfrm>
            <a:off x="1706880" y="5693664"/>
            <a:ext cx="4328160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sz="1400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Member checking, audit trail and reflexive journaling.</a:t>
            </a:r>
            <a:endParaRPr lang="en-US" sz="1400" dirty="0"/>
          </a:p>
        </p:txBody>
      </p:sp>
      <p:sp>
        <p:nvSpPr>
          <p:cNvPr id="25" name="Shape 18"/>
          <p:cNvSpPr/>
          <p:nvPr/>
        </p:nvSpPr>
        <p:spPr>
          <a:xfrm>
            <a:off x="6644640" y="5132832"/>
            <a:ext cx="5547360" cy="1219200"/>
          </a:xfrm>
          <a:prstGeom prst="roundRect">
            <a:avLst>
              <a:gd name="adj" fmla="val 6000"/>
            </a:avLst>
          </a:prstGeom>
          <a:solidFill>
            <a:srgbClr val="F4F6F8"/>
          </a:solidFill>
          <a:ln w="12700">
            <a:solidFill>
              <a:srgbClr val="DDE3E8"/>
            </a:solidFill>
            <a:prstDash val="solid"/>
          </a:ln>
        </p:spPr>
      </p:sp>
      <p:pic>
        <p:nvPicPr>
          <p:cNvPr id="26" name="Image 5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86016" y="5522976"/>
            <a:ext cx="438912" cy="438912"/>
          </a:xfrm>
          <a:prstGeom prst="rect">
            <a:avLst/>
          </a:prstGeom>
        </p:spPr>
      </p:pic>
      <p:sp>
        <p:nvSpPr>
          <p:cNvPr id="27" name="Text 19"/>
          <p:cNvSpPr/>
          <p:nvPr/>
        </p:nvSpPr>
        <p:spPr>
          <a:xfrm>
            <a:off x="7680960" y="5315712"/>
            <a:ext cx="4328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67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Ethics</a:t>
            </a:r>
            <a:endParaRPr lang="en-US" sz="1867" dirty="0"/>
          </a:p>
        </p:txBody>
      </p:sp>
      <p:sp>
        <p:nvSpPr>
          <p:cNvPr id="28" name="Text 20"/>
          <p:cNvSpPr/>
          <p:nvPr/>
        </p:nvSpPr>
        <p:spPr>
          <a:xfrm>
            <a:off x="7680960" y="5693664"/>
            <a:ext cx="4328160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sz="1400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Informed consent, anonymity and right to withdraw.</a:t>
            </a:r>
            <a:endParaRPr lang="en-US" sz="1400" dirty="0"/>
          </a:p>
        </p:txBody>
      </p:sp>
      <p:sp>
        <p:nvSpPr>
          <p:cNvPr id="29" name="Text 21"/>
          <p:cNvSpPr/>
          <p:nvPr/>
        </p:nvSpPr>
        <p:spPr>
          <a:xfrm>
            <a:off x="11338560" y="6339840"/>
            <a:ext cx="609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1333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7</a:t>
            </a:r>
            <a:endParaRPr lang="en-US" sz="1333" dirty="0"/>
          </a:p>
        </p:txBody>
      </p:sp>
      <p:pic>
        <p:nvPicPr>
          <p:cNvPr id="30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2276E512-2C4C-E2F5-39CD-F458051693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32"/>
    </mc:Choice>
    <mc:Fallback>
      <p:transition spd="slow" advTm="18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670560"/>
            <a:ext cx="48768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b="1" kern="0" spc="400" dirty="0">
                <a:solidFill>
                  <a:srgbClr val="7FB2C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FINDINGS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731520" y="1158240"/>
            <a:ext cx="10728960" cy="975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40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Four Themes from Teacher Accounts</a:t>
            </a:r>
            <a:endParaRPr lang="en-US" sz="4000" dirty="0"/>
          </a:p>
        </p:txBody>
      </p:sp>
      <p:sp>
        <p:nvSpPr>
          <p:cNvPr id="4" name="Shape 2"/>
          <p:cNvSpPr/>
          <p:nvPr/>
        </p:nvSpPr>
        <p:spPr>
          <a:xfrm>
            <a:off x="731520" y="2499360"/>
            <a:ext cx="5242560" cy="1767840"/>
          </a:xfrm>
          <a:prstGeom prst="roundRect">
            <a:avLst>
              <a:gd name="adj" fmla="val 4828"/>
            </a:avLst>
          </a:prstGeom>
          <a:solidFill>
            <a:srgbClr val="242B34"/>
          </a:solidFill>
          <a:ln w="12700">
            <a:solidFill>
              <a:srgbClr val="323B46"/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" y="2865120"/>
            <a:ext cx="487680" cy="48768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4937760" y="2767584"/>
            <a:ext cx="73152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3467" b="1" dirty="0">
                <a:solidFill>
                  <a:srgbClr val="39434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01</a:t>
            </a:r>
            <a:endParaRPr lang="en-US" sz="3467" dirty="0"/>
          </a:p>
        </p:txBody>
      </p:sp>
      <p:sp>
        <p:nvSpPr>
          <p:cNvPr id="7" name="Text 4"/>
          <p:cNvSpPr/>
          <p:nvPr/>
        </p:nvSpPr>
        <p:spPr>
          <a:xfrm>
            <a:off x="1097280" y="3450336"/>
            <a:ext cx="4511040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67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Relationship first</a:t>
            </a:r>
            <a:endParaRPr lang="en-US" sz="2067" dirty="0"/>
          </a:p>
        </p:txBody>
      </p:sp>
      <p:sp>
        <p:nvSpPr>
          <p:cNvPr id="8" name="Text 5"/>
          <p:cNvSpPr/>
          <p:nvPr/>
        </p:nvSpPr>
        <p:spPr>
          <a:xfrm>
            <a:off x="1097280" y="3828288"/>
            <a:ext cx="4572000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667"/>
              </a:lnSpc>
            </a:pPr>
            <a:r>
              <a:rPr lang="en-US" sz="1440" dirty="0">
                <a:solidFill>
                  <a:srgbClr val="AEBAC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bond seen as the precondition for any teaching to land.</a:t>
            </a:r>
            <a:endParaRPr lang="en-US" sz="1440" dirty="0"/>
          </a:p>
        </p:txBody>
      </p:sp>
      <p:sp>
        <p:nvSpPr>
          <p:cNvPr id="9" name="Shape 6"/>
          <p:cNvSpPr/>
          <p:nvPr/>
        </p:nvSpPr>
        <p:spPr>
          <a:xfrm>
            <a:off x="6339840" y="2499360"/>
            <a:ext cx="5242560" cy="1767840"/>
          </a:xfrm>
          <a:prstGeom prst="roundRect">
            <a:avLst>
              <a:gd name="adj" fmla="val 4828"/>
            </a:avLst>
          </a:prstGeom>
          <a:solidFill>
            <a:srgbClr val="242B34"/>
          </a:solidFill>
          <a:ln w="12700">
            <a:solidFill>
              <a:srgbClr val="323B46"/>
            </a:solidFill>
            <a:prstDash val="solid"/>
          </a:ln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2865120"/>
            <a:ext cx="487680" cy="48768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0546080" y="2767584"/>
            <a:ext cx="73152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3467" b="1" dirty="0">
                <a:solidFill>
                  <a:srgbClr val="39434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02</a:t>
            </a:r>
            <a:endParaRPr lang="en-US" sz="3467" dirty="0"/>
          </a:p>
        </p:txBody>
      </p:sp>
      <p:sp>
        <p:nvSpPr>
          <p:cNvPr id="12" name="Text 8"/>
          <p:cNvSpPr/>
          <p:nvPr/>
        </p:nvSpPr>
        <p:spPr>
          <a:xfrm>
            <a:off x="6705600" y="3450336"/>
            <a:ext cx="4511040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67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Climate is felt</a:t>
            </a:r>
            <a:endParaRPr lang="en-US" sz="2067" dirty="0"/>
          </a:p>
        </p:txBody>
      </p:sp>
      <p:sp>
        <p:nvSpPr>
          <p:cNvPr id="13" name="Text 9"/>
          <p:cNvSpPr/>
          <p:nvPr/>
        </p:nvSpPr>
        <p:spPr>
          <a:xfrm>
            <a:off x="6705600" y="3828288"/>
            <a:ext cx="4572000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667"/>
              </a:lnSpc>
            </a:pPr>
            <a:r>
              <a:rPr lang="en-US" sz="1440" dirty="0">
                <a:solidFill>
                  <a:srgbClr val="AEBAC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Tone, fairness and safety read instantly by students.</a:t>
            </a:r>
            <a:endParaRPr lang="en-US" sz="1440" dirty="0"/>
          </a:p>
        </p:txBody>
      </p:sp>
      <p:sp>
        <p:nvSpPr>
          <p:cNvPr id="14" name="Shape 10"/>
          <p:cNvSpPr/>
          <p:nvPr/>
        </p:nvSpPr>
        <p:spPr>
          <a:xfrm>
            <a:off x="731520" y="4572000"/>
            <a:ext cx="5242560" cy="1767840"/>
          </a:xfrm>
          <a:prstGeom prst="roundRect">
            <a:avLst>
              <a:gd name="adj" fmla="val 4828"/>
            </a:avLst>
          </a:prstGeom>
          <a:solidFill>
            <a:srgbClr val="242B34"/>
          </a:solidFill>
          <a:ln w="12700">
            <a:solidFill>
              <a:srgbClr val="323B46"/>
            </a:solidFill>
            <a:prstDash val="solid"/>
          </a:ln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280" y="4937760"/>
            <a:ext cx="487680" cy="48768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4937760" y="4840224"/>
            <a:ext cx="73152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3467" b="1" dirty="0">
                <a:solidFill>
                  <a:srgbClr val="39434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03</a:t>
            </a:r>
            <a:endParaRPr lang="en-US" sz="3467" dirty="0"/>
          </a:p>
        </p:txBody>
      </p:sp>
      <p:sp>
        <p:nvSpPr>
          <p:cNvPr id="17" name="Text 12"/>
          <p:cNvSpPr/>
          <p:nvPr/>
        </p:nvSpPr>
        <p:spPr>
          <a:xfrm>
            <a:off x="1097280" y="5522976"/>
            <a:ext cx="4511040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67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Knowing the student</a:t>
            </a:r>
            <a:endParaRPr lang="en-US" sz="2067" dirty="0"/>
          </a:p>
        </p:txBody>
      </p:sp>
      <p:sp>
        <p:nvSpPr>
          <p:cNvPr id="18" name="Text 13"/>
          <p:cNvSpPr/>
          <p:nvPr/>
        </p:nvSpPr>
        <p:spPr>
          <a:xfrm>
            <a:off x="1097280" y="5900928"/>
            <a:ext cx="4572000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667"/>
              </a:lnSpc>
            </a:pPr>
            <a:r>
              <a:rPr lang="en-US" sz="1440" dirty="0">
                <a:solidFill>
                  <a:srgbClr val="AEBAC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Attention to individual stories as the root of trust.</a:t>
            </a:r>
            <a:endParaRPr lang="en-US" sz="1440" dirty="0"/>
          </a:p>
        </p:txBody>
      </p:sp>
      <p:sp>
        <p:nvSpPr>
          <p:cNvPr id="19" name="Shape 14"/>
          <p:cNvSpPr/>
          <p:nvPr/>
        </p:nvSpPr>
        <p:spPr>
          <a:xfrm>
            <a:off x="6339840" y="4572000"/>
            <a:ext cx="5242560" cy="1767840"/>
          </a:xfrm>
          <a:prstGeom prst="roundRect">
            <a:avLst>
              <a:gd name="adj" fmla="val 4828"/>
            </a:avLst>
          </a:prstGeom>
          <a:solidFill>
            <a:srgbClr val="242B34"/>
          </a:solidFill>
          <a:ln w="12700">
            <a:solidFill>
              <a:srgbClr val="323B46"/>
            </a:solidFill>
            <a:prstDash val="solid"/>
          </a:ln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5600" y="4937760"/>
            <a:ext cx="487680" cy="487680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10546080" y="4840224"/>
            <a:ext cx="73152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3467" b="1" dirty="0">
                <a:solidFill>
                  <a:srgbClr val="39434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04</a:t>
            </a:r>
            <a:endParaRPr lang="en-US" sz="3467" dirty="0"/>
          </a:p>
        </p:txBody>
      </p:sp>
      <p:sp>
        <p:nvSpPr>
          <p:cNvPr id="22" name="Text 16"/>
          <p:cNvSpPr/>
          <p:nvPr/>
        </p:nvSpPr>
        <p:spPr>
          <a:xfrm>
            <a:off x="6705600" y="5522976"/>
            <a:ext cx="4511040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67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Repair over control</a:t>
            </a:r>
            <a:endParaRPr lang="en-US" sz="2067" dirty="0"/>
          </a:p>
        </p:txBody>
      </p:sp>
      <p:sp>
        <p:nvSpPr>
          <p:cNvPr id="23" name="Text 17"/>
          <p:cNvSpPr/>
          <p:nvPr/>
        </p:nvSpPr>
        <p:spPr>
          <a:xfrm>
            <a:off x="6705600" y="5900928"/>
            <a:ext cx="4572000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667"/>
              </a:lnSpc>
            </a:pPr>
            <a:r>
              <a:rPr lang="en-US" sz="1440" dirty="0">
                <a:solidFill>
                  <a:srgbClr val="AEBAC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Restoring ruptured relationships rather than punishing.</a:t>
            </a:r>
            <a:endParaRPr lang="en-US" sz="1440" dirty="0"/>
          </a:p>
        </p:txBody>
      </p:sp>
      <p:sp>
        <p:nvSpPr>
          <p:cNvPr id="24" name="Text 18"/>
          <p:cNvSpPr/>
          <p:nvPr/>
        </p:nvSpPr>
        <p:spPr>
          <a:xfrm>
            <a:off x="11338560" y="6339840"/>
            <a:ext cx="609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1333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</a:t>
            </a:r>
            <a:endParaRPr lang="en-US" sz="1333" dirty="0"/>
          </a:p>
        </p:txBody>
      </p:sp>
      <p:pic>
        <p:nvPicPr>
          <p:cNvPr id="25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198547E9-8680-6749-F296-F26963839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01"/>
    </mc:Choice>
    <mc:Fallback>
      <p:transition spd="slow" advTm="36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0560" y="512064"/>
            <a:ext cx="6096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733" b="1" dirty="0">
                <a:solidFill>
                  <a:srgbClr val="1C7293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07</a:t>
            </a:r>
            <a:endParaRPr lang="en-US" sz="1733" dirty="0"/>
          </a:p>
        </p:txBody>
      </p:sp>
      <p:sp>
        <p:nvSpPr>
          <p:cNvPr id="3" name="Text 1"/>
          <p:cNvSpPr/>
          <p:nvPr/>
        </p:nvSpPr>
        <p:spPr>
          <a:xfrm>
            <a:off x="1158240" y="512064"/>
            <a:ext cx="85344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b="1" kern="0" spc="267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FINDINGS · IMPORTANCE &amp; VALUE</a:t>
            </a:r>
            <a:endParaRPr lang="en-US" sz="1467" dirty="0"/>
          </a:p>
        </p:txBody>
      </p:sp>
      <p:sp>
        <p:nvSpPr>
          <p:cNvPr id="4" name="Text 2"/>
          <p:cNvSpPr/>
          <p:nvPr/>
        </p:nvSpPr>
        <p:spPr>
          <a:xfrm>
            <a:off x="670560" y="1036320"/>
            <a:ext cx="10850880" cy="1036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33"/>
              </a:lnSpc>
            </a:pPr>
            <a:r>
              <a:rPr lang="en-US" sz="4000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The Bond as the Ground of Learning</a:t>
            </a:r>
            <a:endParaRPr lang="en-US" sz="4000" dirty="0"/>
          </a:p>
        </p:txBody>
      </p:sp>
      <p:sp>
        <p:nvSpPr>
          <p:cNvPr id="5" name="Shape 3"/>
          <p:cNvSpPr/>
          <p:nvPr/>
        </p:nvSpPr>
        <p:spPr>
          <a:xfrm>
            <a:off x="670560" y="2194560"/>
            <a:ext cx="5242560" cy="3962400"/>
          </a:xfrm>
          <a:prstGeom prst="roundRect">
            <a:avLst>
              <a:gd name="adj" fmla="val 2462"/>
            </a:avLst>
          </a:prstGeom>
          <a:solidFill>
            <a:srgbClr val="F4F6F8"/>
          </a:solidFill>
          <a:ln w="12700">
            <a:solidFill>
              <a:srgbClr val="DDE3E8"/>
            </a:solidFill>
            <a:prstDash val="solid"/>
          </a:ln>
          <a:effectLst>
            <a:outerShdw blurRad="88900" dist="25400" dir="5400000" algn="bl" rotWithShape="0">
              <a:srgbClr val="000000">
                <a:alpha val="8000"/>
              </a:srgbClr>
            </a:outerShdw>
          </a:effectLst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320" y="2499360"/>
            <a:ext cx="670560" cy="67056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36320" y="3352800"/>
            <a:ext cx="4511040" cy="1889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933"/>
              </a:lnSpc>
            </a:pPr>
            <a:r>
              <a:rPr lang="en-US" sz="2133" i="1" dirty="0">
                <a:solidFill>
                  <a:srgbClr val="36454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“A child who trusts you will try things they are afraid of. Without that trust, the best lesson in the world stays outside them.”</a:t>
            </a:r>
            <a:endParaRPr lang="en-US" sz="2133" dirty="0"/>
          </a:p>
        </p:txBody>
      </p:sp>
      <p:sp>
        <p:nvSpPr>
          <p:cNvPr id="8" name="Text 5"/>
          <p:cNvSpPr/>
          <p:nvPr/>
        </p:nvSpPr>
        <p:spPr>
          <a:xfrm>
            <a:off x="1036320" y="5486400"/>
            <a:ext cx="45110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b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— Primary teacher, 14 years' experience</a:t>
            </a:r>
            <a:endParaRPr lang="en-US" sz="1467" dirty="0"/>
          </a:p>
        </p:txBody>
      </p:sp>
      <p:sp>
        <p:nvSpPr>
          <p:cNvPr id="9" name="Shape 6"/>
          <p:cNvSpPr/>
          <p:nvPr/>
        </p:nvSpPr>
        <p:spPr>
          <a:xfrm>
            <a:off x="6339840" y="2304288"/>
            <a:ext cx="609600" cy="60960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1C7293"/>
            </a:solidFill>
            <a:prstDash val="solid"/>
          </a:ln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3952" y="2438400"/>
            <a:ext cx="341376" cy="34137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193280" y="2255520"/>
            <a:ext cx="4267200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00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Engagement driver</a:t>
            </a:r>
            <a:endParaRPr lang="en-US" sz="2000" dirty="0"/>
          </a:p>
        </p:txBody>
      </p:sp>
      <p:sp>
        <p:nvSpPr>
          <p:cNvPr id="12" name="Text 8"/>
          <p:cNvSpPr/>
          <p:nvPr/>
        </p:nvSpPr>
        <p:spPr>
          <a:xfrm>
            <a:off x="7193280" y="2670048"/>
            <a:ext cx="4328160" cy="755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67"/>
              </a:lnSpc>
            </a:pPr>
            <a:r>
              <a:rPr lang="en-US" sz="1533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Strong relationships linked to participation, effort and persistence.</a:t>
            </a:r>
            <a:endParaRPr lang="en-US" sz="1533" dirty="0"/>
          </a:p>
        </p:txBody>
      </p:sp>
      <p:sp>
        <p:nvSpPr>
          <p:cNvPr id="13" name="Shape 9"/>
          <p:cNvSpPr/>
          <p:nvPr/>
        </p:nvSpPr>
        <p:spPr>
          <a:xfrm>
            <a:off x="6339840" y="3621024"/>
            <a:ext cx="609600" cy="60960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1C7293"/>
            </a:solidFill>
            <a:prstDash val="solid"/>
          </a:ln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3952" y="3755136"/>
            <a:ext cx="341376" cy="341376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193280" y="3572256"/>
            <a:ext cx="4267200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00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Behaviour buffer</a:t>
            </a:r>
            <a:endParaRPr lang="en-US" sz="2000" dirty="0"/>
          </a:p>
        </p:txBody>
      </p:sp>
      <p:sp>
        <p:nvSpPr>
          <p:cNvPr id="16" name="Text 11"/>
          <p:cNvSpPr/>
          <p:nvPr/>
        </p:nvSpPr>
        <p:spPr>
          <a:xfrm>
            <a:off x="7193280" y="3986784"/>
            <a:ext cx="4328160" cy="755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67"/>
              </a:lnSpc>
            </a:pPr>
            <a:r>
              <a:rPr lang="en-US" sz="1533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Trust reduced conflict and the need for disciplinary control.</a:t>
            </a:r>
            <a:endParaRPr lang="en-US" sz="1533" dirty="0"/>
          </a:p>
        </p:txBody>
      </p:sp>
      <p:sp>
        <p:nvSpPr>
          <p:cNvPr id="17" name="Shape 12"/>
          <p:cNvSpPr/>
          <p:nvPr/>
        </p:nvSpPr>
        <p:spPr>
          <a:xfrm>
            <a:off x="6339840" y="4937760"/>
            <a:ext cx="609600" cy="60960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1C7293"/>
            </a:solidFill>
            <a:prstDash val="solid"/>
          </a:ln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3952" y="5071872"/>
            <a:ext cx="341376" cy="341376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7193280" y="4888992"/>
            <a:ext cx="4267200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00" b="1" dirty="0">
                <a:solidFill>
                  <a:srgbClr val="1A1F2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Wellbeing anchor</a:t>
            </a:r>
            <a:endParaRPr lang="en-US" sz="2000" dirty="0"/>
          </a:p>
        </p:txBody>
      </p:sp>
      <p:sp>
        <p:nvSpPr>
          <p:cNvPr id="20" name="Text 14"/>
          <p:cNvSpPr/>
          <p:nvPr/>
        </p:nvSpPr>
        <p:spPr>
          <a:xfrm>
            <a:off x="7193280" y="5303520"/>
            <a:ext cx="4328160" cy="755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67"/>
              </a:lnSpc>
            </a:pPr>
            <a:r>
              <a:rPr lang="en-US" sz="1533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Belonging framed as protection against anxiety and withdrawal.</a:t>
            </a:r>
            <a:endParaRPr lang="en-US" sz="1533" dirty="0"/>
          </a:p>
        </p:txBody>
      </p:sp>
      <p:sp>
        <p:nvSpPr>
          <p:cNvPr id="21" name="Text 15"/>
          <p:cNvSpPr/>
          <p:nvPr/>
        </p:nvSpPr>
        <p:spPr>
          <a:xfrm>
            <a:off x="11338560" y="6339840"/>
            <a:ext cx="609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1333" dirty="0">
                <a:solidFill>
                  <a:srgbClr val="6B768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9</a:t>
            </a:r>
            <a:endParaRPr lang="en-US" sz="1333" dirty="0"/>
          </a:p>
        </p:txBody>
      </p:sp>
      <p:pic>
        <p:nvPicPr>
          <p:cNvPr id="2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9065E553-B267-D493-99C4-E0C52E3E93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83"/>
    </mc:Choice>
    <mc:Fallback>
      <p:transition spd="slow" advTm="38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8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1345</Words>
  <Application>Microsoft Office PowerPoint</Application>
  <PresentationFormat>Ευρεία οθόνη</PresentationFormat>
  <Paragraphs>201</Paragraphs>
  <Slides>15</Slides>
  <Notes>15</Notes>
  <HiddenSlides>0</HiddenSlides>
  <MMClips>12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Cambria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MOD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Valadis Pap</dc:creator>
  <cp:lastModifiedBy>Valadis Pap</cp:lastModifiedBy>
  <cp:revision>2</cp:revision>
  <dcterms:created xsi:type="dcterms:W3CDTF">2026-06-29T22:18:48Z</dcterms:created>
  <dcterms:modified xsi:type="dcterms:W3CDTF">2026-06-29T22:38:21Z</dcterms:modified>
</cp:coreProperties>
</file>