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Mentions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1" i="0" u="none" strike="noStrike">
                    <a:solidFill>
                      <a:srgbClr val="1A1F26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Cameras off</c:v>
                </c:pt>
                <c:pt idx="1">
                  <c:v>Loss of body language</c:v>
                </c:pt>
                <c:pt idx="2">
                  <c:v>Time pressure</c:v>
                </c:pt>
                <c:pt idx="3">
                  <c:v>Large groups</c:v>
                </c:pt>
                <c:pt idx="4">
                  <c:v>Unequal access</c:v>
                </c:pt>
                <c:pt idx="5">
                  <c:v>Exhaustion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</c:v>
                </c:pt>
                <c:pt idx="1">
                  <c:v>16</c:v>
                </c:pt>
                <c:pt idx="2">
                  <c:v>13</c:v>
                </c:pt>
                <c:pt idx="3">
                  <c:v>11</c:v>
                </c:pt>
                <c:pt idx="4">
                  <c:v>9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86-47DF-8054-1186BE42B3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36454F"/>
                </a:solidFill>
                <a:latin typeface="Calibri"/>
              </a:defRPr>
            </a:pPr>
            <a:endParaRPr lang="el-G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0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C8FE40-BBBD-5051-B81A-45720C22B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4965013-C638-8252-6C65-AB5F9E534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1E886D-6C62-E1EC-BA20-9E92461F8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335997D-2153-C142-97E7-801F92604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E3277B0-3827-F981-1CD9-10378375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3440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A1A669-B074-5BC3-F0F4-45D286EF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CC4350C-8A58-3A11-945B-505A50052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DE4F9E-7FCB-6AB0-7751-7EFD2757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655182C-A251-5EA3-CACE-93C1E7A6A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C6E04CC-4815-D4B0-B6C6-60527DE56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345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999B03E-ED03-46BF-4A75-8AAB8EC53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D181208-6BF2-82F3-8223-076340047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75935B8-435E-D624-87E5-C2D91949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3B7B2BC-CC73-202E-A725-1CDDFEC53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4579AB0-1FF6-1833-8205-0310682B9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087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69198C-7B06-7E6E-E56A-76B8638EE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08F970-496E-1405-525E-4935A931C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0AABC52-3902-5940-BFF5-38C7B5A2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506F9B1-EBF8-D893-74EE-164B9F7EC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7C8E0FD-3BAC-DC0A-9882-C17F59AD8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773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39A8AF-7563-C493-0D9C-25091E658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E16CCE0-44C0-BD87-08E9-98E6705B7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5C6A3FA-FB77-A00B-91C1-C8555D19C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2FD522-C5C9-02FC-AE20-3AA33B37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933259A-8031-5837-9B0E-8B81D6A5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4955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872D5B-D54B-73DB-C9D0-1C241DEB8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18BA5F-F83B-3690-AB95-935D06832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76695B5-0FE3-8992-66A4-4667B7F68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D6D273D-7AB2-D5A6-D4C4-4F762E35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83486C-92B7-DAED-F6FE-FEC30458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66162AB-01F2-0313-6AA7-57A00B4FD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247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B4DCCC-6EC7-55EF-DF68-A6A8FCA5D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8BB68AD-AAFD-0947-18AB-B62858725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5EB338A-F8AE-B619-BF92-FDAFA6513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64A367B-9695-8054-8277-6B5EDC7C8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4391F93-4A7C-DAAC-BF45-B6644960E5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32D2E3E-A0F5-9AD8-F2C9-FFFD1BF47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589A39F-D6C1-1F6A-00D9-5D9F3255E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DBC7C93-BB7A-D61C-96D0-79B1B420E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216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E2A7E0-1980-7A60-8A71-DB7A8CB8E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646BDF0-F182-9209-C9B0-B7764724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96725F4-BCB6-0FF4-C245-0AE5AF48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0469A16-B7CB-9EE8-0837-B2913405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547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EB50C12-7B74-0B57-7D6B-77F665A0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9DBBF52-56E6-EFBA-A51D-5952AE3E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F1B15EF-9C35-1394-154E-5A999E97F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4145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7781F4-9503-0A2F-6C4E-E5065C620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888B6-CFF1-5754-A699-046637BC8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84912CF-DDCB-140A-F266-95E7F358A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413826-FB36-93B2-2372-EE15A62EA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90CA829-6C49-8EE2-815A-77B12F2EA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95125CC-6FD6-49D0-E6CD-33B21569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331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D2143D-2D73-4459-5035-C6E04F808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B72751F-D190-B757-5E21-AB68B012F5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3E3A2A5-8B24-2DD9-9A69-B8B86676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23966E9-06E7-F21C-58B5-9E878E357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32A56EA-470B-6694-7EFF-8E136CD96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1F0BAD-0E09-077B-490D-9202AA193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844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896FA78-188D-B6E6-CBFE-9C765B5E7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E34E84E-333C-9A92-6C5E-A3FDF5FEB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C497BE7-8F34-C63D-83D4-8E67EF256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ABE1EE-402A-4930-99EC-9CDC7F9895A0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B6C39B2-863B-74EF-501D-2B0FC4B9A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0DF640-AAB0-4D98-7253-72695D7E3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6C8AE6-939F-45C5-9928-52543EB1D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156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chart" Target="../charts/chart1.xml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AF4F3A6-900E-285E-51D2-EB96797612CB}"/>
              </a:ext>
            </a:extLst>
          </p:cNvPr>
          <p:cNvSpPr/>
          <p:nvPr/>
        </p:nvSpPr>
        <p:spPr>
          <a:xfrm>
            <a:off x="0" y="0"/>
            <a:ext cx="43891200" cy="4754880"/>
          </a:xfrm>
          <a:prstGeom prst="rect">
            <a:avLst/>
          </a:prstGeom>
          <a:solidFill>
            <a:srgbClr val="1A1F26"/>
          </a:solidFill>
          <a:ln/>
        </p:spPr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D0592A45-191E-0D26-E801-1BA7105ED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371600"/>
            <a:ext cx="1371600" cy="1371600"/>
          </a:xfrm>
          <a:prstGeom prst="rect">
            <a:avLst/>
          </a:prstGeom>
        </p:spPr>
      </p:pic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DDC25F09-27B9-A418-1338-159D8BA4B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280" y="1417320"/>
            <a:ext cx="1280160" cy="1280160"/>
          </a:xfrm>
          <a:prstGeom prst="rect">
            <a:avLst/>
          </a:prstGeom>
        </p:spPr>
      </p:pic>
      <p:sp>
        <p:nvSpPr>
          <p:cNvPr id="5" name="Text 1">
            <a:extLst>
              <a:ext uri="{FF2B5EF4-FFF2-40B4-BE49-F238E27FC236}">
                <a16:creationId xmlns:a16="http://schemas.microsoft.com/office/drawing/2014/main" id="{99D78E0C-3382-1BDB-7062-042F61DED6A3}"/>
              </a:ext>
            </a:extLst>
          </p:cNvPr>
          <p:cNvSpPr/>
          <p:nvPr/>
        </p:nvSpPr>
        <p:spPr>
          <a:xfrm>
            <a:off x="5120640" y="914400"/>
            <a:ext cx="3383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Empathy in Digital Learning Environments</a:t>
            </a:r>
            <a:endParaRPr lang="en-US" sz="5400" dirty="0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B2891A8E-086C-4531-E6DC-CC141A9397E2}"/>
              </a:ext>
            </a:extLst>
          </p:cNvPr>
          <p:cNvSpPr/>
          <p:nvPr/>
        </p:nvSpPr>
        <p:spPr>
          <a:xfrm>
            <a:off x="5120640" y="2697480"/>
            <a:ext cx="3657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Teachers' Perspectives on Cultivating Emotional Connection in Online and Hybrid Greek Classrooms</a:t>
            </a:r>
            <a:endParaRPr lang="en-US" sz="2400" dirty="0"/>
          </a:p>
        </p:txBody>
      </p:sp>
      <p:sp>
        <p:nvSpPr>
          <p:cNvPr id="7" name="Shape 3">
            <a:extLst>
              <a:ext uri="{FF2B5EF4-FFF2-40B4-BE49-F238E27FC236}">
                <a16:creationId xmlns:a16="http://schemas.microsoft.com/office/drawing/2014/main" id="{3D79EE54-3D1C-0A90-F698-5EF6AF7626C2}"/>
              </a:ext>
            </a:extLst>
          </p:cNvPr>
          <p:cNvSpPr/>
          <p:nvPr/>
        </p:nvSpPr>
        <p:spPr>
          <a:xfrm>
            <a:off x="0" y="4754880"/>
            <a:ext cx="438912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15E50E60-93D7-2E96-8C5F-4F1577CAC30E}"/>
              </a:ext>
            </a:extLst>
          </p:cNvPr>
          <p:cNvSpPr/>
          <p:nvPr/>
        </p:nvSpPr>
        <p:spPr>
          <a:xfrm>
            <a:off x="1828800" y="4754880"/>
            <a:ext cx="40233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Dagkli</a:t>
            </a: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Stavroula</a:t>
            </a: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University </a:t>
            </a:r>
            <a:r>
              <a:rPr lang="en-US" sz="2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Alicante</a:t>
            </a:r>
            <a:endParaRPr lang="en-US" sz="2000" dirty="0"/>
          </a:p>
        </p:txBody>
      </p:sp>
      <p:sp>
        <p:nvSpPr>
          <p:cNvPr id="9" name="Shape 5">
            <a:extLst>
              <a:ext uri="{FF2B5EF4-FFF2-40B4-BE49-F238E27FC236}">
                <a16:creationId xmlns:a16="http://schemas.microsoft.com/office/drawing/2014/main" id="{722262CA-CCF9-044C-BBBF-BF5633F3F4F8}"/>
              </a:ext>
            </a:extLst>
          </p:cNvPr>
          <p:cNvSpPr/>
          <p:nvPr/>
        </p:nvSpPr>
        <p:spPr>
          <a:xfrm>
            <a:off x="1280160" y="7040880"/>
            <a:ext cx="9646920" cy="2459736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6">
            <a:extLst>
              <a:ext uri="{FF2B5EF4-FFF2-40B4-BE49-F238E27FC236}">
                <a16:creationId xmlns:a16="http://schemas.microsoft.com/office/drawing/2014/main" id="{231AEB05-085C-A664-BCBA-50FA3820E25B}"/>
              </a:ext>
            </a:extLst>
          </p:cNvPr>
          <p:cNvSpPr/>
          <p:nvPr/>
        </p:nvSpPr>
        <p:spPr>
          <a:xfrm>
            <a:off x="1783080" y="7498080"/>
            <a:ext cx="1051560" cy="1051560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11" name="Image 2" descr="preencoded.png">
            <a:extLst>
              <a:ext uri="{FF2B5EF4-FFF2-40B4-BE49-F238E27FC236}">
                <a16:creationId xmlns:a16="http://schemas.microsoft.com/office/drawing/2014/main" id="{5F86CA7D-3E34-E7A3-0EBE-CBCF883F97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9112" y="7754112"/>
            <a:ext cx="548640" cy="548640"/>
          </a:xfrm>
          <a:prstGeom prst="rect">
            <a:avLst/>
          </a:prstGeom>
        </p:spPr>
      </p:pic>
      <p:sp>
        <p:nvSpPr>
          <p:cNvPr id="12" name="Text 7">
            <a:extLst>
              <a:ext uri="{FF2B5EF4-FFF2-40B4-BE49-F238E27FC236}">
                <a16:creationId xmlns:a16="http://schemas.microsoft.com/office/drawing/2014/main" id="{63BEEA46-4297-D732-2134-86A5BF5ED326}"/>
              </a:ext>
            </a:extLst>
          </p:cNvPr>
          <p:cNvSpPr/>
          <p:nvPr/>
        </p:nvSpPr>
        <p:spPr>
          <a:xfrm>
            <a:off x="3063240" y="7498080"/>
            <a:ext cx="7452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00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INTRODUCTION</a:t>
            </a:r>
            <a:endParaRPr lang="en-US" sz="2400" dirty="0"/>
          </a:p>
        </p:txBody>
      </p:sp>
      <p:sp>
        <p:nvSpPr>
          <p:cNvPr id="13" name="Text 8">
            <a:extLst>
              <a:ext uri="{FF2B5EF4-FFF2-40B4-BE49-F238E27FC236}">
                <a16:creationId xmlns:a16="http://schemas.microsoft.com/office/drawing/2014/main" id="{D914EF08-6245-316A-E4D1-605E9F98EEDD}"/>
              </a:ext>
            </a:extLst>
          </p:cNvPr>
          <p:cNvSpPr/>
          <p:nvPr/>
        </p:nvSpPr>
        <p:spPr>
          <a:xfrm>
            <a:off x="2103120" y="9144000"/>
            <a:ext cx="80010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8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rapid normalisation of online and hybrid instruction has reorganised how teachers read, interpret and respond to students. </a:t>
            </a:r>
            <a:r>
              <a:rPr lang="en-US" sz="1800" b="1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— historically grounded in co-presence, gaze and bodily cue — must now travel through a screen.</a:t>
            </a:r>
            <a:endParaRPr lang="en-US" sz="1800" dirty="0"/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CB9214CC-C609-F9E9-458B-9069703A2109}"/>
              </a:ext>
            </a:extLst>
          </p:cNvPr>
          <p:cNvSpPr/>
          <p:nvPr/>
        </p:nvSpPr>
        <p:spPr>
          <a:xfrm>
            <a:off x="2103120" y="13716000"/>
            <a:ext cx="8001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1500" dirty="0"/>
          </a:p>
        </p:txBody>
      </p:sp>
      <p:sp>
        <p:nvSpPr>
          <p:cNvPr id="15" name="Text 10">
            <a:extLst>
              <a:ext uri="{FF2B5EF4-FFF2-40B4-BE49-F238E27FC236}">
                <a16:creationId xmlns:a16="http://schemas.microsoft.com/office/drawing/2014/main" id="{805B9193-B380-6859-AA7C-27AAE0F4E464}"/>
              </a:ext>
            </a:extLst>
          </p:cNvPr>
          <p:cNvSpPr/>
          <p:nvPr/>
        </p:nvSpPr>
        <p:spPr>
          <a:xfrm>
            <a:off x="2103120" y="14493240"/>
            <a:ext cx="8001000" cy="4206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8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strongly predicts engagement, belonging and achievement (Cornelius-White, 2007). Yet most evidence derives from face-to-face classrooms. </a:t>
            </a:r>
            <a:r>
              <a:rPr lang="en-US" sz="1800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care is enacted and perceived through digital media remains under-examined</a:t>
            </a:r>
            <a:r>
              <a:rPr lang="en-US" sz="18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particularly in the Greek context.</a:t>
            </a:r>
            <a:endParaRPr lang="en-US" sz="1800" dirty="0"/>
          </a:p>
        </p:txBody>
      </p:sp>
      <p:sp>
        <p:nvSpPr>
          <p:cNvPr id="16" name="Shape 11">
            <a:extLst>
              <a:ext uri="{FF2B5EF4-FFF2-40B4-BE49-F238E27FC236}">
                <a16:creationId xmlns:a16="http://schemas.microsoft.com/office/drawing/2014/main" id="{C8C12BED-8536-0670-1953-CD1EEEFF032B}"/>
              </a:ext>
            </a:extLst>
          </p:cNvPr>
          <p:cNvSpPr/>
          <p:nvPr/>
        </p:nvSpPr>
        <p:spPr>
          <a:xfrm>
            <a:off x="2103120" y="19613880"/>
            <a:ext cx="8001000" cy="11201400"/>
          </a:xfrm>
          <a:prstGeom prst="roundRect">
            <a:avLst>
              <a:gd name="adj" fmla="val 1371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7" name="Image 3" descr="preencoded.png">
            <a:extLst>
              <a:ext uri="{FF2B5EF4-FFF2-40B4-BE49-F238E27FC236}">
                <a16:creationId xmlns:a16="http://schemas.microsoft.com/office/drawing/2014/main" id="{F0E56766-A0C2-9226-7824-03812775E4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8880" y="20162520"/>
            <a:ext cx="731520" cy="731520"/>
          </a:xfrm>
          <a:prstGeom prst="rect">
            <a:avLst/>
          </a:prstGeom>
        </p:spPr>
      </p:pic>
      <p:sp>
        <p:nvSpPr>
          <p:cNvPr id="18" name="Text 12">
            <a:extLst>
              <a:ext uri="{FF2B5EF4-FFF2-40B4-BE49-F238E27FC236}">
                <a16:creationId xmlns:a16="http://schemas.microsoft.com/office/drawing/2014/main" id="{A42C94A6-D1E5-6435-42D1-C006E7982D75}"/>
              </a:ext>
            </a:extLst>
          </p:cNvPr>
          <p:cNvSpPr/>
          <p:nvPr/>
        </p:nvSpPr>
        <p:spPr>
          <a:xfrm>
            <a:off x="3429000" y="20116800"/>
            <a:ext cx="6720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Cues at risk online</a:t>
            </a:r>
            <a:endParaRPr lang="en-US" sz="2000" dirty="0"/>
          </a:p>
        </p:txBody>
      </p:sp>
      <p:pic>
        <p:nvPicPr>
          <p:cNvPr id="19" name="Image 4" descr="preencoded.png">
            <a:extLst>
              <a:ext uri="{FF2B5EF4-FFF2-40B4-BE49-F238E27FC236}">
                <a16:creationId xmlns:a16="http://schemas.microsoft.com/office/drawing/2014/main" id="{FC84E347-7166-8B12-FAB8-F04D5A2017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0320" y="21442680"/>
            <a:ext cx="640080" cy="640080"/>
          </a:xfrm>
          <a:prstGeom prst="rect">
            <a:avLst/>
          </a:prstGeom>
        </p:spPr>
      </p:pic>
      <p:sp>
        <p:nvSpPr>
          <p:cNvPr id="20" name="Text 13">
            <a:extLst>
              <a:ext uri="{FF2B5EF4-FFF2-40B4-BE49-F238E27FC236}">
                <a16:creationId xmlns:a16="http://schemas.microsoft.com/office/drawing/2014/main" id="{132DBE31-A601-7529-8D88-DEDB245D5C3C}"/>
              </a:ext>
            </a:extLst>
          </p:cNvPr>
          <p:cNvSpPr/>
          <p:nvPr/>
        </p:nvSpPr>
        <p:spPr>
          <a:xfrm>
            <a:off x="3474720" y="21351240"/>
            <a:ext cx="6537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 micro-expression</a:t>
            </a:r>
            <a:endParaRPr lang="en-US" sz="1800" dirty="0"/>
          </a:p>
        </p:txBody>
      </p:sp>
      <p:pic>
        <p:nvPicPr>
          <p:cNvPr id="21" name="Image 5" descr="preencoded.png">
            <a:extLst>
              <a:ext uri="{FF2B5EF4-FFF2-40B4-BE49-F238E27FC236}">
                <a16:creationId xmlns:a16="http://schemas.microsoft.com/office/drawing/2014/main" id="{1C35D8A2-B9F3-B826-08A7-73C7AE61F3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0320" y="23740110"/>
            <a:ext cx="640080" cy="640080"/>
          </a:xfrm>
          <a:prstGeom prst="rect">
            <a:avLst/>
          </a:prstGeom>
        </p:spPr>
      </p:pic>
      <p:sp>
        <p:nvSpPr>
          <p:cNvPr id="22" name="Text 14">
            <a:extLst>
              <a:ext uri="{FF2B5EF4-FFF2-40B4-BE49-F238E27FC236}">
                <a16:creationId xmlns:a16="http://schemas.microsoft.com/office/drawing/2014/main" id="{EE5AC42A-C5E3-B37E-FCE8-BDDFAD3B4117}"/>
              </a:ext>
            </a:extLst>
          </p:cNvPr>
          <p:cNvSpPr/>
          <p:nvPr/>
        </p:nvSpPr>
        <p:spPr>
          <a:xfrm>
            <a:off x="3474720" y="23648670"/>
            <a:ext cx="6537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Awareness of the room</a:t>
            </a:r>
            <a:endParaRPr lang="en-US" sz="1800" dirty="0"/>
          </a:p>
        </p:txBody>
      </p:sp>
      <p:pic>
        <p:nvPicPr>
          <p:cNvPr id="23" name="Image 6" descr="preencoded.png">
            <a:extLst>
              <a:ext uri="{FF2B5EF4-FFF2-40B4-BE49-F238E27FC236}">
                <a16:creationId xmlns:a16="http://schemas.microsoft.com/office/drawing/2014/main" id="{E2C33C94-7E95-CABB-379D-AE99DBB674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60320" y="26037540"/>
            <a:ext cx="640080" cy="640080"/>
          </a:xfrm>
          <a:prstGeom prst="rect">
            <a:avLst/>
          </a:prstGeom>
        </p:spPr>
      </p:pic>
      <p:sp>
        <p:nvSpPr>
          <p:cNvPr id="24" name="Text 15">
            <a:extLst>
              <a:ext uri="{FF2B5EF4-FFF2-40B4-BE49-F238E27FC236}">
                <a16:creationId xmlns:a16="http://schemas.microsoft.com/office/drawing/2014/main" id="{5D48EC3A-9860-77AB-D880-F6C70778D40E}"/>
              </a:ext>
            </a:extLst>
          </p:cNvPr>
          <p:cNvSpPr/>
          <p:nvPr/>
        </p:nvSpPr>
        <p:spPr>
          <a:xfrm>
            <a:off x="3474720" y="25946100"/>
            <a:ext cx="6537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Spontaneous exchange</a:t>
            </a:r>
            <a:endParaRPr lang="en-US" sz="1800" dirty="0"/>
          </a:p>
        </p:txBody>
      </p:sp>
      <p:pic>
        <p:nvPicPr>
          <p:cNvPr id="25" name="Image 7" descr="preencoded.png">
            <a:extLst>
              <a:ext uri="{FF2B5EF4-FFF2-40B4-BE49-F238E27FC236}">
                <a16:creationId xmlns:a16="http://schemas.microsoft.com/office/drawing/2014/main" id="{38DBF03B-77FD-75FF-68C0-693D9B57CFC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60320" y="28334970"/>
            <a:ext cx="640080" cy="640080"/>
          </a:xfrm>
          <a:prstGeom prst="rect">
            <a:avLst/>
          </a:prstGeom>
        </p:spPr>
      </p:pic>
      <p:sp>
        <p:nvSpPr>
          <p:cNvPr id="26" name="Text 16">
            <a:extLst>
              <a:ext uri="{FF2B5EF4-FFF2-40B4-BE49-F238E27FC236}">
                <a16:creationId xmlns:a16="http://schemas.microsoft.com/office/drawing/2014/main" id="{3107A42F-9651-2E55-6708-22F9BE4FAA31}"/>
              </a:ext>
            </a:extLst>
          </p:cNvPr>
          <p:cNvSpPr/>
          <p:nvPr/>
        </p:nvSpPr>
        <p:spPr>
          <a:xfrm>
            <a:off x="3474720" y="28243530"/>
            <a:ext cx="6537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Felt sense of presence</a:t>
            </a:r>
            <a:endParaRPr lang="en-US" sz="1800" dirty="0"/>
          </a:p>
        </p:txBody>
      </p:sp>
      <p:sp>
        <p:nvSpPr>
          <p:cNvPr id="27" name="Shape 17">
            <a:extLst>
              <a:ext uri="{FF2B5EF4-FFF2-40B4-BE49-F238E27FC236}">
                <a16:creationId xmlns:a16="http://schemas.microsoft.com/office/drawing/2014/main" id="{DF6DA24B-16B9-76DB-162E-0B3A55E05B07}"/>
              </a:ext>
            </a:extLst>
          </p:cNvPr>
          <p:cNvSpPr/>
          <p:nvPr/>
        </p:nvSpPr>
        <p:spPr>
          <a:xfrm>
            <a:off x="11841480" y="7040880"/>
            <a:ext cx="9646920" cy="2459736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18">
            <a:extLst>
              <a:ext uri="{FF2B5EF4-FFF2-40B4-BE49-F238E27FC236}">
                <a16:creationId xmlns:a16="http://schemas.microsoft.com/office/drawing/2014/main" id="{F0E0FC5D-DC0B-BBA6-27C6-5EAA774AC0DB}"/>
              </a:ext>
            </a:extLst>
          </p:cNvPr>
          <p:cNvSpPr/>
          <p:nvPr/>
        </p:nvSpPr>
        <p:spPr>
          <a:xfrm>
            <a:off x="12344400" y="7498080"/>
            <a:ext cx="1051560" cy="1051560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29" name="Image 8" descr="preencoded.png">
            <a:extLst>
              <a:ext uri="{FF2B5EF4-FFF2-40B4-BE49-F238E27FC236}">
                <a16:creationId xmlns:a16="http://schemas.microsoft.com/office/drawing/2014/main" id="{7FAA3CEE-16E8-40E8-1F94-73A6A577C7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00432" y="7754112"/>
            <a:ext cx="548640" cy="548640"/>
          </a:xfrm>
          <a:prstGeom prst="rect">
            <a:avLst/>
          </a:prstGeom>
        </p:spPr>
      </p:pic>
      <p:sp>
        <p:nvSpPr>
          <p:cNvPr id="30" name="Text 19">
            <a:extLst>
              <a:ext uri="{FF2B5EF4-FFF2-40B4-BE49-F238E27FC236}">
                <a16:creationId xmlns:a16="http://schemas.microsoft.com/office/drawing/2014/main" id="{6414927B-93A7-28D8-357D-81B52444573A}"/>
              </a:ext>
            </a:extLst>
          </p:cNvPr>
          <p:cNvSpPr/>
          <p:nvPr/>
        </p:nvSpPr>
        <p:spPr>
          <a:xfrm>
            <a:off x="13624560" y="7498080"/>
            <a:ext cx="7452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00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AIM &amp; QUESTIONS</a:t>
            </a:r>
            <a:endParaRPr lang="en-US" sz="2400" dirty="0"/>
          </a:p>
        </p:txBody>
      </p:sp>
      <p:sp>
        <p:nvSpPr>
          <p:cNvPr id="31" name="Shape 20">
            <a:extLst>
              <a:ext uri="{FF2B5EF4-FFF2-40B4-BE49-F238E27FC236}">
                <a16:creationId xmlns:a16="http://schemas.microsoft.com/office/drawing/2014/main" id="{F23FD65D-90AE-2E46-7668-865565E20A33}"/>
              </a:ext>
            </a:extLst>
          </p:cNvPr>
          <p:cNvSpPr/>
          <p:nvPr/>
        </p:nvSpPr>
        <p:spPr>
          <a:xfrm>
            <a:off x="12664440" y="9144000"/>
            <a:ext cx="8001000" cy="2743200"/>
          </a:xfrm>
          <a:prstGeom prst="roundRect">
            <a:avLst>
              <a:gd name="adj" fmla="val 4000"/>
            </a:avLst>
          </a:prstGeom>
          <a:solidFill>
            <a:srgbClr val="1A1F26"/>
          </a:solidFill>
          <a:ln/>
        </p:spPr>
      </p:sp>
      <p:sp>
        <p:nvSpPr>
          <p:cNvPr id="32" name="Text 21">
            <a:extLst>
              <a:ext uri="{FF2B5EF4-FFF2-40B4-BE49-F238E27FC236}">
                <a16:creationId xmlns:a16="http://schemas.microsoft.com/office/drawing/2014/main" id="{FC0F5E8D-70CE-B407-5FA6-B6180D580CB0}"/>
              </a:ext>
            </a:extLst>
          </p:cNvPr>
          <p:cNvSpPr/>
          <p:nvPr/>
        </p:nvSpPr>
        <p:spPr>
          <a:xfrm>
            <a:off x="13075920" y="9509760"/>
            <a:ext cx="7360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200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</a:t>
            </a:r>
            <a:endParaRPr lang="en-US" sz="1500" dirty="0"/>
          </a:p>
        </p:txBody>
      </p:sp>
      <p:sp>
        <p:nvSpPr>
          <p:cNvPr id="33" name="Text 22">
            <a:extLst>
              <a:ext uri="{FF2B5EF4-FFF2-40B4-BE49-F238E27FC236}">
                <a16:creationId xmlns:a16="http://schemas.microsoft.com/office/drawing/2014/main" id="{7899D7F5-D17F-FA8C-4AEA-1845F9E5CDC1}"/>
              </a:ext>
            </a:extLst>
          </p:cNvPr>
          <p:cNvSpPr/>
          <p:nvPr/>
        </p:nvSpPr>
        <p:spPr>
          <a:xfrm>
            <a:off x="13075920" y="10104120"/>
            <a:ext cx="7360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examine how Greek teachers understand and enact empathy in digital learning environments.</a:t>
            </a:r>
            <a:endParaRPr lang="en-US" sz="1800" dirty="0"/>
          </a:p>
        </p:txBody>
      </p:sp>
      <p:sp>
        <p:nvSpPr>
          <p:cNvPr id="34" name="Text 23">
            <a:extLst>
              <a:ext uri="{FF2B5EF4-FFF2-40B4-BE49-F238E27FC236}">
                <a16:creationId xmlns:a16="http://schemas.microsoft.com/office/drawing/2014/main" id="{38BC4B20-7217-5BFC-C5AC-771BE0D9A8E5}"/>
              </a:ext>
            </a:extLst>
          </p:cNvPr>
          <p:cNvSpPr/>
          <p:nvPr/>
        </p:nvSpPr>
        <p:spPr>
          <a:xfrm>
            <a:off x="12664440" y="12435840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15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QUESTIONS</a:t>
            </a:r>
            <a:endParaRPr lang="en-US" sz="1500" dirty="0"/>
          </a:p>
        </p:txBody>
      </p:sp>
      <p:sp>
        <p:nvSpPr>
          <p:cNvPr id="35" name="Shape 24">
            <a:extLst>
              <a:ext uri="{FF2B5EF4-FFF2-40B4-BE49-F238E27FC236}">
                <a16:creationId xmlns:a16="http://schemas.microsoft.com/office/drawing/2014/main" id="{92E9541B-D294-897C-15ED-D691AD1290CE}"/>
              </a:ext>
            </a:extLst>
          </p:cNvPr>
          <p:cNvSpPr/>
          <p:nvPr/>
        </p:nvSpPr>
        <p:spPr>
          <a:xfrm>
            <a:off x="12664440" y="13213080"/>
            <a:ext cx="1005840" cy="100584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36" name="Text 25">
            <a:extLst>
              <a:ext uri="{FF2B5EF4-FFF2-40B4-BE49-F238E27FC236}">
                <a16:creationId xmlns:a16="http://schemas.microsoft.com/office/drawing/2014/main" id="{9267ECB1-3251-1452-8327-D28BD426F304}"/>
              </a:ext>
            </a:extLst>
          </p:cNvPr>
          <p:cNvSpPr/>
          <p:nvPr/>
        </p:nvSpPr>
        <p:spPr>
          <a:xfrm>
            <a:off x="12664440" y="132130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RQ1</a:t>
            </a:r>
            <a:endParaRPr lang="en-US" sz="1400" dirty="0"/>
          </a:p>
        </p:txBody>
      </p:sp>
      <p:sp>
        <p:nvSpPr>
          <p:cNvPr id="37" name="Text 26">
            <a:extLst>
              <a:ext uri="{FF2B5EF4-FFF2-40B4-BE49-F238E27FC236}">
                <a16:creationId xmlns:a16="http://schemas.microsoft.com/office/drawing/2014/main" id="{BFFFF681-8F63-F165-F6C5-1BDFD026ED75}"/>
              </a:ext>
            </a:extLst>
          </p:cNvPr>
          <p:cNvSpPr/>
          <p:nvPr/>
        </p:nvSpPr>
        <p:spPr>
          <a:xfrm>
            <a:off x="13853160" y="13121640"/>
            <a:ext cx="68122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7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teachers conceptualise empathy when physical co-presence is absent?</a:t>
            </a:r>
            <a:endParaRPr lang="en-US" sz="1700" dirty="0"/>
          </a:p>
        </p:txBody>
      </p:sp>
      <p:sp>
        <p:nvSpPr>
          <p:cNvPr id="38" name="Shape 27">
            <a:extLst>
              <a:ext uri="{FF2B5EF4-FFF2-40B4-BE49-F238E27FC236}">
                <a16:creationId xmlns:a16="http://schemas.microsoft.com/office/drawing/2014/main" id="{715D8712-3FDF-834B-C1C9-1044541B5D4F}"/>
              </a:ext>
            </a:extLst>
          </p:cNvPr>
          <p:cNvSpPr/>
          <p:nvPr/>
        </p:nvSpPr>
        <p:spPr>
          <a:xfrm>
            <a:off x="12664440" y="15270480"/>
            <a:ext cx="1005840" cy="100584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39" name="Text 28">
            <a:extLst>
              <a:ext uri="{FF2B5EF4-FFF2-40B4-BE49-F238E27FC236}">
                <a16:creationId xmlns:a16="http://schemas.microsoft.com/office/drawing/2014/main" id="{92BFC212-7A03-98DF-059D-849FFB3F408E}"/>
              </a:ext>
            </a:extLst>
          </p:cNvPr>
          <p:cNvSpPr/>
          <p:nvPr/>
        </p:nvSpPr>
        <p:spPr>
          <a:xfrm>
            <a:off x="12664440" y="152704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RQ2</a:t>
            </a:r>
            <a:endParaRPr lang="en-US" sz="1400" dirty="0"/>
          </a:p>
        </p:txBody>
      </p:sp>
      <p:sp>
        <p:nvSpPr>
          <p:cNvPr id="40" name="Text 29">
            <a:extLst>
              <a:ext uri="{FF2B5EF4-FFF2-40B4-BE49-F238E27FC236}">
                <a16:creationId xmlns:a16="http://schemas.microsoft.com/office/drawing/2014/main" id="{DA3CE98F-3CED-685F-D478-5130AD481A0C}"/>
              </a:ext>
            </a:extLst>
          </p:cNvPr>
          <p:cNvSpPr/>
          <p:nvPr/>
        </p:nvSpPr>
        <p:spPr>
          <a:xfrm>
            <a:off x="13853160" y="15179040"/>
            <a:ext cx="68122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7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value do they attach to it for learning, wellbeing and belonging?</a:t>
            </a:r>
            <a:endParaRPr lang="en-US" sz="1700" dirty="0"/>
          </a:p>
        </p:txBody>
      </p:sp>
      <p:sp>
        <p:nvSpPr>
          <p:cNvPr id="41" name="Shape 30">
            <a:extLst>
              <a:ext uri="{FF2B5EF4-FFF2-40B4-BE49-F238E27FC236}">
                <a16:creationId xmlns:a16="http://schemas.microsoft.com/office/drawing/2014/main" id="{D98577BD-FCDC-155D-CCDF-8C18BA5AD056}"/>
              </a:ext>
            </a:extLst>
          </p:cNvPr>
          <p:cNvSpPr/>
          <p:nvPr/>
        </p:nvSpPr>
        <p:spPr>
          <a:xfrm>
            <a:off x="12664440" y="17327880"/>
            <a:ext cx="1005840" cy="100584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42" name="Text 31">
            <a:extLst>
              <a:ext uri="{FF2B5EF4-FFF2-40B4-BE49-F238E27FC236}">
                <a16:creationId xmlns:a16="http://schemas.microsoft.com/office/drawing/2014/main" id="{5FCB8E5F-FDCC-038C-7A45-234AC4DFC617}"/>
              </a:ext>
            </a:extLst>
          </p:cNvPr>
          <p:cNvSpPr/>
          <p:nvPr/>
        </p:nvSpPr>
        <p:spPr>
          <a:xfrm>
            <a:off x="12664440" y="17327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RQ3</a:t>
            </a:r>
            <a:endParaRPr lang="en-US" sz="1400" dirty="0"/>
          </a:p>
        </p:txBody>
      </p:sp>
      <p:sp>
        <p:nvSpPr>
          <p:cNvPr id="43" name="Text 32">
            <a:extLst>
              <a:ext uri="{FF2B5EF4-FFF2-40B4-BE49-F238E27FC236}">
                <a16:creationId xmlns:a16="http://schemas.microsoft.com/office/drawing/2014/main" id="{EA2F0875-8CA9-A23D-1E2E-46292BA6A032}"/>
              </a:ext>
            </a:extLst>
          </p:cNvPr>
          <p:cNvSpPr/>
          <p:nvPr/>
        </p:nvSpPr>
        <p:spPr>
          <a:xfrm>
            <a:off x="13853160" y="17236440"/>
            <a:ext cx="68122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7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strategies and constraints shape its implementation online?</a:t>
            </a:r>
            <a:endParaRPr lang="en-US" sz="1700" dirty="0"/>
          </a:p>
        </p:txBody>
      </p:sp>
      <p:sp>
        <p:nvSpPr>
          <p:cNvPr id="44" name="Text 33">
            <a:extLst>
              <a:ext uri="{FF2B5EF4-FFF2-40B4-BE49-F238E27FC236}">
                <a16:creationId xmlns:a16="http://schemas.microsoft.com/office/drawing/2014/main" id="{B3693685-30C4-6E45-89FD-ED40A587371C}"/>
              </a:ext>
            </a:extLst>
          </p:cNvPr>
          <p:cNvSpPr/>
          <p:nvPr/>
        </p:nvSpPr>
        <p:spPr>
          <a:xfrm>
            <a:off x="12664440" y="19613880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15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CONCEPTUAL FRAMEWORK</a:t>
            </a:r>
            <a:endParaRPr lang="en-US" sz="1500" dirty="0"/>
          </a:p>
        </p:txBody>
      </p:sp>
      <p:sp>
        <p:nvSpPr>
          <p:cNvPr id="45" name="Shape 34">
            <a:extLst>
              <a:ext uri="{FF2B5EF4-FFF2-40B4-BE49-F238E27FC236}">
                <a16:creationId xmlns:a16="http://schemas.microsoft.com/office/drawing/2014/main" id="{4109B555-8208-63C9-804D-DDB04DAB696B}"/>
              </a:ext>
            </a:extLst>
          </p:cNvPr>
          <p:cNvSpPr/>
          <p:nvPr/>
        </p:nvSpPr>
        <p:spPr>
          <a:xfrm>
            <a:off x="12664440" y="20436840"/>
            <a:ext cx="8001000" cy="1828800"/>
          </a:xfrm>
          <a:prstGeom prst="roundRect">
            <a:avLst>
              <a:gd name="adj" fmla="val 5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46" name="Image 9" descr="preencoded.png">
            <a:extLst>
              <a:ext uri="{FF2B5EF4-FFF2-40B4-BE49-F238E27FC236}">
                <a16:creationId xmlns:a16="http://schemas.microsoft.com/office/drawing/2014/main" id="{6FAC14DB-6199-FC97-2C9B-41B6847E342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075920" y="20985480"/>
            <a:ext cx="731520" cy="731520"/>
          </a:xfrm>
          <a:prstGeom prst="rect">
            <a:avLst/>
          </a:prstGeom>
        </p:spPr>
      </p:pic>
      <p:sp>
        <p:nvSpPr>
          <p:cNvPr id="47" name="Text 35">
            <a:extLst>
              <a:ext uri="{FF2B5EF4-FFF2-40B4-BE49-F238E27FC236}">
                <a16:creationId xmlns:a16="http://schemas.microsoft.com/office/drawing/2014/main" id="{DDEC7D6D-B449-0227-8FD2-F3B9390B4C86}"/>
              </a:ext>
            </a:extLst>
          </p:cNvPr>
          <p:cNvSpPr/>
          <p:nvPr/>
        </p:nvSpPr>
        <p:spPr>
          <a:xfrm>
            <a:off x="14036040" y="20711160"/>
            <a:ext cx="6537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Cognitive</a:t>
            </a:r>
            <a:endParaRPr lang="en-US" sz="1900" dirty="0"/>
          </a:p>
        </p:txBody>
      </p:sp>
      <p:sp>
        <p:nvSpPr>
          <p:cNvPr id="48" name="Text 36">
            <a:extLst>
              <a:ext uri="{FF2B5EF4-FFF2-40B4-BE49-F238E27FC236}">
                <a16:creationId xmlns:a16="http://schemas.microsoft.com/office/drawing/2014/main" id="{36915FDB-3683-7EAE-5B6A-DBF1AA8CF3BB}"/>
              </a:ext>
            </a:extLst>
          </p:cNvPr>
          <p:cNvSpPr/>
          <p:nvPr/>
        </p:nvSpPr>
        <p:spPr>
          <a:xfrm>
            <a:off x="14036040" y="21305520"/>
            <a:ext cx="6537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5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Perspective-taking from limited, screen-bound signals.</a:t>
            </a:r>
            <a:endParaRPr lang="en-US" sz="1500" dirty="0"/>
          </a:p>
        </p:txBody>
      </p:sp>
      <p:sp>
        <p:nvSpPr>
          <p:cNvPr id="49" name="Shape 37">
            <a:extLst>
              <a:ext uri="{FF2B5EF4-FFF2-40B4-BE49-F238E27FC236}">
                <a16:creationId xmlns:a16="http://schemas.microsoft.com/office/drawing/2014/main" id="{9932F876-7030-0CE3-F7AE-2C5051EBB3FD}"/>
              </a:ext>
            </a:extLst>
          </p:cNvPr>
          <p:cNvSpPr/>
          <p:nvPr/>
        </p:nvSpPr>
        <p:spPr>
          <a:xfrm>
            <a:off x="12664440" y="24894540"/>
            <a:ext cx="8001000" cy="1828800"/>
          </a:xfrm>
          <a:prstGeom prst="roundRect">
            <a:avLst>
              <a:gd name="adj" fmla="val 5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50" name="Image 10" descr="preencoded.png">
            <a:extLst>
              <a:ext uri="{FF2B5EF4-FFF2-40B4-BE49-F238E27FC236}">
                <a16:creationId xmlns:a16="http://schemas.microsoft.com/office/drawing/2014/main" id="{3BBE98CE-9DEF-FA8C-77CC-E8B71B7213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075920" y="25443180"/>
            <a:ext cx="731520" cy="731520"/>
          </a:xfrm>
          <a:prstGeom prst="rect">
            <a:avLst/>
          </a:prstGeom>
        </p:spPr>
      </p:pic>
      <p:sp>
        <p:nvSpPr>
          <p:cNvPr id="51" name="Text 38">
            <a:extLst>
              <a:ext uri="{FF2B5EF4-FFF2-40B4-BE49-F238E27FC236}">
                <a16:creationId xmlns:a16="http://schemas.microsoft.com/office/drawing/2014/main" id="{6471E292-A66B-E961-8E12-C9045662FD99}"/>
              </a:ext>
            </a:extLst>
          </p:cNvPr>
          <p:cNvSpPr/>
          <p:nvPr/>
        </p:nvSpPr>
        <p:spPr>
          <a:xfrm>
            <a:off x="14036040" y="25168860"/>
            <a:ext cx="6537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Affective</a:t>
            </a:r>
            <a:endParaRPr lang="en-US" sz="1900" dirty="0"/>
          </a:p>
        </p:txBody>
      </p:sp>
      <p:sp>
        <p:nvSpPr>
          <p:cNvPr id="52" name="Text 39">
            <a:extLst>
              <a:ext uri="{FF2B5EF4-FFF2-40B4-BE49-F238E27FC236}">
                <a16:creationId xmlns:a16="http://schemas.microsoft.com/office/drawing/2014/main" id="{48A0D95B-938D-BF13-F2B1-6B805C402418}"/>
              </a:ext>
            </a:extLst>
          </p:cNvPr>
          <p:cNvSpPr/>
          <p:nvPr/>
        </p:nvSpPr>
        <p:spPr>
          <a:xfrm>
            <a:off x="14036040" y="25763220"/>
            <a:ext cx="6537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5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 resonance despite reduced co-presence.</a:t>
            </a:r>
            <a:endParaRPr lang="en-US" sz="1500" dirty="0"/>
          </a:p>
        </p:txBody>
      </p:sp>
      <p:sp>
        <p:nvSpPr>
          <p:cNvPr id="53" name="Shape 40">
            <a:extLst>
              <a:ext uri="{FF2B5EF4-FFF2-40B4-BE49-F238E27FC236}">
                <a16:creationId xmlns:a16="http://schemas.microsoft.com/office/drawing/2014/main" id="{2638858C-4D29-7168-F146-8059F0FB6D4A}"/>
              </a:ext>
            </a:extLst>
          </p:cNvPr>
          <p:cNvSpPr/>
          <p:nvPr/>
        </p:nvSpPr>
        <p:spPr>
          <a:xfrm>
            <a:off x="12664440" y="29352240"/>
            <a:ext cx="8001000" cy="1828800"/>
          </a:xfrm>
          <a:prstGeom prst="roundRect">
            <a:avLst>
              <a:gd name="adj" fmla="val 5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54" name="Image 11" descr="preencoded.png">
            <a:extLst>
              <a:ext uri="{FF2B5EF4-FFF2-40B4-BE49-F238E27FC236}">
                <a16:creationId xmlns:a16="http://schemas.microsoft.com/office/drawing/2014/main" id="{20069A2F-D34E-FB9C-76AB-DB76B162EB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075920" y="29900880"/>
            <a:ext cx="731520" cy="731520"/>
          </a:xfrm>
          <a:prstGeom prst="rect">
            <a:avLst/>
          </a:prstGeom>
        </p:spPr>
      </p:pic>
      <p:sp>
        <p:nvSpPr>
          <p:cNvPr id="55" name="Text 41">
            <a:extLst>
              <a:ext uri="{FF2B5EF4-FFF2-40B4-BE49-F238E27FC236}">
                <a16:creationId xmlns:a16="http://schemas.microsoft.com/office/drawing/2014/main" id="{819AF1BC-FF3F-AE65-B838-2E9FD747C9EC}"/>
              </a:ext>
            </a:extLst>
          </p:cNvPr>
          <p:cNvSpPr/>
          <p:nvPr/>
        </p:nvSpPr>
        <p:spPr>
          <a:xfrm>
            <a:off x="14036040" y="29626560"/>
            <a:ext cx="6537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Behavioural</a:t>
            </a:r>
            <a:endParaRPr lang="en-US" sz="1900" dirty="0"/>
          </a:p>
        </p:txBody>
      </p:sp>
      <p:sp>
        <p:nvSpPr>
          <p:cNvPr id="56" name="Text 42">
            <a:extLst>
              <a:ext uri="{FF2B5EF4-FFF2-40B4-BE49-F238E27FC236}">
                <a16:creationId xmlns:a16="http://schemas.microsoft.com/office/drawing/2014/main" id="{1DF0F2FA-486D-BEE2-4726-63F5D1D456C0}"/>
              </a:ext>
            </a:extLst>
          </p:cNvPr>
          <p:cNvSpPr/>
          <p:nvPr/>
        </p:nvSpPr>
        <p:spPr>
          <a:xfrm>
            <a:off x="14036040" y="30220920"/>
            <a:ext cx="6537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5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Translating understanding into responsive teaching.</a:t>
            </a:r>
            <a:endParaRPr lang="en-US" sz="1500" dirty="0"/>
          </a:p>
        </p:txBody>
      </p:sp>
      <p:sp>
        <p:nvSpPr>
          <p:cNvPr id="57" name="Shape 43">
            <a:extLst>
              <a:ext uri="{FF2B5EF4-FFF2-40B4-BE49-F238E27FC236}">
                <a16:creationId xmlns:a16="http://schemas.microsoft.com/office/drawing/2014/main" id="{DF5F854C-52E4-A0E2-B376-84AE1D16463C}"/>
              </a:ext>
            </a:extLst>
          </p:cNvPr>
          <p:cNvSpPr/>
          <p:nvPr/>
        </p:nvSpPr>
        <p:spPr>
          <a:xfrm>
            <a:off x="22402800" y="7040880"/>
            <a:ext cx="9646920" cy="2459736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8" name="Shape 44">
            <a:extLst>
              <a:ext uri="{FF2B5EF4-FFF2-40B4-BE49-F238E27FC236}">
                <a16:creationId xmlns:a16="http://schemas.microsoft.com/office/drawing/2014/main" id="{28506F6E-DBC3-9A20-ACE0-0EA78FF14F9F}"/>
              </a:ext>
            </a:extLst>
          </p:cNvPr>
          <p:cNvSpPr/>
          <p:nvPr/>
        </p:nvSpPr>
        <p:spPr>
          <a:xfrm>
            <a:off x="22905720" y="7498080"/>
            <a:ext cx="1051560" cy="1051560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59" name="Image 12" descr="preencoded.png">
            <a:extLst>
              <a:ext uri="{FF2B5EF4-FFF2-40B4-BE49-F238E27FC236}">
                <a16:creationId xmlns:a16="http://schemas.microsoft.com/office/drawing/2014/main" id="{5ECC6476-0B25-AC04-74A7-2A6EB82443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161752" y="7754112"/>
            <a:ext cx="548640" cy="548640"/>
          </a:xfrm>
          <a:prstGeom prst="rect">
            <a:avLst/>
          </a:prstGeom>
        </p:spPr>
      </p:pic>
      <p:sp>
        <p:nvSpPr>
          <p:cNvPr id="60" name="Text 45">
            <a:extLst>
              <a:ext uri="{FF2B5EF4-FFF2-40B4-BE49-F238E27FC236}">
                <a16:creationId xmlns:a16="http://schemas.microsoft.com/office/drawing/2014/main" id="{41761A36-A114-8AE8-E75D-1D6EE6D0DD5B}"/>
              </a:ext>
            </a:extLst>
          </p:cNvPr>
          <p:cNvSpPr/>
          <p:nvPr/>
        </p:nvSpPr>
        <p:spPr>
          <a:xfrm>
            <a:off x="24185880" y="7498080"/>
            <a:ext cx="7452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00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METHODOLOGY</a:t>
            </a:r>
            <a:endParaRPr lang="en-US" sz="2400" dirty="0"/>
          </a:p>
        </p:txBody>
      </p:sp>
      <p:pic>
        <p:nvPicPr>
          <p:cNvPr id="61" name="Image 13" descr="preencoded.png">
            <a:extLst>
              <a:ext uri="{FF2B5EF4-FFF2-40B4-BE49-F238E27FC236}">
                <a16:creationId xmlns:a16="http://schemas.microsoft.com/office/drawing/2014/main" id="{B827A622-D28D-43B9-409D-12559C36A3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17200" y="9235440"/>
            <a:ext cx="731520" cy="731520"/>
          </a:xfrm>
          <a:prstGeom prst="rect">
            <a:avLst/>
          </a:prstGeom>
        </p:spPr>
      </p:pic>
      <p:sp>
        <p:nvSpPr>
          <p:cNvPr id="62" name="Text 46">
            <a:extLst>
              <a:ext uri="{FF2B5EF4-FFF2-40B4-BE49-F238E27FC236}">
                <a16:creationId xmlns:a16="http://schemas.microsoft.com/office/drawing/2014/main" id="{AAD643B8-28F4-4F82-0A4F-2A520CBFD2DA}"/>
              </a:ext>
            </a:extLst>
          </p:cNvPr>
          <p:cNvSpPr/>
          <p:nvPr/>
        </p:nvSpPr>
        <p:spPr>
          <a:xfrm>
            <a:off x="24323040" y="9144000"/>
            <a:ext cx="6903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 </a:t>
            </a:r>
            <a:r>
              <a:rPr lang="en-US" sz="165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Purposive sample of Greek teachers with online experience.</a:t>
            </a:r>
            <a:endParaRPr lang="en-US" sz="1650" dirty="0"/>
          </a:p>
        </p:txBody>
      </p:sp>
      <p:pic>
        <p:nvPicPr>
          <p:cNvPr id="63" name="Image 14" descr="preencoded.png">
            <a:extLst>
              <a:ext uri="{FF2B5EF4-FFF2-40B4-BE49-F238E27FC236}">
                <a16:creationId xmlns:a16="http://schemas.microsoft.com/office/drawing/2014/main" id="{5FFA577C-0DBF-997A-FC48-48572CF80C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317200" y="10835640"/>
            <a:ext cx="731520" cy="731520"/>
          </a:xfrm>
          <a:prstGeom prst="rect">
            <a:avLst/>
          </a:prstGeom>
        </p:spPr>
      </p:pic>
      <p:sp>
        <p:nvSpPr>
          <p:cNvPr id="64" name="Text 47">
            <a:extLst>
              <a:ext uri="{FF2B5EF4-FFF2-40B4-BE49-F238E27FC236}">
                <a16:creationId xmlns:a16="http://schemas.microsoft.com/office/drawing/2014/main" id="{D4CD31F1-1925-4CF1-D5C4-73962BFE07C5}"/>
              </a:ext>
            </a:extLst>
          </p:cNvPr>
          <p:cNvSpPr/>
          <p:nvPr/>
        </p:nvSpPr>
        <p:spPr>
          <a:xfrm>
            <a:off x="24323040" y="10744200"/>
            <a:ext cx="6903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 </a:t>
            </a:r>
            <a:r>
              <a:rPr lang="en-US" sz="165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Semi-structured interviews with reflective prompts.</a:t>
            </a:r>
            <a:endParaRPr lang="en-US" sz="1650" dirty="0"/>
          </a:p>
        </p:txBody>
      </p:sp>
      <p:pic>
        <p:nvPicPr>
          <p:cNvPr id="65" name="Image 15" descr="preencoded.png">
            <a:extLst>
              <a:ext uri="{FF2B5EF4-FFF2-40B4-BE49-F238E27FC236}">
                <a16:creationId xmlns:a16="http://schemas.microsoft.com/office/drawing/2014/main" id="{59767F66-97B4-B970-55AA-D4AC5DA2B9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317200" y="12435840"/>
            <a:ext cx="731520" cy="731520"/>
          </a:xfrm>
          <a:prstGeom prst="rect">
            <a:avLst/>
          </a:prstGeom>
        </p:spPr>
      </p:pic>
      <p:sp>
        <p:nvSpPr>
          <p:cNvPr id="66" name="Text 48">
            <a:extLst>
              <a:ext uri="{FF2B5EF4-FFF2-40B4-BE49-F238E27FC236}">
                <a16:creationId xmlns:a16="http://schemas.microsoft.com/office/drawing/2014/main" id="{711300BB-E04E-9803-F8DE-B3DDA8084C18}"/>
              </a:ext>
            </a:extLst>
          </p:cNvPr>
          <p:cNvSpPr/>
          <p:nvPr/>
        </p:nvSpPr>
        <p:spPr>
          <a:xfrm>
            <a:off x="24323040" y="12344400"/>
            <a:ext cx="6903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 </a:t>
            </a:r>
            <a:r>
              <a:rPr lang="en-US" sz="165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Reflexive thematic analysis (Braun &amp; Clarke, 2019).</a:t>
            </a:r>
            <a:endParaRPr lang="en-US" sz="1650" dirty="0"/>
          </a:p>
        </p:txBody>
      </p:sp>
      <p:pic>
        <p:nvPicPr>
          <p:cNvPr id="67" name="Image 16" descr="preencoded.png">
            <a:extLst>
              <a:ext uri="{FF2B5EF4-FFF2-40B4-BE49-F238E27FC236}">
                <a16:creationId xmlns:a16="http://schemas.microsoft.com/office/drawing/2014/main" id="{9A5C9858-9F99-ED2D-9943-CD8F645E356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3317200" y="14036040"/>
            <a:ext cx="731520" cy="731520"/>
          </a:xfrm>
          <a:prstGeom prst="rect">
            <a:avLst/>
          </a:prstGeom>
        </p:spPr>
      </p:pic>
      <p:sp>
        <p:nvSpPr>
          <p:cNvPr id="68" name="Text 49">
            <a:extLst>
              <a:ext uri="{FF2B5EF4-FFF2-40B4-BE49-F238E27FC236}">
                <a16:creationId xmlns:a16="http://schemas.microsoft.com/office/drawing/2014/main" id="{47A57221-568D-7E86-C992-B87F06BF6ACE}"/>
              </a:ext>
            </a:extLst>
          </p:cNvPr>
          <p:cNvSpPr/>
          <p:nvPr/>
        </p:nvSpPr>
        <p:spPr>
          <a:xfrm>
            <a:off x="24323040" y="13944600"/>
            <a:ext cx="6903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000"/>
              </a:lnSpc>
              <a:buNone/>
            </a:pPr>
            <a:r>
              <a:rPr lang="en-US" sz="1650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Rigour  </a:t>
            </a:r>
            <a:r>
              <a:rPr lang="en-US" sz="165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checking, audit trail, reflexive journaling.</a:t>
            </a:r>
            <a:endParaRPr lang="en-US" sz="1650" dirty="0"/>
          </a:p>
        </p:txBody>
      </p:sp>
      <p:sp>
        <p:nvSpPr>
          <p:cNvPr id="69" name="Shape 50">
            <a:extLst>
              <a:ext uri="{FF2B5EF4-FFF2-40B4-BE49-F238E27FC236}">
                <a16:creationId xmlns:a16="http://schemas.microsoft.com/office/drawing/2014/main" id="{ECC396F7-6201-B3E2-0BB1-082FB9414397}"/>
              </a:ext>
            </a:extLst>
          </p:cNvPr>
          <p:cNvSpPr/>
          <p:nvPr/>
        </p:nvSpPr>
        <p:spPr>
          <a:xfrm>
            <a:off x="23225760" y="15910560"/>
            <a:ext cx="8001000" cy="0"/>
          </a:xfrm>
          <a:prstGeom prst="line">
            <a:avLst/>
          </a:prstGeom>
          <a:noFill/>
          <a:ln w="12700">
            <a:solidFill>
              <a:srgbClr val="DDE3E8"/>
            </a:solidFill>
            <a:prstDash val="solid"/>
          </a:ln>
        </p:spPr>
      </p:sp>
      <p:sp>
        <p:nvSpPr>
          <p:cNvPr id="70" name="Text 51">
            <a:extLst>
              <a:ext uri="{FF2B5EF4-FFF2-40B4-BE49-F238E27FC236}">
                <a16:creationId xmlns:a16="http://schemas.microsoft.com/office/drawing/2014/main" id="{5DDA7A50-C1A8-24EF-7133-846BE803038F}"/>
              </a:ext>
            </a:extLst>
          </p:cNvPr>
          <p:cNvSpPr/>
          <p:nvPr/>
        </p:nvSpPr>
        <p:spPr>
          <a:xfrm>
            <a:off x="23225760" y="16367760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15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 · BARRIERS</a:t>
            </a:r>
            <a:endParaRPr lang="en-US" sz="1500" dirty="0"/>
          </a:p>
        </p:txBody>
      </p:sp>
      <p:sp>
        <p:nvSpPr>
          <p:cNvPr id="71" name="Text 52">
            <a:extLst>
              <a:ext uri="{FF2B5EF4-FFF2-40B4-BE49-F238E27FC236}">
                <a16:creationId xmlns:a16="http://schemas.microsoft.com/office/drawing/2014/main" id="{F87C8FC7-0F5E-8532-46E8-A98D4B199041}"/>
              </a:ext>
            </a:extLst>
          </p:cNvPr>
          <p:cNvSpPr/>
          <p:nvPr/>
        </p:nvSpPr>
        <p:spPr>
          <a:xfrm>
            <a:off x="23225760" y="17099280"/>
            <a:ext cx="8001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Barriers most frequently named by teachers (illustrative coding counts).</a:t>
            </a:r>
            <a:endParaRPr lang="en-US" sz="1500" dirty="0"/>
          </a:p>
        </p:txBody>
      </p:sp>
      <p:graphicFrame>
        <p:nvGraphicFramePr>
          <p:cNvPr id="72" name="Chart 0">
            <a:extLst>
              <a:ext uri="{FF2B5EF4-FFF2-40B4-BE49-F238E27FC236}">
                <a16:creationId xmlns:a16="http://schemas.microsoft.com/office/drawing/2014/main" id="{23AEEB7C-B7B7-E119-E25D-0B446CCC4E82}"/>
              </a:ext>
            </a:extLst>
          </p:cNvPr>
          <p:cNvGraphicFramePr/>
          <p:nvPr/>
        </p:nvGraphicFramePr>
        <p:xfrm>
          <a:off x="23042880" y="18379440"/>
          <a:ext cx="8366760" cy="1280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73" name="Shape 53">
            <a:extLst>
              <a:ext uri="{FF2B5EF4-FFF2-40B4-BE49-F238E27FC236}">
                <a16:creationId xmlns:a16="http://schemas.microsoft.com/office/drawing/2014/main" id="{98A908BF-48E6-4D0E-0CFA-599E0AD71FD0}"/>
              </a:ext>
            </a:extLst>
          </p:cNvPr>
          <p:cNvSpPr/>
          <p:nvPr/>
        </p:nvSpPr>
        <p:spPr>
          <a:xfrm>
            <a:off x="32964120" y="7040880"/>
            <a:ext cx="9646920" cy="2459736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4" name="Shape 54">
            <a:extLst>
              <a:ext uri="{FF2B5EF4-FFF2-40B4-BE49-F238E27FC236}">
                <a16:creationId xmlns:a16="http://schemas.microsoft.com/office/drawing/2014/main" id="{7CA034F6-3CCB-F8E8-072C-5F8D9EDD3165}"/>
              </a:ext>
            </a:extLst>
          </p:cNvPr>
          <p:cNvSpPr/>
          <p:nvPr/>
        </p:nvSpPr>
        <p:spPr>
          <a:xfrm>
            <a:off x="33467040" y="7498080"/>
            <a:ext cx="1051560" cy="1051560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75" name="Image 17" descr="preencoded.png">
            <a:extLst>
              <a:ext uri="{FF2B5EF4-FFF2-40B4-BE49-F238E27FC236}">
                <a16:creationId xmlns:a16="http://schemas.microsoft.com/office/drawing/2014/main" id="{19F790A0-76C3-F0A7-DC35-FE41BB0783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723072" y="7754112"/>
            <a:ext cx="548640" cy="548640"/>
          </a:xfrm>
          <a:prstGeom prst="rect">
            <a:avLst/>
          </a:prstGeom>
        </p:spPr>
      </p:pic>
      <p:sp>
        <p:nvSpPr>
          <p:cNvPr id="76" name="Text 55">
            <a:extLst>
              <a:ext uri="{FF2B5EF4-FFF2-40B4-BE49-F238E27FC236}">
                <a16:creationId xmlns:a16="http://schemas.microsoft.com/office/drawing/2014/main" id="{45EB231D-D632-23B6-CE8E-68CAF34E2424}"/>
              </a:ext>
            </a:extLst>
          </p:cNvPr>
          <p:cNvSpPr/>
          <p:nvPr/>
        </p:nvSpPr>
        <p:spPr>
          <a:xfrm>
            <a:off x="34747200" y="7498080"/>
            <a:ext cx="7452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100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FINDINGS &amp; IMPACT</a:t>
            </a:r>
            <a:endParaRPr lang="en-US" sz="2400" dirty="0"/>
          </a:p>
        </p:txBody>
      </p:sp>
      <p:sp>
        <p:nvSpPr>
          <p:cNvPr id="77" name="Shape 56">
            <a:extLst>
              <a:ext uri="{FF2B5EF4-FFF2-40B4-BE49-F238E27FC236}">
                <a16:creationId xmlns:a16="http://schemas.microsoft.com/office/drawing/2014/main" id="{3A5139EF-788E-3E18-D86B-CF4C33B0A735}"/>
              </a:ext>
            </a:extLst>
          </p:cNvPr>
          <p:cNvSpPr/>
          <p:nvPr/>
        </p:nvSpPr>
        <p:spPr>
          <a:xfrm>
            <a:off x="33787080" y="9144000"/>
            <a:ext cx="8001000" cy="4297680"/>
          </a:xfrm>
          <a:prstGeom prst="roundRect">
            <a:avLst>
              <a:gd name="adj" fmla="val 2553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78" name="Image 18" descr="preencoded.png">
            <a:extLst>
              <a:ext uri="{FF2B5EF4-FFF2-40B4-BE49-F238E27FC236}">
                <a16:creationId xmlns:a16="http://schemas.microsoft.com/office/drawing/2014/main" id="{78215BCF-E2C4-8BD0-DC45-9B6DAF826BE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4152840" y="9601200"/>
            <a:ext cx="1005840" cy="1005840"/>
          </a:xfrm>
          <a:prstGeom prst="rect">
            <a:avLst/>
          </a:prstGeom>
        </p:spPr>
      </p:pic>
      <p:sp>
        <p:nvSpPr>
          <p:cNvPr id="79" name="Text 57">
            <a:extLst>
              <a:ext uri="{FF2B5EF4-FFF2-40B4-BE49-F238E27FC236}">
                <a16:creationId xmlns:a16="http://schemas.microsoft.com/office/drawing/2014/main" id="{DCB917DF-9FD2-DE12-5A0C-0DE29707CEDF}"/>
              </a:ext>
            </a:extLst>
          </p:cNvPr>
          <p:cNvSpPr/>
          <p:nvPr/>
        </p:nvSpPr>
        <p:spPr>
          <a:xfrm>
            <a:off x="34152840" y="10789920"/>
            <a:ext cx="6903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00"/>
              </a:lnSpc>
              <a:buNone/>
            </a:pPr>
            <a:r>
              <a:rPr lang="en-US" sz="1900" i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“If they do not feel that I see them, nothing I teach through the screen will reach them. Empathy is not extra — it is the channel itself.”</a:t>
            </a:r>
            <a:endParaRPr lang="en-US" sz="1900" dirty="0"/>
          </a:p>
        </p:txBody>
      </p:sp>
      <p:sp>
        <p:nvSpPr>
          <p:cNvPr id="80" name="Text 58">
            <a:extLst>
              <a:ext uri="{FF2B5EF4-FFF2-40B4-BE49-F238E27FC236}">
                <a16:creationId xmlns:a16="http://schemas.microsoft.com/office/drawing/2014/main" id="{338D8E58-0B6F-126E-2EF0-2F755CDEE97C}"/>
              </a:ext>
            </a:extLst>
          </p:cNvPr>
          <p:cNvSpPr/>
          <p:nvPr/>
        </p:nvSpPr>
        <p:spPr>
          <a:xfrm>
            <a:off x="34152840" y="12801600"/>
            <a:ext cx="6903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Secondary teacher, hybrid context</a:t>
            </a:r>
            <a:endParaRPr lang="en-US" sz="1500" dirty="0"/>
          </a:p>
        </p:txBody>
      </p:sp>
      <p:sp>
        <p:nvSpPr>
          <p:cNvPr id="81" name="Text 59">
            <a:extLst>
              <a:ext uri="{FF2B5EF4-FFF2-40B4-BE49-F238E27FC236}">
                <a16:creationId xmlns:a16="http://schemas.microsoft.com/office/drawing/2014/main" id="{243F0B8B-CD0C-EC25-B3F7-757F1AD670D9}"/>
              </a:ext>
            </a:extLst>
          </p:cNvPr>
          <p:cNvSpPr/>
          <p:nvPr/>
        </p:nvSpPr>
        <p:spPr>
          <a:xfrm>
            <a:off x="33787080" y="14081760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15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STRATEGIES</a:t>
            </a:r>
            <a:endParaRPr lang="en-US" sz="1500" dirty="0"/>
          </a:p>
        </p:txBody>
      </p:sp>
      <p:pic>
        <p:nvPicPr>
          <p:cNvPr id="82" name="Image 19" descr="preencoded.png">
            <a:extLst>
              <a:ext uri="{FF2B5EF4-FFF2-40B4-BE49-F238E27FC236}">
                <a16:creationId xmlns:a16="http://schemas.microsoft.com/office/drawing/2014/main" id="{7E5F5BB3-E717-A685-C9E1-8B9CF43D72F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3832800" y="14904720"/>
            <a:ext cx="685800" cy="685800"/>
          </a:xfrm>
          <a:prstGeom prst="rect">
            <a:avLst/>
          </a:prstGeom>
        </p:spPr>
      </p:pic>
      <p:sp>
        <p:nvSpPr>
          <p:cNvPr id="83" name="Text 60">
            <a:extLst>
              <a:ext uri="{FF2B5EF4-FFF2-40B4-BE49-F238E27FC236}">
                <a16:creationId xmlns:a16="http://schemas.microsoft.com/office/drawing/2014/main" id="{47DA29F4-F8E1-7ACF-3F88-74BABFB9E01A}"/>
              </a:ext>
            </a:extLst>
          </p:cNvPr>
          <p:cNvSpPr/>
          <p:nvPr/>
        </p:nvSpPr>
        <p:spPr>
          <a:xfrm>
            <a:off x="34747200" y="14859000"/>
            <a:ext cx="6995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 presence (gaze, naming, pace)</a:t>
            </a:r>
            <a:endParaRPr lang="en-US" sz="1650" dirty="0"/>
          </a:p>
        </p:txBody>
      </p:sp>
      <p:pic>
        <p:nvPicPr>
          <p:cNvPr id="84" name="Image 20" descr="preencoded.png">
            <a:extLst>
              <a:ext uri="{FF2B5EF4-FFF2-40B4-BE49-F238E27FC236}">
                <a16:creationId xmlns:a16="http://schemas.microsoft.com/office/drawing/2014/main" id="{55E3536E-5F8F-4323-14C7-0158753711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32800" y="16093440"/>
            <a:ext cx="685800" cy="685800"/>
          </a:xfrm>
          <a:prstGeom prst="rect">
            <a:avLst/>
          </a:prstGeom>
        </p:spPr>
      </p:pic>
      <p:sp>
        <p:nvSpPr>
          <p:cNvPr id="85" name="Text 61">
            <a:extLst>
              <a:ext uri="{FF2B5EF4-FFF2-40B4-BE49-F238E27FC236}">
                <a16:creationId xmlns:a16="http://schemas.microsoft.com/office/drawing/2014/main" id="{EE269A8A-0E87-C21E-2786-01AACB0BE188}"/>
              </a:ext>
            </a:extLst>
          </p:cNvPr>
          <p:cNvSpPr/>
          <p:nvPr/>
        </p:nvSpPr>
        <p:spPr>
          <a:xfrm>
            <a:off x="34747200" y="16047720"/>
            <a:ext cx="6995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Low-stakes check-ins &amp; breakout moments</a:t>
            </a:r>
            <a:endParaRPr lang="en-US" sz="1650" dirty="0"/>
          </a:p>
        </p:txBody>
      </p:sp>
      <p:pic>
        <p:nvPicPr>
          <p:cNvPr id="86" name="Image 21" descr="preencoded.png">
            <a:extLst>
              <a:ext uri="{FF2B5EF4-FFF2-40B4-BE49-F238E27FC236}">
                <a16:creationId xmlns:a16="http://schemas.microsoft.com/office/drawing/2014/main" id="{EE124472-9177-DF50-9EFE-67E20A1FAA4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3832800" y="17282160"/>
            <a:ext cx="685800" cy="685800"/>
          </a:xfrm>
          <a:prstGeom prst="rect">
            <a:avLst/>
          </a:prstGeom>
        </p:spPr>
      </p:pic>
      <p:sp>
        <p:nvSpPr>
          <p:cNvPr id="87" name="Text 62">
            <a:extLst>
              <a:ext uri="{FF2B5EF4-FFF2-40B4-BE49-F238E27FC236}">
                <a16:creationId xmlns:a16="http://schemas.microsoft.com/office/drawing/2014/main" id="{D32AA251-6E28-1564-8B1B-E0FEA31C45F0}"/>
              </a:ext>
            </a:extLst>
          </p:cNvPr>
          <p:cNvSpPr/>
          <p:nvPr/>
        </p:nvSpPr>
        <p:spPr>
          <a:xfrm>
            <a:off x="34747200" y="17236440"/>
            <a:ext cx="6995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responsiveness to home context</a:t>
            </a:r>
            <a:endParaRPr lang="en-US" sz="1650" dirty="0"/>
          </a:p>
        </p:txBody>
      </p:sp>
      <p:pic>
        <p:nvPicPr>
          <p:cNvPr id="88" name="Image 22" descr="preencoded.png">
            <a:extLst>
              <a:ext uri="{FF2B5EF4-FFF2-40B4-BE49-F238E27FC236}">
                <a16:creationId xmlns:a16="http://schemas.microsoft.com/office/drawing/2014/main" id="{0499CD4D-7167-3CC2-AEE3-AB72A43683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32800" y="18470880"/>
            <a:ext cx="685800" cy="685800"/>
          </a:xfrm>
          <a:prstGeom prst="rect">
            <a:avLst/>
          </a:prstGeom>
        </p:spPr>
      </p:pic>
      <p:sp>
        <p:nvSpPr>
          <p:cNvPr id="89" name="Text 63">
            <a:extLst>
              <a:ext uri="{FF2B5EF4-FFF2-40B4-BE49-F238E27FC236}">
                <a16:creationId xmlns:a16="http://schemas.microsoft.com/office/drawing/2014/main" id="{BFD8AC01-C929-9128-4FB9-FFC9156CCEEC}"/>
              </a:ext>
            </a:extLst>
          </p:cNvPr>
          <p:cNvSpPr/>
          <p:nvPr/>
        </p:nvSpPr>
        <p:spPr>
          <a:xfrm>
            <a:off x="34747200" y="18425160"/>
            <a:ext cx="6995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Peer-empathy collaboration design</a:t>
            </a:r>
            <a:endParaRPr lang="en-US" sz="1650" dirty="0"/>
          </a:p>
        </p:txBody>
      </p:sp>
      <p:pic>
        <p:nvPicPr>
          <p:cNvPr id="90" name="Image 23" descr="preencoded.png">
            <a:extLst>
              <a:ext uri="{FF2B5EF4-FFF2-40B4-BE49-F238E27FC236}">
                <a16:creationId xmlns:a16="http://schemas.microsoft.com/office/drawing/2014/main" id="{8A48C2EE-068B-9083-2BD2-2CF3C381562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3832800" y="19659600"/>
            <a:ext cx="685800" cy="685800"/>
          </a:xfrm>
          <a:prstGeom prst="rect">
            <a:avLst/>
          </a:prstGeom>
        </p:spPr>
      </p:pic>
      <p:sp>
        <p:nvSpPr>
          <p:cNvPr id="91" name="Text 64">
            <a:extLst>
              <a:ext uri="{FF2B5EF4-FFF2-40B4-BE49-F238E27FC236}">
                <a16:creationId xmlns:a16="http://schemas.microsoft.com/office/drawing/2014/main" id="{311A85C6-6ADF-024B-04CE-5E28A26B8105}"/>
              </a:ext>
            </a:extLst>
          </p:cNvPr>
          <p:cNvSpPr/>
          <p:nvPr/>
        </p:nvSpPr>
        <p:spPr>
          <a:xfrm>
            <a:off x="34747200" y="19613880"/>
            <a:ext cx="6995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 emotional-literacy modelling</a:t>
            </a:r>
            <a:endParaRPr lang="en-US" sz="1650" dirty="0"/>
          </a:p>
        </p:txBody>
      </p:sp>
      <p:sp>
        <p:nvSpPr>
          <p:cNvPr id="92" name="Shape 65">
            <a:extLst>
              <a:ext uri="{FF2B5EF4-FFF2-40B4-BE49-F238E27FC236}">
                <a16:creationId xmlns:a16="http://schemas.microsoft.com/office/drawing/2014/main" id="{709945A9-BD40-9C83-D0F4-6BCDD5E416B7}"/>
              </a:ext>
            </a:extLst>
          </p:cNvPr>
          <p:cNvSpPr/>
          <p:nvPr/>
        </p:nvSpPr>
        <p:spPr>
          <a:xfrm>
            <a:off x="33787080" y="21305520"/>
            <a:ext cx="8001000" cy="3657600"/>
          </a:xfrm>
          <a:prstGeom prst="roundRect">
            <a:avLst>
              <a:gd name="adj" fmla="val 3000"/>
            </a:avLst>
          </a:prstGeom>
          <a:solidFill>
            <a:srgbClr val="1A1F26"/>
          </a:solidFill>
          <a:ln/>
        </p:spPr>
      </p:sp>
      <p:sp>
        <p:nvSpPr>
          <p:cNvPr id="93" name="Text 66">
            <a:extLst>
              <a:ext uri="{FF2B5EF4-FFF2-40B4-BE49-F238E27FC236}">
                <a16:creationId xmlns:a16="http://schemas.microsoft.com/office/drawing/2014/main" id="{5436AC86-DA85-D374-2321-C3A2DC3BF047}"/>
              </a:ext>
            </a:extLst>
          </p:cNvPr>
          <p:cNvSpPr/>
          <p:nvPr/>
        </p:nvSpPr>
        <p:spPr>
          <a:xfrm>
            <a:off x="34198560" y="21671280"/>
            <a:ext cx="7360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200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500" dirty="0"/>
          </a:p>
        </p:txBody>
      </p:sp>
      <p:sp>
        <p:nvSpPr>
          <p:cNvPr id="94" name="Text 67">
            <a:extLst>
              <a:ext uri="{FF2B5EF4-FFF2-40B4-BE49-F238E27FC236}">
                <a16:creationId xmlns:a16="http://schemas.microsoft.com/office/drawing/2014/main" id="{5828BDB6-12D9-2F45-E8F1-650E3374E589}"/>
              </a:ext>
            </a:extLst>
          </p:cNvPr>
          <p:cNvSpPr/>
          <p:nvPr/>
        </p:nvSpPr>
        <p:spPr>
          <a:xfrm>
            <a:off x="34198560" y="22311360"/>
            <a:ext cx="73609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 does not disappear behind a screen. It must be 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re-learned, re-resourced and made visible by intention</a:t>
            </a:r>
            <a:r>
              <a:rPr lang="en-US" sz="1800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rather than proximity.</a:t>
            </a:r>
            <a:endParaRPr lang="en-US" sz="1800" dirty="0"/>
          </a:p>
        </p:txBody>
      </p:sp>
      <p:sp>
        <p:nvSpPr>
          <p:cNvPr id="95" name="Text 68">
            <a:extLst>
              <a:ext uri="{FF2B5EF4-FFF2-40B4-BE49-F238E27FC236}">
                <a16:creationId xmlns:a16="http://schemas.microsoft.com/office/drawing/2014/main" id="{74913E50-317F-782C-434B-B1AC6CF7DEEC}"/>
              </a:ext>
            </a:extLst>
          </p:cNvPr>
          <p:cNvSpPr/>
          <p:nvPr/>
        </p:nvSpPr>
        <p:spPr>
          <a:xfrm>
            <a:off x="33787080" y="25420320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5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REFERENCES</a:t>
            </a:r>
            <a:endParaRPr lang="en-US" sz="1400" dirty="0"/>
          </a:p>
        </p:txBody>
      </p:sp>
      <p:sp>
        <p:nvSpPr>
          <p:cNvPr id="96" name="Text 69">
            <a:extLst>
              <a:ext uri="{FF2B5EF4-FFF2-40B4-BE49-F238E27FC236}">
                <a16:creationId xmlns:a16="http://schemas.microsoft.com/office/drawing/2014/main" id="{5CCCDB6D-F7B2-15C5-27D4-A946C3732BB6}"/>
              </a:ext>
            </a:extLst>
          </p:cNvPr>
          <p:cNvSpPr/>
          <p:nvPr/>
        </p:nvSpPr>
        <p:spPr>
          <a:xfrm>
            <a:off x="33787080" y="26060400"/>
            <a:ext cx="8001000" cy="5120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50"/>
              </a:lnSpc>
              <a:spcAft>
                <a:spcPts val="900"/>
              </a:spcAft>
              <a:buNone/>
            </a:pPr>
            <a:r>
              <a:rPr lang="en-US" sz="13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Braun, V., &amp; Clarke, V. (2019). Reflecting on reflexive thematic analysis. Qual. Res. Sport, Exercise &amp; Health, 11(4).</a:t>
            </a:r>
            <a:endParaRPr lang="en-US" sz="1300" dirty="0"/>
          </a:p>
          <a:p>
            <a:pPr marL="0" indent="0">
              <a:lnSpc>
                <a:spcPts val="1550"/>
              </a:lnSpc>
              <a:spcAft>
                <a:spcPts val="900"/>
              </a:spcAft>
              <a:buNone/>
            </a:pPr>
            <a:r>
              <a:rPr lang="en-US" sz="13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Cooper, B. (2011). Empathy in Education. London: Continuum.</a:t>
            </a:r>
            <a:endParaRPr lang="en-US" sz="1300" dirty="0"/>
          </a:p>
          <a:p>
            <a:pPr marL="0" indent="0">
              <a:lnSpc>
                <a:spcPts val="1550"/>
              </a:lnSpc>
              <a:spcAft>
                <a:spcPts val="900"/>
              </a:spcAft>
              <a:buNone/>
            </a:pPr>
            <a:r>
              <a:rPr lang="en-US" sz="13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Cornelius-White, J. (2007). Learner-centered relationships: A meta-analysis. RER, 77(1).</a:t>
            </a:r>
            <a:endParaRPr lang="en-US" sz="1300" dirty="0"/>
          </a:p>
          <a:p>
            <a:pPr marL="0" indent="0">
              <a:lnSpc>
                <a:spcPts val="1550"/>
              </a:lnSpc>
              <a:spcAft>
                <a:spcPts val="900"/>
              </a:spcAft>
              <a:buNone/>
            </a:pPr>
            <a:r>
              <a:rPr lang="en-US" sz="13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Hoffman, M. L. (2000). Empathy and Moral Development. Cambridge UP.</a:t>
            </a:r>
            <a:endParaRPr lang="en-US" sz="1300" dirty="0"/>
          </a:p>
          <a:p>
            <a:pPr marL="0" indent="0">
              <a:lnSpc>
                <a:spcPts val="1550"/>
              </a:lnSpc>
              <a:spcAft>
                <a:spcPts val="900"/>
              </a:spcAft>
              <a:buNone/>
            </a:pPr>
            <a:r>
              <a:rPr lang="en-US" sz="13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Rapanta, C., et al. (2020). Online university teaching during COVID-19. Postdigital Sci. &amp; Educ., 2.</a:t>
            </a:r>
            <a:endParaRPr lang="en-US" sz="1300" dirty="0"/>
          </a:p>
        </p:txBody>
      </p:sp>
      <p:sp>
        <p:nvSpPr>
          <p:cNvPr id="97" name="Text 70">
            <a:extLst>
              <a:ext uri="{FF2B5EF4-FFF2-40B4-BE49-F238E27FC236}">
                <a16:creationId xmlns:a16="http://schemas.microsoft.com/office/drawing/2014/main" id="{17994D2B-51E4-5E10-DAF3-B8BDD49F8F6A}"/>
              </a:ext>
            </a:extLst>
          </p:cNvPr>
          <p:cNvSpPr/>
          <p:nvPr/>
        </p:nvSpPr>
        <p:spPr>
          <a:xfrm>
            <a:off x="1280160" y="31958280"/>
            <a:ext cx="2743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Doctoral Research in Educational Sciences  ·  e-Poster  ·  APA 7th ed.</a:t>
            </a:r>
            <a:endParaRPr lang="en-US" sz="1400" dirty="0"/>
          </a:p>
        </p:txBody>
      </p:sp>
      <p:sp>
        <p:nvSpPr>
          <p:cNvPr id="98" name="Text 71">
            <a:extLst>
              <a:ext uri="{FF2B5EF4-FFF2-40B4-BE49-F238E27FC236}">
                <a16:creationId xmlns:a16="http://schemas.microsoft.com/office/drawing/2014/main" id="{79E1AEAB-F153-C69B-AFB8-F49D92B22FB6}"/>
              </a:ext>
            </a:extLst>
          </p:cNvPr>
          <p:cNvSpPr/>
          <p:nvPr/>
        </p:nvSpPr>
        <p:spPr>
          <a:xfrm>
            <a:off x="26151840" y="31958280"/>
            <a:ext cx="1645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author@university.edu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2262135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471</Words>
  <Application>Microsoft Office PowerPoint</Application>
  <PresentationFormat>Ευρεία οθόνη</PresentationFormat>
  <Paragraphs>55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Cambria</vt:lpstr>
      <vt:lpstr>Θέμα του Office</vt:lpstr>
      <vt:lpstr>Παρουσίαση του PowerPoint</vt:lpstr>
    </vt:vector>
  </TitlesOfParts>
  <Company>MOD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Valadis Pap</dc:creator>
  <cp:lastModifiedBy>Valadis Pap</cp:lastModifiedBy>
  <cp:revision>2</cp:revision>
  <dcterms:created xsi:type="dcterms:W3CDTF">2026-06-28T23:15:21Z</dcterms:created>
  <dcterms:modified xsi:type="dcterms:W3CDTF">2026-06-28T23:37:08Z</dcterms:modified>
</cp:coreProperties>
</file>