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Mentions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rgbClr val="1A1F26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Cameras off /
blank screens</c:v>
                </c:pt>
                <c:pt idx="1">
                  <c:v>Loss of
body language</c:v>
                </c:pt>
                <c:pt idx="2">
                  <c:v>Time &amp; curriculum
pressure</c:v>
                </c:pt>
                <c:pt idx="3">
                  <c:v>Large group
sizes</c:v>
                </c:pt>
                <c:pt idx="4">
                  <c:v>Unequal device /
connectivity access</c:v>
                </c:pt>
                <c:pt idx="5">
                  <c:v>Emotional
exhaustion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</c:v>
                </c:pt>
                <c:pt idx="1">
                  <c:v>16</c:v>
                </c:pt>
                <c:pt idx="2">
                  <c:v>13</c:v>
                </c:pt>
                <c:pt idx="3">
                  <c:v>11</c:v>
                </c:pt>
                <c:pt idx="4">
                  <c:v>9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CC-4A0B-A977-D5C09444CB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36454F"/>
                </a:solidFill>
                <a:latin typeface="Calibri"/>
              </a:defRPr>
            </a:pPr>
            <a:endParaRPr lang="el-G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0"/>
        </c:scaling>
        <c:delete val="1"/>
        <c:axPos val="b"/>
        <c:majorGridlines>
          <c:spPr>
            <a:ln w="6350" cap="flat">
              <a:solidFill>
                <a:srgbClr val="DDE3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01A9B-C6FD-437E-8A1F-E40FA9867395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ECCB9-69C1-4594-BB49-AD1F050EA7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1698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9B69AB-BB94-3910-2965-852985562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78585D0-C55A-2BC9-DB95-41469B744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951904-5DF5-5732-4CEC-7E95A67AA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7F5FDA-ED4A-8D8E-B96B-1F5DB800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60EEA66-435A-C3D8-51E8-990EA946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148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010052-4E4B-E25D-A070-FBCA169E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90A9C0D-6FFB-2010-EF67-08E641B32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ACC925F-8108-C789-D3FF-F1ACC666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3A53D06-3F47-A114-9B6F-3A7964D23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8BE775E-55F3-EED9-57BD-1BF381DC2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230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90A36F4-2FE9-7326-79D3-4F2B84025F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25098AB-4E0F-761D-632F-7CD3401FB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0DFE577-D05A-1EB1-B636-4DFE3C538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7D8668-9A4B-4A33-0452-8DBE265B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67303C5-4281-D717-2EF4-B2C909C8C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977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703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388DC9-C2DB-5901-3CEB-4F118C14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FF580C-1CF4-0980-5EFA-C8CF97108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88526C7-BFAF-9C26-3CAF-CA6E4CACB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2A7E164-21F9-FD55-B0CF-677BC7C0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18D019E-E753-708B-5213-6B0C1CBC1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473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4FFA90-88CC-1E29-27B6-4A5C347D9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3C26A8-5E8B-B479-61A0-F62B68FAC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513347-F56D-6B4D-92D0-9F7180A78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92B95E-0C85-3485-2E23-35B51C7F9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F76DAB-6C1B-5910-6803-1821E3DDB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873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6BC212-A8F8-1DD2-043D-56B9A412C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E4B11F-A829-A3CB-7F3C-E3E4FA480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E8AC7F5-C36B-2F57-8007-2AE6A96BB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C9A9DF9-58CD-FAF3-0D3C-65D4AD14E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C51DACB-5817-2CDA-9F6F-DB153AA20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147DF00-F994-E324-C290-1C6E0471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552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A77E28-76C7-2D5B-E064-7A5F543C1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85A078D-8D6F-C053-6138-6527185BA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120AA67-926D-2032-174B-870F7DEAE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4468494-0B4F-C580-E7AC-48BD745A0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BABE6C0-ED43-5D66-BE79-CE5B6E8D5C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1166829-7F2D-8627-E7B0-9E137E27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6F1ADDB-8718-C0EC-85CB-3A26D30E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D247F08-B212-73D4-E830-BCF2BC8DF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85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49D0D5-6F54-9F95-303C-A0EE943E8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F697FC5-3ED5-7860-CC7B-CC6CCEFE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376ABEC-6478-F4E7-6BA0-CA11BBB17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1BCD47B-102B-F79B-6E58-FC1439A7E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506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0518928-BC22-831D-3CDC-247B9F2B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5C6AF-4ED8-14FB-8E7E-79A4A00B1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B92ABEC-76D4-D920-96C7-4CE1BFF68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399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73F973-FF8B-2DCE-3214-3D02E5255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1332D9-5E25-EFD2-EF5D-FA39CDF55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78CF11F-83E1-041E-FB57-45318B5E8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8FECBDA-FDE6-8509-7971-E54262B9E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35BA8EE-1A05-2059-FC94-5A4DC6F1B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77B49EF-1A01-ABA2-D488-90BB2B1C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910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D45995-B420-412C-1ED0-2867AFBF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5277564-72A6-7B65-1C81-06D9673CF3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E298F11-1D76-CB83-D9FE-C8E674E12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51AA5C2-9659-EC00-3816-A3E2EC06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BA017A9-0C93-98AA-ABD8-7E02EDFE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36ED1E8-1E10-B032-0675-B9247E4D3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50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A25C254-44B7-CF83-D51D-0EF1E0CE9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3643A13-4A7F-6917-0155-4EBC2B070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47CBBE-D715-E027-BFEF-EB0051B7C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934295-F863-47CB-B90E-411E2EDC6FC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148564D-D889-83CB-E1B4-7B6E80289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0D47B3A-4B89-A9C6-BCB9-C9B31938A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24B6A-EE60-43CB-80F1-856812786D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4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25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1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5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23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889760"/>
            <a:ext cx="1219200" cy="0"/>
          </a:xfrm>
          <a:prstGeom prst="line">
            <a:avLst/>
          </a:prstGeom>
          <a:noFill/>
          <a:ln w="3175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280160"/>
            <a:ext cx="9753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kern="0" spc="40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DOCTORAL RESEARCH  ·  EDUCATIONAL SCIENCES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2133600"/>
            <a:ext cx="10728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6133"/>
              </a:lnSpc>
            </a:pPr>
            <a:r>
              <a:rPr lang="en-US" sz="5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Environments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731520" y="3962400"/>
            <a:ext cx="10241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3200"/>
              </a:lnSpc>
            </a:pPr>
            <a:r>
              <a:rPr lang="en-US" sz="2267" i="1" dirty="0">
                <a:solidFill>
                  <a:srgbClr val="C3C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Teachers' Perspectives on Cultivating Emotional Connection in Online and Hybrid Greek Classrooms </a:t>
            </a:r>
            <a:endParaRPr lang="en-US" sz="2267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5547360"/>
            <a:ext cx="414528" cy="41452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5547360"/>
            <a:ext cx="9753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qualitative inquiry into pedagogical empathy under conditions of physical distance</a:t>
            </a:r>
            <a:endParaRPr lang="en-US" sz="1600" dirty="0"/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6B8FACAD-98EC-CF94-1542-FBFCDB6960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312" y="2621821"/>
            <a:ext cx="11071296" cy="113395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F0DE05B-1D0B-2973-C678-452E119BA790}"/>
              </a:ext>
            </a:extLst>
          </p:cNvPr>
          <p:cNvSpPr txBox="1"/>
          <p:nvPr/>
        </p:nvSpPr>
        <p:spPr>
          <a:xfrm>
            <a:off x="3049250" y="2095012"/>
            <a:ext cx="60935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Empathy in Digital Learning Environments</a:t>
            </a:r>
          </a:p>
          <a:p>
            <a:r>
              <a:rPr lang="en-US" dirty="0" err="1"/>
              <a:t>Dagkli</a:t>
            </a:r>
            <a:r>
              <a:rPr lang="en-US" dirty="0"/>
              <a:t> </a:t>
            </a:r>
            <a:r>
              <a:rPr lang="en-US"/>
              <a:t>Stavroula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08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BARRIERS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Obstructs Empathy at a Distance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048256"/>
            <a:ext cx="108508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 with which teachers named each barrier (illustrative, qualitative coding counts).</a:t>
            </a:r>
            <a:endParaRPr lang="en-US" sz="16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670560" y="2682240"/>
          <a:ext cx="10850880" cy="3596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33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09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Sustaining Connection Through a Screen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87552" y="259689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376" y="2712720"/>
            <a:ext cx="304800" cy="304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19072" y="2426208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Deliberate presence</a:t>
            </a: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1719072" y="2804160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Naming students, holding gaze to camera, slowing pace to signal attention.</a:t>
            </a:r>
            <a:endParaRPr lang="en-US" sz="1373" dirty="0"/>
          </a:p>
        </p:txBody>
      </p:sp>
      <p:sp>
        <p:nvSpPr>
          <p:cNvPr id="10" name="Shape 7"/>
          <p:cNvSpPr/>
          <p:nvPr/>
        </p:nvSpPr>
        <p:spPr>
          <a:xfrm>
            <a:off x="664464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961632" y="259689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7456" y="2712720"/>
            <a:ext cx="304800" cy="3048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693152" y="2426208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Low-stakes check-ins</a:t>
            </a:r>
            <a:endParaRPr lang="en-US" dirty="0"/>
          </a:p>
        </p:txBody>
      </p:sp>
      <p:sp>
        <p:nvSpPr>
          <p:cNvPr id="14" name="Text 10"/>
          <p:cNvSpPr/>
          <p:nvPr/>
        </p:nvSpPr>
        <p:spPr>
          <a:xfrm>
            <a:off x="7693152" y="2804160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 polls, private chat openings and one-to-one breakout moments.</a:t>
            </a:r>
            <a:endParaRPr lang="en-US" sz="1373" dirty="0"/>
          </a:p>
        </p:txBody>
      </p:sp>
      <p:sp>
        <p:nvSpPr>
          <p:cNvPr id="15" name="Shape 11"/>
          <p:cNvSpPr/>
          <p:nvPr/>
        </p:nvSpPr>
        <p:spPr>
          <a:xfrm>
            <a:off x="67056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987552" y="40355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3376" y="4151376"/>
            <a:ext cx="304800" cy="3048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719072" y="3864864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Flexible responsiveness</a:t>
            </a:r>
            <a:endParaRPr lang="en-US" dirty="0"/>
          </a:p>
        </p:txBody>
      </p:sp>
      <p:sp>
        <p:nvSpPr>
          <p:cNvPr id="19" name="Text 14"/>
          <p:cNvSpPr/>
          <p:nvPr/>
        </p:nvSpPr>
        <p:spPr>
          <a:xfrm>
            <a:off x="1719072" y="4242816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Adjusting deadlines and modality to unseen home circumstances.</a:t>
            </a:r>
            <a:endParaRPr lang="en-US" sz="1373" dirty="0"/>
          </a:p>
        </p:txBody>
      </p:sp>
      <p:sp>
        <p:nvSpPr>
          <p:cNvPr id="20" name="Shape 15"/>
          <p:cNvSpPr/>
          <p:nvPr/>
        </p:nvSpPr>
        <p:spPr>
          <a:xfrm>
            <a:off x="664464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961632" y="40355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7456" y="4151376"/>
            <a:ext cx="304800" cy="3048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693152" y="3864864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Peer empathy design</a:t>
            </a:r>
            <a:endParaRPr lang="en-US" dirty="0"/>
          </a:p>
        </p:txBody>
      </p:sp>
      <p:sp>
        <p:nvSpPr>
          <p:cNvPr id="24" name="Text 18"/>
          <p:cNvSpPr/>
          <p:nvPr/>
        </p:nvSpPr>
        <p:spPr>
          <a:xfrm>
            <a:off x="7693152" y="4242816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collaboration that rebuilds belonging among learners.</a:t>
            </a:r>
            <a:endParaRPr lang="en-US" sz="1373" dirty="0"/>
          </a:p>
        </p:txBody>
      </p:sp>
      <p:sp>
        <p:nvSpPr>
          <p:cNvPr id="25" name="Shape 19"/>
          <p:cNvSpPr/>
          <p:nvPr/>
        </p:nvSpPr>
        <p:spPr>
          <a:xfrm>
            <a:off x="67056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987552" y="547420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3376" y="5590032"/>
            <a:ext cx="304800" cy="30480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719072" y="530352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Emotional literacy</a:t>
            </a:r>
            <a:endParaRPr lang="en-US" dirty="0"/>
          </a:p>
        </p:txBody>
      </p:sp>
      <p:sp>
        <p:nvSpPr>
          <p:cNvPr id="29" name="Text 22"/>
          <p:cNvSpPr/>
          <p:nvPr/>
        </p:nvSpPr>
        <p:spPr>
          <a:xfrm>
            <a:off x="1719072" y="5681472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 modelling and naming of feelings within the digital space.</a:t>
            </a:r>
            <a:endParaRPr lang="en-US" sz="1373" dirty="0"/>
          </a:p>
        </p:txBody>
      </p:sp>
      <p:sp>
        <p:nvSpPr>
          <p:cNvPr id="30" name="Shape 23"/>
          <p:cNvSpPr/>
          <p:nvPr/>
        </p:nvSpPr>
        <p:spPr>
          <a:xfrm>
            <a:off x="664464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961632" y="547420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7456" y="5590032"/>
            <a:ext cx="304800" cy="30480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7693152" y="530352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Tool-conscious choices</a:t>
            </a:r>
            <a:endParaRPr lang="en-US" dirty="0"/>
          </a:p>
        </p:txBody>
      </p:sp>
      <p:sp>
        <p:nvSpPr>
          <p:cNvPr id="34" name="Text 26"/>
          <p:cNvSpPr/>
          <p:nvPr/>
        </p:nvSpPr>
        <p:spPr>
          <a:xfrm>
            <a:off x="7693152" y="5681472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Selecting platforms for warmth and access, not only efficiency.</a:t>
            </a:r>
            <a:endParaRPr lang="en-US" sz="1373" dirty="0"/>
          </a:p>
        </p:txBody>
      </p:sp>
      <p:sp>
        <p:nvSpPr>
          <p:cNvPr id="35" name="Text 27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33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Empathy Reconfigured, Not Diminished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072640"/>
            <a:ext cx="1085088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400"/>
              </a:lnSpc>
            </a:pPr>
            <a:r>
              <a:rPr lang="en-US" sz="17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findings suggest empathy is not lost in digital settings but redistributed across new effort, tools and design choices. Three tensions structure teachers' experience.</a:t>
            </a:r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670560" y="3108960"/>
            <a:ext cx="3572256" cy="2926080"/>
          </a:xfrm>
          <a:prstGeom prst="roundRect">
            <a:avLst>
              <a:gd name="adj" fmla="val 291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36320" y="3499104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Visibility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036320" y="4059936"/>
            <a:ext cx="28407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467" dirty="0"/>
          </a:p>
        </p:txBody>
      </p:sp>
      <p:sp>
        <p:nvSpPr>
          <p:cNvPr id="9" name="Text 7"/>
          <p:cNvSpPr/>
          <p:nvPr/>
        </p:nvSpPr>
        <p:spPr>
          <a:xfrm>
            <a:off x="1036320" y="4425696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Invisibility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036320" y="5084064"/>
            <a:ext cx="2840736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Caring for learners who cannot — or will not — be seen.</a:t>
            </a:r>
            <a:endParaRPr lang="en-US" sz="1440" dirty="0"/>
          </a:p>
        </p:txBody>
      </p:sp>
      <p:sp>
        <p:nvSpPr>
          <p:cNvPr id="11" name="Shape 9"/>
          <p:cNvSpPr/>
          <p:nvPr/>
        </p:nvSpPr>
        <p:spPr>
          <a:xfrm>
            <a:off x="4553712" y="3108960"/>
            <a:ext cx="3572256" cy="2926080"/>
          </a:xfrm>
          <a:prstGeom prst="roundRect">
            <a:avLst>
              <a:gd name="adj" fmla="val 291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919472" y="3499104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Closeness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919472" y="4059936"/>
            <a:ext cx="28407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467" dirty="0"/>
          </a:p>
        </p:txBody>
      </p:sp>
      <p:sp>
        <p:nvSpPr>
          <p:cNvPr id="14" name="Text 12"/>
          <p:cNvSpPr/>
          <p:nvPr/>
        </p:nvSpPr>
        <p:spPr>
          <a:xfrm>
            <a:off x="4919472" y="4425696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Distance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919472" y="5084064"/>
            <a:ext cx="2840736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intimacy through an inherently distancing medium.</a:t>
            </a:r>
            <a:endParaRPr lang="en-US" sz="1440" dirty="0"/>
          </a:p>
        </p:txBody>
      </p:sp>
      <p:sp>
        <p:nvSpPr>
          <p:cNvPr id="16" name="Shape 14"/>
          <p:cNvSpPr/>
          <p:nvPr/>
        </p:nvSpPr>
        <p:spPr>
          <a:xfrm>
            <a:off x="8436864" y="3108960"/>
            <a:ext cx="3572256" cy="2926080"/>
          </a:xfrm>
          <a:prstGeom prst="roundRect">
            <a:avLst>
              <a:gd name="adj" fmla="val 291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802624" y="3499104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Capacity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802624" y="4059936"/>
            <a:ext cx="28407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467" dirty="0"/>
          </a:p>
        </p:txBody>
      </p:sp>
      <p:sp>
        <p:nvSpPr>
          <p:cNvPr id="19" name="Text 17"/>
          <p:cNvSpPr/>
          <p:nvPr/>
        </p:nvSpPr>
        <p:spPr>
          <a:xfrm>
            <a:off x="8802624" y="4425696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Fatigue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8802624" y="5084064"/>
            <a:ext cx="2840736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Sustaining empathic labour without institutional support.</a:t>
            </a:r>
            <a:endParaRPr lang="en-US" sz="1440" dirty="0"/>
          </a:p>
        </p:txBody>
      </p:sp>
      <p:sp>
        <p:nvSpPr>
          <p:cNvPr id="21" name="Text 1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33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IMPLICATIONS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Contributions for Policy &amp; Practice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255520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36320" y="2621280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816" y="2779776"/>
            <a:ext cx="414528" cy="41452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011680" y="2596896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teacher education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2011680" y="3060192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digital empathy as a teachable, assessable competence — not an innate trait.</a:t>
            </a:r>
            <a:endParaRPr lang="en-US" sz="1467" dirty="0"/>
          </a:p>
        </p:txBody>
      </p:sp>
      <p:sp>
        <p:nvSpPr>
          <p:cNvPr id="10" name="Shape 7"/>
          <p:cNvSpPr/>
          <p:nvPr/>
        </p:nvSpPr>
        <p:spPr>
          <a:xfrm>
            <a:off x="6644640" y="2255520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7010400" y="2621280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8896" y="2779776"/>
            <a:ext cx="414528" cy="41452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985760" y="2596896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policy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7985760" y="3060192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Recognise empathic labour in workload models and digital infrastructure planning.</a:t>
            </a:r>
            <a:endParaRPr lang="en-US" sz="1467" dirty="0"/>
          </a:p>
        </p:txBody>
      </p:sp>
      <p:sp>
        <p:nvSpPr>
          <p:cNvPr id="15" name="Shape 11"/>
          <p:cNvSpPr/>
          <p:nvPr/>
        </p:nvSpPr>
        <p:spPr>
          <a:xfrm>
            <a:off x="670560" y="4291584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1036320" y="4657344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4816" y="4815840"/>
            <a:ext cx="414528" cy="41452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2011680" y="4632960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platform design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2011680" y="5096256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Prioritise features that support presence, warmth and equitable access.</a:t>
            </a:r>
            <a:endParaRPr lang="en-US" sz="1467" dirty="0"/>
          </a:p>
        </p:txBody>
      </p:sp>
      <p:sp>
        <p:nvSpPr>
          <p:cNvPr id="20" name="Shape 15"/>
          <p:cNvSpPr/>
          <p:nvPr/>
        </p:nvSpPr>
        <p:spPr>
          <a:xfrm>
            <a:off x="6644640" y="4291584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7010400" y="4657344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8896" y="4815840"/>
            <a:ext cx="414528" cy="41452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985760" y="4632960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future research</a:t>
            </a:r>
            <a:endParaRPr lang="en-US" sz="2000" dirty="0"/>
          </a:p>
        </p:txBody>
      </p:sp>
      <p:sp>
        <p:nvSpPr>
          <p:cNvPr id="24" name="Text 18"/>
          <p:cNvSpPr/>
          <p:nvPr/>
        </p:nvSpPr>
        <p:spPr>
          <a:xfrm>
            <a:off x="7985760" y="5096256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Longitudinal and student-voice studies on how mediated empathy is received.</a:t>
            </a:r>
            <a:endParaRPr lang="en-US" sz="1467" dirty="0"/>
          </a:p>
        </p:txBody>
      </p:sp>
      <p:sp>
        <p:nvSpPr>
          <p:cNvPr id="25" name="Text 1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33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463040"/>
            <a:ext cx="1219200" cy="0"/>
          </a:xfrm>
          <a:prstGeom prst="line">
            <a:avLst/>
          </a:prstGeom>
          <a:noFill/>
          <a:ln w="3175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95097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kern="0" spc="400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706880"/>
            <a:ext cx="1072896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2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Care That Crosses the Screen</a:t>
            </a:r>
            <a:endParaRPr lang="en-US" sz="4267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10485120" cy="1584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00"/>
              </a:lnSpc>
            </a:pPr>
            <a:r>
              <a:rPr lang="en-US" sz="2067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Greek teachers, empathy remains the decisive variable of digital education — but its enactment now demands </a:t>
            </a:r>
            <a:r>
              <a:rPr lang="en-US" sz="2067" b="1" dirty="0">
                <a:solidFill>
                  <a:srgbClr val="9FC2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 design, technological awareness and institutional recognition</a:t>
            </a:r>
            <a:r>
              <a:rPr lang="en-US" sz="2067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Empathy does not disappear behind a screen; it must be re-learned, re-resourced and made visible by intention rather than proximity.</a:t>
            </a:r>
            <a:endParaRPr lang="en-US" sz="2067" dirty="0"/>
          </a:p>
        </p:txBody>
      </p:sp>
      <p:sp>
        <p:nvSpPr>
          <p:cNvPr id="6" name="Shape 4"/>
          <p:cNvSpPr/>
          <p:nvPr/>
        </p:nvSpPr>
        <p:spPr>
          <a:xfrm>
            <a:off x="731520" y="4937760"/>
            <a:ext cx="3413760" cy="1280160"/>
          </a:xfrm>
          <a:prstGeom prst="roundRect">
            <a:avLst>
              <a:gd name="adj" fmla="val 5714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5205984"/>
            <a:ext cx="414528" cy="41452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36320" y="5681472"/>
            <a:ext cx="28651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</a:pPr>
            <a:r>
              <a:rPr lang="en-US" sz="1467" b="1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is the channel, not a supplement</a:t>
            </a:r>
            <a:endParaRPr lang="en-US" sz="1467" dirty="0"/>
          </a:p>
        </p:txBody>
      </p:sp>
      <p:sp>
        <p:nvSpPr>
          <p:cNvPr id="9" name="Shape 6"/>
          <p:cNvSpPr/>
          <p:nvPr/>
        </p:nvSpPr>
        <p:spPr>
          <a:xfrm>
            <a:off x="4352544" y="4937760"/>
            <a:ext cx="3413760" cy="1280160"/>
          </a:xfrm>
          <a:prstGeom prst="roundRect">
            <a:avLst>
              <a:gd name="adj" fmla="val 5714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7344" y="5205984"/>
            <a:ext cx="414528" cy="41452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657344" y="5681472"/>
            <a:ext cx="28651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</a:pPr>
            <a:r>
              <a:rPr lang="en-US" sz="1467" b="1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shape what care can be felt</a:t>
            </a:r>
            <a:endParaRPr lang="en-US" sz="1467" dirty="0"/>
          </a:p>
        </p:txBody>
      </p:sp>
      <p:sp>
        <p:nvSpPr>
          <p:cNvPr id="12" name="Shape 8"/>
          <p:cNvSpPr/>
          <p:nvPr/>
        </p:nvSpPr>
        <p:spPr>
          <a:xfrm>
            <a:off x="7973568" y="4937760"/>
            <a:ext cx="3413760" cy="1280160"/>
          </a:xfrm>
          <a:prstGeom prst="roundRect">
            <a:avLst>
              <a:gd name="adj" fmla="val 5714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8368" y="5205984"/>
            <a:ext cx="414528" cy="41452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8278368" y="5681472"/>
            <a:ext cx="28651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</a:pPr>
            <a:r>
              <a:rPr lang="en-US" sz="1467" b="1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empathy can be taught</a:t>
            </a:r>
            <a:endParaRPr lang="en-US" sz="146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Selected Bibliography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133600"/>
            <a:ext cx="5303520" cy="42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Bozkurt, A., &amp; Sharma, R. C. (2020). Emergency remote teaching in a time of global crisis. Asian Journal of Distance Education, 15(1), i–vi.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Braun, V., &amp; Clarke, V. (2019). Reflecting on reflexive thematic analysis. Qualitative Research in Sport, Exercise and Health, 11(4), 589–597.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Cooper, B. (2011). Empathy in Education: Engagement, Values and Achievement. London: Continuum.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Cornelius-White, J. (2007). Learner-centered teacher–student relationships are effective: A meta-analysis. Review of Educational Research, 77(1), 113–143.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Davis, M. H. (1996). Empathy: A Social Psychological Approach. Boulder, CO: Westview Press.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Garrison, D. R., Anderson, T., &amp; Archer, W. (2000). Critical inquiry in a text-based environment. The Internet and Higher Education, 2(2–3), 87–105.</a:t>
            </a:r>
            <a:endParaRPr lang="en-US" sz="1373" dirty="0"/>
          </a:p>
        </p:txBody>
      </p:sp>
      <p:sp>
        <p:nvSpPr>
          <p:cNvPr id="6" name="Text 4"/>
          <p:cNvSpPr/>
          <p:nvPr/>
        </p:nvSpPr>
        <p:spPr>
          <a:xfrm>
            <a:off x="6217920" y="2133600"/>
            <a:ext cx="5303520" cy="42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Hoffman, M. L. (2000). Empathy and Moral Development. Cambridge: Cambridge University Press.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Hattie, J. (2009). Visible Learning. London: Routledge.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Meyers, S., et al. (2019). Teacher empathy: A model of empathy for teaching. Teaching of Psychology, 46(1), 78–85.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Moore, M. G. (1993). Theory of transactional distance. In D. Keegan (Ed.), Theoretical Principles of Distance Education. London: Routledge.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Rapanta, C., et al. (2020). Online university teaching during and after the COVID-19 crisis. Postdigital Science and Education, 2, 923–945.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Warren, C. A. (2018). Empathy, teacher dispositions, and preparation for culturally responsive pedagogy. Journal of Teacher Education, 69(2), 169–183.</a:t>
            </a:r>
            <a:endParaRPr lang="en-US" sz="1373" dirty="0"/>
          </a:p>
        </p:txBody>
      </p:sp>
      <p:sp>
        <p:nvSpPr>
          <p:cNvPr id="7" name="Text 5"/>
          <p:cNvSpPr/>
          <p:nvPr/>
        </p:nvSpPr>
        <p:spPr>
          <a:xfrm>
            <a:off x="670560" y="6315456"/>
            <a:ext cx="1085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Formatted in APA (7th ed.). Author–date entries listed alphabetically.</a:t>
            </a:r>
            <a:endParaRPr lang="en-US" sz="1267" dirty="0"/>
          </a:p>
        </p:txBody>
      </p:sp>
      <p:sp>
        <p:nvSpPr>
          <p:cNvPr id="8" name="Text 6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33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Structure of the Presentation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377440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75360" y="268833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184" y="2804160"/>
            <a:ext cx="304800" cy="304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92224" y="2548128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Problem &amp; Rationale</a:t>
            </a:r>
            <a:endParaRPr lang="en-US" sz="1933" dirty="0"/>
          </a:p>
        </p:txBody>
      </p:sp>
      <p:sp>
        <p:nvSpPr>
          <p:cNvPr id="9" name="Text 6"/>
          <p:cNvSpPr/>
          <p:nvPr/>
        </p:nvSpPr>
        <p:spPr>
          <a:xfrm>
            <a:off x="1792224" y="2950464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empathy becomes fragile when the classroom moves online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6644640" y="2377440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949440" y="268833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5264" y="2804160"/>
            <a:ext cx="304800" cy="3048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66304" y="2548128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Conceptual Framework</a:t>
            </a:r>
            <a:endParaRPr lang="en-US" sz="1933" dirty="0"/>
          </a:p>
        </p:txBody>
      </p:sp>
      <p:sp>
        <p:nvSpPr>
          <p:cNvPr id="14" name="Text 10"/>
          <p:cNvSpPr/>
          <p:nvPr/>
        </p:nvSpPr>
        <p:spPr>
          <a:xfrm>
            <a:off x="7766304" y="2950464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Defining pedagogical empathy in mediated settings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670560" y="3877056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975360" y="41879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1184" y="4303776"/>
            <a:ext cx="304800" cy="3048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792224" y="4047744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Research Design</a:t>
            </a:r>
            <a:endParaRPr lang="en-US" sz="1933" dirty="0"/>
          </a:p>
        </p:txBody>
      </p:sp>
      <p:sp>
        <p:nvSpPr>
          <p:cNvPr id="19" name="Text 14"/>
          <p:cNvSpPr/>
          <p:nvPr/>
        </p:nvSpPr>
        <p:spPr>
          <a:xfrm>
            <a:off x="1792224" y="4450080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Aims, questions and qualitative methodology</a:t>
            </a:r>
            <a:endParaRPr lang="en-US" sz="1400" dirty="0"/>
          </a:p>
        </p:txBody>
      </p:sp>
      <p:sp>
        <p:nvSpPr>
          <p:cNvPr id="20" name="Shape 15"/>
          <p:cNvSpPr/>
          <p:nvPr/>
        </p:nvSpPr>
        <p:spPr>
          <a:xfrm>
            <a:off x="6644640" y="3877056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949440" y="41879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5264" y="4303776"/>
            <a:ext cx="304800" cy="3048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766304" y="4047744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Findings</a:t>
            </a:r>
            <a:endParaRPr lang="en-US" sz="1933" dirty="0"/>
          </a:p>
        </p:txBody>
      </p:sp>
      <p:sp>
        <p:nvSpPr>
          <p:cNvPr id="24" name="Text 18"/>
          <p:cNvSpPr/>
          <p:nvPr/>
        </p:nvSpPr>
        <p:spPr>
          <a:xfrm>
            <a:off x="7766304" y="4450080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accounts of importance, value and barriers</a:t>
            </a:r>
            <a:endParaRPr lang="en-US" sz="1400" dirty="0"/>
          </a:p>
        </p:txBody>
      </p:sp>
      <p:sp>
        <p:nvSpPr>
          <p:cNvPr id="25" name="Shape 19"/>
          <p:cNvSpPr/>
          <p:nvPr/>
        </p:nvSpPr>
        <p:spPr>
          <a:xfrm>
            <a:off x="670560" y="5376672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975360" y="568756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1184" y="5803392"/>
            <a:ext cx="304800" cy="30480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792224" y="5547360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Implementation</a:t>
            </a:r>
            <a:endParaRPr lang="en-US" sz="1933" dirty="0"/>
          </a:p>
        </p:txBody>
      </p:sp>
      <p:sp>
        <p:nvSpPr>
          <p:cNvPr id="29" name="Text 22"/>
          <p:cNvSpPr/>
          <p:nvPr/>
        </p:nvSpPr>
        <p:spPr>
          <a:xfrm>
            <a:off x="1792224" y="5949696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Strategies that sustain connection through a screen</a:t>
            </a:r>
            <a:endParaRPr lang="en-US" sz="1400" dirty="0"/>
          </a:p>
        </p:txBody>
      </p:sp>
      <p:sp>
        <p:nvSpPr>
          <p:cNvPr id="30" name="Shape 23"/>
          <p:cNvSpPr/>
          <p:nvPr/>
        </p:nvSpPr>
        <p:spPr>
          <a:xfrm>
            <a:off x="6644640" y="5376672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949440" y="568756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65264" y="5803392"/>
            <a:ext cx="304800" cy="30480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7766304" y="5547360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Implications</a:t>
            </a:r>
            <a:endParaRPr lang="en-US" sz="1933" dirty="0"/>
          </a:p>
        </p:txBody>
      </p:sp>
      <p:sp>
        <p:nvSpPr>
          <p:cNvPr id="34" name="Text 26"/>
          <p:cNvSpPr/>
          <p:nvPr/>
        </p:nvSpPr>
        <p:spPr>
          <a:xfrm>
            <a:off x="7766304" y="5949696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Contributions for policy, practice and future inquiry</a:t>
            </a:r>
            <a:endParaRPr lang="en-US" sz="1400" dirty="0"/>
          </a:p>
        </p:txBody>
      </p:sp>
      <p:sp>
        <p:nvSpPr>
          <p:cNvPr id="35" name="Text 27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When the Classroom Loses Its Body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133600"/>
            <a:ext cx="5303520" cy="2682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33"/>
              </a:lnSpc>
            </a:pPr>
            <a:r>
              <a:rPr lang="en-US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rapid normalisation of online and hybrid instruction in Greek education has reorganised the conditions under which teachers read, interpret and respond to their students. </a:t>
            </a:r>
            <a:r>
              <a:rPr lang="en-US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— historically grounded in co-presence, gaze and bodily cue — must now travel through a screen.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70560" y="47548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1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Cues at risk in mediated teaching:</a:t>
            </a:r>
            <a:endParaRPr lang="en-US" sz="1467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5205984"/>
            <a:ext cx="268224" cy="2682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58240" y="5181600"/>
            <a:ext cx="487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 micro-expression</a:t>
            </a:r>
            <a:endParaRPr lang="en-US" sz="1533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5718048"/>
            <a:ext cx="268224" cy="26822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58240" y="5693664"/>
            <a:ext cx="487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Peripheral awareness of the room</a:t>
            </a:r>
            <a:endParaRPr lang="en-US" sz="1533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6230112"/>
            <a:ext cx="268224" cy="26822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158240" y="6205728"/>
            <a:ext cx="487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Spontaneous, informal exchange</a:t>
            </a:r>
            <a:endParaRPr lang="en-US" sz="1533" dirty="0"/>
          </a:p>
        </p:txBody>
      </p:sp>
      <p:sp>
        <p:nvSpPr>
          <p:cNvPr id="13" name="Shape 8"/>
          <p:cNvSpPr/>
          <p:nvPr/>
        </p:nvSpPr>
        <p:spPr>
          <a:xfrm>
            <a:off x="6400800" y="2133600"/>
            <a:ext cx="5120640" cy="4084320"/>
          </a:xfrm>
          <a:prstGeom prst="roundRect">
            <a:avLst>
              <a:gd name="adj" fmla="val 2388"/>
            </a:avLst>
          </a:prstGeom>
          <a:solidFill>
            <a:srgbClr val="1A1F26"/>
          </a:solidFill>
          <a:ln/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7520" y="2560320"/>
            <a:ext cx="487680" cy="4876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7498080" y="2584704"/>
            <a:ext cx="3657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33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empathy gap</a:t>
            </a:r>
            <a:endParaRPr lang="en-US" sz="2133" dirty="0"/>
          </a:p>
        </p:txBody>
      </p:sp>
      <p:sp>
        <p:nvSpPr>
          <p:cNvPr id="16" name="Text 10"/>
          <p:cNvSpPr/>
          <p:nvPr/>
        </p:nvSpPr>
        <p:spPr>
          <a:xfrm>
            <a:off x="6827520" y="3291840"/>
            <a:ext cx="4328160" cy="2682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33"/>
              </a:lnSpc>
            </a:pP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learning does not abolish empathy — it </a:t>
            </a:r>
            <a:r>
              <a:rPr lang="en-US" sz="1733" i="1" dirty="0">
                <a:solidFill>
                  <a:srgbClr val="9FC2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displaces</a:t>
            </a: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it. The pedagogical question shifts from </a:t>
            </a:r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whether</a:t>
            </a: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teachers care to </a:t>
            </a:r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</a:t>
            </a: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care can still be perceived, enacted and received across a digital interface.</a:t>
            </a:r>
            <a:endParaRPr lang="en-US" sz="1733" dirty="0"/>
          </a:p>
        </p:txBody>
      </p:sp>
      <p:sp>
        <p:nvSpPr>
          <p:cNvPr id="17" name="Text 11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3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CONCEPTUAL FRAMEWORK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Dimensions of Pedagogical Empathy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072640"/>
            <a:ext cx="10850880" cy="853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400"/>
              </a:lnSpc>
            </a:pPr>
            <a:r>
              <a:rPr lang="en-US" sz="17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Following Davis, Hoffman and Cooper, empathy is treated not as a single trait but as a coordinated capacity with cognitive, affective and behavioural facets — each reshaped by mediation.</a:t>
            </a:r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670560" y="3108960"/>
            <a:ext cx="3572256" cy="2987040"/>
          </a:xfrm>
          <a:prstGeom prst="roundRect">
            <a:avLst>
              <a:gd name="adj" fmla="val 285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60704" y="3499104"/>
            <a:ext cx="804672" cy="804672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584" y="3681984"/>
            <a:ext cx="438912" cy="43891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60704" y="4474464"/>
            <a:ext cx="2791968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67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Cognitive</a:t>
            </a:r>
            <a:endParaRPr lang="en-US" sz="2267" dirty="0"/>
          </a:p>
        </p:txBody>
      </p:sp>
      <p:sp>
        <p:nvSpPr>
          <p:cNvPr id="10" name="Text 7"/>
          <p:cNvSpPr/>
          <p:nvPr/>
        </p:nvSpPr>
        <p:spPr>
          <a:xfrm>
            <a:off x="1060704" y="4888992"/>
            <a:ext cx="2791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Perspective-taking</a:t>
            </a:r>
            <a:endParaRPr lang="en-US" sz="1533" dirty="0"/>
          </a:p>
        </p:txBody>
      </p:sp>
      <p:sp>
        <p:nvSpPr>
          <p:cNvPr id="11" name="Text 8"/>
          <p:cNvSpPr/>
          <p:nvPr/>
        </p:nvSpPr>
        <p:spPr>
          <a:xfrm>
            <a:off x="1060704" y="5279136"/>
            <a:ext cx="28163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Inferring a learner's state from limited, screen-bound signals.</a:t>
            </a:r>
            <a:endParaRPr lang="en-US" sz="1440" dirty="0"/>
          </a:p>
        </p:txBody>
      </p:sp>
      <p:sp>
        <p:nvSpPr>
          <p:cNvPr id="12" name="Shape 9"/>
          <p:cNvSpPr/>
          <p:nvPr/>
        </p:nvSpPr>
        <p:spPr>
          <a:xfrm>
            <a:off x="4553712" y="3108960"/>
            <a:ext cx="3572256" cy="2987040"/>
          </a:xfrm>
          <a:prstGeom prst="roundRect">
            <a:avLst>
              <a:gd name="adj" fmla="val 285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943856" y="3499104"/>
            <a:ext cx="804672" cy="804672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736" y="3681984"/>
            <a:ext cx="438912" cy="43891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943856" y="4474464"/>
            <a:ext cx="2791968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67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Affective</a:t>
            </a:r>
            <a:endParaRPr lang="en-US" sz="2267" dirty="0"/>
          </a:p>
        </p:txBody>
      </p:sp>
      <p:sp>
        <p:nvSpPr>
          <p:cNvPr id="16" name="Text 12"/>
          <p:cNvSpPr/>
          <p:nvPr/>
        </p:nvSpPr>
        <p:spPr>
          <a:xfrm>
            <a:off x="4943856" y="4888992"/>
            <a:ext cx="2791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 resonance</a:t>
            </a:r>
            <a:endParaRPr lang="en-US" sz="1533" dirty="0"/>
          </a:p>
        </p:txBody>
      </p:sp>
      <p:sp>
        <p:nvSpPr>
          <p:cNvPr id="17" name="Text 13"/>
          <p:cNvSpPr/>
          <p:nvPr/>
        </p:nvSpPr>
        <p:spPr>
          <a:xfrm>
            <a:off x="4943856" y="5279136"/>
            <a:ext cx="28163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Feeling with the student despite reduced bodily co-presence.</a:t>
            </a:r>
            <a:endParaRPr lang="en-US" sz="1440" dirty="0"/>
          </a:p>
        </p:txBody>
      </p:sp>
      <p:sp>
        <p:nvSpPr>
          <p:cNvPr id="18" name="Shape 14"/>
          <p:cNvSpPr/>
          <p:nvPr/>
        </p:nvSpPr>
        <p:spPr>
          <a:xfrm>
            <a:off x="8436864" y="3108960"/>
            <a:ext cx="3572256" cy="2987040"/>
          </a:xfrm>
          <a:prstGeom prst="roundRect">
            <a:avLst>
              <a:gd name="adj" fmla="val 285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827008" y="3499104"/>
            <a:ext cx="804672" cy="804672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09888" y="3681984"/>
            <a:ext cx="438912" cy="43891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8827008" y="4474464"/>
            <a:ext cx="2791968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67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Behavioural</a:t>
            </a:r>
            <a:endParaRPr lang="en-US" sz="2267" dirty="0"/>
          </a:p>
        </p:txBody>
      </p:sp>
      <p:sp>
        <p:nvSpPr>
          <p:cNvPr id="22" name="Text 17"/>
          <p:cNvSpPr/>
          <p:nvPr/>
        </p:nvSpPr>
        <p:spPr>
          <a:xfrm>
            <a:off x="8827008" y="4888992"/>
            <a:ext cx="2791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Compassionate action</a:t>
            </a:r>
            <a:endParaRPr lang="en-US" sz="1533" dirty="0"/>
          </a:p>
        </p:txBody>
      </p:sp>
      <p:sp>
        <p:nvSpPr>
          <p:cNvPr id="23" name="Text 18"/>
          <p:cNvSpPr/>
          <p:nvPr/>
        </p:nvSpPr>
        <p:spPr>
          <a:xfrm>
            <a:off x="8827008" y="5279136"/>
            <a:ext cx="28163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Translating understanding into visible, responsive teaching.</a:t>
            </a:r>
            <a:endParaRPr lang="en-US" sz="1440" dirty="0"/>
          </a:p>
        </p:txBody>
      </p:sp>
      <p:sp>
        <p:nvSpPr>
          <p:cNvPr id="24" name="Text 1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3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Field Knows — and Does Not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133600"/>
            <a:ext cx="5303520" cy="4084320"/>
          </a:xfrm>
          <a:prstGeom prst="roundRect">
            <a:avLst>
              <a:gd name="adj" fmla="val 209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2438400"/>
            <a:ext cx="390144" cy="3901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48384" y="2438400"/>
            <a:ext cx="4145280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Well established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097280" y="3048000"/>
            <a:ext cx="451104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predicts engagement, belonging and achievement (Cornelius-White, 2007).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empathy buffers stress and reduces classroom conflict.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Greek studies affirm its value in face-to-face settings.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6217920" y="2133600"/>
            <a:ext cx="5303520" cy="4084320"/>
          </a:xfrm>
          <a:prstGeom prst="roundRect">
            <a:avLst>
              <a:gd name="adj" fmla="val 2090"/>
            </a:avLst>
          </a:prstGeom>
          <a:solidFill>
            <a:srgbClr val="1A1F26"/>
          </a:solidFill>
          <a:ln/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680" y="2438400"/>
            <a:ext cx="390144" cy="39014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095744" y="2438400"/>
            <a:ext cx="4145280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research gap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6644640" y="3048000"/>
            <a:ext cx="451104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empathy is enacted through video, chat and asynchronous tools.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Greek teachers' own interpretations of empathy at a distance.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strategies that survive the loss of physical co-presence.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3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DESIGN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Aim &amp; Research Questions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072640"/>
            <a:ext cx="10850880" cy="1158240"/>
          </a:xfrm>
          <a:prstGeom prst="roundRect">
            <a:avLst>
              <a:gd name="adj" fmla="val 736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75360" y="2267712"/>
            <a:ext cx="121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</a:t>
            </a:r>
            <a:endParaRPr lang="en-US" sz="1467" dirty="0"/>
          </a:p>
        </p:txBody>
      </p:sp>
      <p:sp>
        <p:nvSpPr>
          <p:cNvPr id="7" name="Text 5"/>
          <p:cNvSpPr/>
          <p:nvPr/>
        </p:nvSpPr>
        <p:spPr>
          <a:xfrm>
            <a:off x="975360" y="2609088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267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examine how Greek teachers understand the importance and value of empathy in digital learning environments, and how they attempt to enact it through online and hybrid practice.</a:t>
            </a:r>
            <a:endParaRPr lang="en-US" sz="1733" dirty="0"/>
          </a:p>
        </p:txBody>
      </p:sp>
      <p:sp>
        <p:nvSpPr>
          <p:cNvPr id="8" name="Shape 6"/>
          <p:cNvSpPr/>
          <p:nvPr/>
        </p:nvSpPr>
        <p:spPr>
          <a:xfrm>
            <a:off x="670560" y="3535680"/>
            <a:ext cx="1085088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50976" y="3694176"/>
            <a:ext cx="487680" cy="48768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0" name="Text 8"/>
          <p:cNvSpPr/>
          <p:nvPr/>
        </p:nvSpPr>
        <p:spPr>
          <a:xfrm>
            <a:off x="950976" y="3694176"/>
            <a:ext cx="4876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RQ1</a:t>
            </a:r>
            <a:endParaRPr lang="en-US" sz="1333" dirty="0"/>
          </a:p>
        </p:txBody>
      </p:sp>
      <p:sp>
        <p:nvSpPr>
          <p:cNvPr id="11" name="Text 9"/>
          <p:cNvSpPr/>
          <p:nvPr/>
        </p:nvSpPr>
        <p:spPr>
          <a:xfrm>
            <a:off x="1682496" y="3535680"/>
            <a:ext cx="96316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133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teachers conceptualise empathy when physical co-presence is absent?</a:t>
            </a:r>
            <a:endParaRPr lang="en-US" sz="1733" dirty="0"/>
          </a:p>
        </p:txBody>
      </p:sp>
      <p:sp>
        <p:nvSpPr>
          <p:cNvPr id="12" name="Shape 10"/>
          <p:cNvSpPr/>
          <p:nvPr/>
        </p:nvSpPr>
        <p:spPr>
          <a:xfrm>
            <a:off x="670560" y="4486656"/>
            <a:ext cx="1085088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950976" y="4645152"/>
            <a:ext cx="487680" cy="48768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4" name="Text 12"/>
          <p:cNvSpPr/>
          <p:nvPr/>
        </p:nvSpPr>
        <p:spPr>
          <a:xfrm>
            <a:off x="950976" y="4645152"/>
            <a:ext cx="4876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RQ2</a:t>
            </a:r>
            <a:endParaRPr lang="en-US" sz="1333" dirty="0"/>
          </a:p>
        </p:txBody>
      </p:sp>
      <p:sp>
        <p:nvSpPr>
          <p:cNvPr id="15" name="Text 13"/>
          <p:cNvSpPr/>
          <p:nvPr/>
        </p:nvSpPr>
        <p:spPr>
          <a:xfrm>
            <a:off x="1682496" y="4486656"/>
            <a:ext cx="96316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133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value do they attach to it for learning, wellbeing and belonging online?</a:t>
            </a:r>
            <a:endParaRPr lang="en-US" sz="1733" dirty="0"/>
          </a:p>
        </p:txBody>
      </p:sp>
      <p:sp>
        <p:nvSpPr>
          <p:cNvPr id="16" name="Shape 14"/>
          <p:cNvSpPr/>
          <p:nvPr/>
        </p:nvSpPr>
        <p:spPr>
          <a:xfrm>
            <a:off x="670560" y="5437632"/>
            <a:ext cx="1085088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950976" y="5596128"/>
            <a:ext cx="487680" cy="48768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8" name="Text 16"/>
          <p:cNvSpPr/>
          <p:nvPr/>
        </p:nvSpPr>
        <p:spPr>
          <a:xfrm>
            <a:off x="950976" y="5596128"/>
            <a:ext cx="4876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RQ3</a:t>
            </a:r>
            <a:endParaRPr lang="en-US" sz="1333" dirty="0"/>
          </a:p>
        </p:txBody>
      </p:sp>
      <p:sp>
        <p:nvSpPr>
          <p:cNvPr id="19" name="Text 17"/>
          <p:cNvSpPr/>
          <p:nvPr/>
        </p:nvSpPr>
        <p:spPr>
          <a:xfrm>
            <a:off x="1682496" y="5437632"/>
            <a:ext cx="96316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133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strategies, tools and constraints shape its implementation in practice?</a:t>
            </a:r>
            <a:endParaRPr lang="en-US" sz="1733" dirty="0"/>
          </a:p>
        </p:txBody>
      </p:sp>
      <p:sp>
        <p:nvSpPr>
          <p:cNvPr id="20" name="Text 18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3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Qualitative, Interpretive Design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936" y="2645664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06880" y="243840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Paradigm</a:t>
            </a:r>
            <a:endParaRPr lang="en-US" sz="1867" dirty="0"/>
          </a:p>
        </p:txBody>
      </p:sp>
      <p:sp>
        <p:nvSpPr>
          <p:cNvPr id="8" name="Text 5"/>
          <p:cNvSpPr/>
          <p:nvPr/>
        </p:nvSpPr>
        <p:spPr>
          <a:xfrm>
            <a:off x="1706880" y="2816352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Interpretivist; meaning is co-constructed through teacher accounts.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664464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6016" y="2645664"/>
            <a:ext cx="438912" cy="43891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680960" y="243840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Participants</a:t>
            </a:r>
            <a:endParaRPr lang="en-US" sz="1867" dirty="0"/>
          </a:p>
        </p:txBody>
      </p:sp>
      <p:sp>
        <p:nvSpPr>
          <p:cNvPr id="12" name="Text 8"/>
          <p:cNvSpPr/>
          <p:nvPr/>
        </p:nvSpPr>
        <p:spPr>
          <a:xfrm>
            <a:off x="7680960" y="2816352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Purposive sample of Greek primary &amp; secondary teachers with online experience.</a:t>
            </a:r>
            <a:endParaRPr lang="en-US" sz="1400" dirty="0"/>
          </a:p>
        </p:txBody>
      </p:sp>
      <p:sp>
        <p:nvSpPr>
          <p:cNvPr id="13" name="Shape 9"/>
          <p:cNvSpPr/>
          <p:nvPr/>
        </p:nvSpPr>
        <p:spPr>
          <a:xfrm>
            <a:off x="67056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1936" y="4084320"/>
            <a:ext cx="438912" cy="43891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706880" y="3877056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 collection</a:t>
            </a:r>
            <a:endParaRPr lang="en-US" sz="1867" dirty="0"/>
          </a:p>
        </p:txBody>
      </p:sp>
      <p:sp>
        <p:nvSpPr>
          <p:cNvPr id="16" name="Text 11"/>
          <p:cNvSpPr/>
          <p:nvPr/>
        </p:nvSpPr>
        <p:spPr>
          <a:xfrm>
            <a:off x="1706880" y="4255008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Semi-structured interviews, supported by reflective prompts.</a:t>
            </a:r>
            <a:endParaRPr lang="en-US" sz="1400" dirty="0"/>
          </a:p>
        </p:txBody>
      </p:sp>
      <p:sp>
        <p:nvSpPr>
          <p:cNvPr id="17" name="Shape 12"/>
          <p:cNvSpPr/>
          <p:nvPr/>
        </p:nvSpPr>
        <p:spPr>
          <a:xfrm>
            <a:off x="664464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6016" y="4084320"/>
            <a:ext cx="438912" cy="43891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680960" y="3877056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Analysis</a:t>
            </a:r>
            <a:endParaRPr lang="en-US" sz="1867" dirty="0"/>
          </a:p>
        </p:txBody>
      </p:sp>
      <p:sp>
        <p:nvSpPr>
          <p:cNvPr id="20" name="Text 14"/>
          <p:cNvSpPr/>
          <p:nvPr/>
        </p:nvSpPr>
        <p:spPr>
          <a:xfrm>
            <a:off x="7680960" y="4255008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Reflexive thematic analysis (Braun &amp; Clarke, 2006; 2019).</a:t>
            </a:r>
            <a:endParaRPr lang="en-US" sz="1400" dirty="0"/>
          </a:p>
        </p:txBody>
      </p:sp>
      <p:sp>
        <p:nvSpPr>
          <p:cNvPr id="21" name="Shape 15"/>
          <p:cNvSpPr/>
          <p:nvPr/>
        </p:nvSpPr>
        <p:spPr>
          <a:xfrm>
            <a:off x="67056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1936" y="5522976"/>
            <a:ext cx="438912" cy="438912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706880" y="5315712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Rigour</a:t>
            </a:r>
            <a:endParaRPr lang="en-US" sz="1867" dirty="0"/>
          </a:p>
        </p:txBody>
      </p:sp>
      <p:sp>
        <p:nvSpPr>
          <p:cNvPr id="24" name="Text 17"/>
          <p:cNvSpPr/>
          <p:nvPr/>
        </p:nvSpPr>
        <p:spPr>
          <a:xfrm>
            <a:off x="1706880" y="5693664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checking, audit trail and reflexive journaling.</a:t>
            </a:r>
            <a:endParaRPr lang="en-US" sz="1400" dirty="0"/>
          </a:p>
        </p:txBody>
      </p:sp>
      <p:sp>
        <p:nvSpPr>
          <p:cNvPr id="25" name="Shape 18"/>
          <p:cNvSpPr/>
          <p:nvPr/>
        </p:nvSpPr>
        <p:spPr>
          <a:xfrm>
            <a:off x="664464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86016" y="5522976"/>
            <a:ext cx="438912" cy="438912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7680960" y="5315712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Ethics</a:t>
            </a:r>
            <a:endParaRPr lang="en-US" sz="1867" dirty="0"/>
          </a:p>
        </p:txBody>
      </p:sp>
      <p:sp>
        <p:nvSpPr>
          <p:cNvPr id="28" name="Text 20"/>
          <p:cNvSpPr/>
          <p:nvPr/>
        </p:nvSpPr>
        <p:spPr>
          <a:xfrm>
            <a:off x="7680960" y="5693664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Informed consent, anonymity and right to withdraw.</a:t>
            </a:r>
            <a:endParaRPr lang="en-US" sz="1400" dirty="0"/>
          </a:p>
        </p:txBody>
      </p:sp>
      <p:sp>
        <p:nvSpPr>
          <p:cNvPr id="29" name="Text 21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3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70560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kern="0" spc="400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158240"/>
            <a:ext cx="1072896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Themes from Teacher Accounts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731520" y="249936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865120"/>
            <a:ext cx="487680" cy="487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937760" y="276758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3467" dirty="0"/>
          </a:p>
        </p:txBody>
      </p:sp>
      <p:sp>
        <p:nvSpPr>
          <p:cNvPr id="7" name="Text 4"/>
          <p:cNvSpPr/>
          <p:nvPr/>
        </p:nvSpPr>
        <p:spPr>
          <a:xfrm>
            <a:off x="1097280" y="345033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Empathy as anchor</a:t>
            </a:r>
            <a:endParaRPr lang="en-US" sz="2067" dirty="0"/>
          </a:p>
        </p:txBody>
      </p:sp>
      <p:sp>
        <p:nvSpPr>
          <p:cNvPr id="8" name="Text 5"/>
          <p:cNvSpPr/>
          <p:nvPr/>
        </p:nvSpPr>
        <p:spPr>
          <a:xfrm>
            <a:off x="1097280" y="382828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Seen as the precondition for any learning to occur online.</a:t>
            </a:r>
            <a:endParaRPr lang="en-US" sz="1440" dirty="0"/>
          </a:p>
        </p:txBody>
      </p:sp>
      <p:sp>
        <p:nvSpPr>
          <p:cNvPr id="9" name="Shape 6"/>
          <p:cNvSpPr/>
          <p:nvPr/>
        </p:nvSpPr>
        <p:spPr>
          <a:xfrm>
            <a:off x="6339840" y="249936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2865120"/>
            <a:ext cx="487680" cy="4876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546080" y="276758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3467" dirty="0"/>
          </a:p>
        </p:txBody>
      </p:sp>
      <p:sp>
        <p:nvSpPr>
          <p:cNvPr id="12" name="Text 8"/>
          <p:cNvSpPr/>
          <p:nvPr/>
        </p:nvSpPr>
        <p:spPr>
          <a:xfrm>
            <a:off x="6705600" y="345033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Reading the unseen</a:t>
            </a:r>
            <a:endParaRPr lang="en-US" sz="2067" dirty="0"/>
          </a:p>
        </p:txBody>
      </p:sp>
      <p:sp>
        <p:nvSpPr>
          <p:cNvPr id="13" name="Text 9"/>
          <p:cNvSpPr/>
          <p:nvPr/>
        </p:nvSpPr>
        <p:spPr>
          <a:xfrm>
            <a:off x="6705600" y="382828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Effortful inference of disengagement behind dark cameras.</a:t>
            </a:r>
            <a:endParaRPr lang="en-US" sz="1440" dirty="0"/>
          </a:p>
        </p:txBody>
      </p:sp>
      <p:sp>
        <p:nvSpPr>
          <p:cNvPr id="14" name="Shape 10"/>
          <p:cNvSpPr/>
          <p:nvPr/>
        </p:nvSpPr>
        <p:spPr>
          <a:xfrm>
            <a:off x="731520" y="457200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80" y="4937760"/>
            <a:ext cx="487680" cy="4876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937760" y="484022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3467" dirty="0"/>
          </a:p>
        </p:txBody>
      </p:sp>
      <p:sp>
        <p:nvSpPr>
          <p:cNvPr id="17" name="Text 12"/>
          <p:cNvSpPr/>
          <p:nvPr/>
        </p:nvSpPr>
        <p:spPr>
          <a:xfrm>
            <a:off x="1097280" y="552297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Tools as double-edged</a:t>
            </a:r>
            <a:endParaRPr lang="en-US" sz="2067" dirty="0"/>
          </a:p>
        </p:txBody>
      </p:sp>
      <p:sp>
        <p:nvSpPr>
          <p:cNvPr id="18" name="Text 13"/>
          <p:cNvSpPr/>
          <p:nvPr/>
        </p:nvSpPr>
        <p:spPr>
          <a:xfrm>
            <a:off x="1097280" y="590092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both enables and obstructs emotional contact.</a:t>
            </a:r>
            <a:endParaRPr lang="en-US" sz="1440" dirty="0"/>
          </a:p>
        </p:txBody>
      </p:sp>
      <p:sp>
        <p:nvSpPr>
          <p:cNvPr id="19" name="Shape 14"/>
          <p:cNvSpPr/>
          <p:nvPr/>
        </p:nvSpPr>
        <p:spPr>
          <a:xfrm>
            <a:off x="6339840" y="457200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4937760"/>
            <a:ext cx="487680" cy="48768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0546080" y="484022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3467" dirty="0"/>
          </a:p>
        </p:txBody>
      </p:sp>
      <p:sp>
        <p:nvSpPr>
          <p:cNvPr id="22" name="Text 16"/>
          <p:cNvSpPr/>
          <p:nvPr/>
        </p:nvSpPr>
        <p:spPr>
          <a:xfrm>
            <a:off x="6705600" y="552297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Empathic fatigue</a:t>
            </a:r>
            <a:endParaRPr lang="en-US" sz="2067" dirty="0"/>
          </a:p>
        </p:txBody>
      </p:sp>
      <p:sp>
        <p:nvSpPr>
          <p:cNvPr id="23" name="Text 17"/>
          <p:cNvSpPr/>
          <p:nvPr/>
        </p:nvSpPr>
        <p:spPr>
          <a:xfrm>
            <a:off x="6705600" y="590092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hidden labour of caring across distance and screens.</a:t>
            </a:r>
            <a:endParaRPr lang="en-US" sz="1440" dirty="0"/>
          </a:p>
        </p:txBody>
      </p:sp>
      <p:sp>
        <p:nvSpPr>
          <p:cNvPr id="24" name="Text 18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3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IMPORTANCE &amp; VALUE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Empathy as the Ground of Online Learning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194560"/>
            <a:ext cx="5242560" cy="3962400"/>
          </a:xfrm>
          <a:prstGeom prst="roundRect">
            <a:avLst>
              <a:gd name="adj" fmla="val 2462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2499360"/>
            <a:ext cx="670560" cy="6705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36320" y="3352800"/>
            <a:ext cx="4511040" cy="1889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33"/>
              </a:lnSpc>
            </a:pPr>
            <a:r>
              <a:rPr lang="en-US" sz="2133" i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“If they do not feel that I see them, nothing I teach through the screen will reach them. Empathy is not extra — it is the channel itself.”</a:t>
            </a:r>
            <a:endParaRPr lang="en-US" sz="2133" dirty="0"/>
          </a:p>
        </p:txBody>
      </p:sp>
      <p:sp>
        <p:nvSpPr>
          <p:cNvPr id="8" name="Text 5"/>
          <p:cNvSpPr/>
          <p:nvPr/>
        </p:nvSpPr>
        <p:spPr>
          <a:xfrm>
            <a:off x="1036320" y="5425440"/>
            <a:ext cx="451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Secondary teacher, hybrid context</a:t>
            </a:r>
            <a:endParaRPr lang="en-US" sz="1467" dirty="0"/>
          </a:p>
        </p:txBody>
      </p:sp>
      <p:sp>
        <p:nvSpPr>
          <p:cNvPr id="9" name="Shape 6"/>
          <p:cNvSpPr/>
          <p:nvPr/>
        </p:nvSpPr>
        <p:spPr>
          <a:xfrm>
            <a:off x="6339840" y="2304288"/>
            <a:ext cx="609600" cy="60960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3952" y="2438400"/>
            <a:ext cx="341376" cy="34137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93280" y="2255520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Relational priority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7193280" y="2670048"/>
            <a:ext cx="4328160" cy="755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5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 placed empathy above content delivery as the basis of trust online.</a:t>
            </a:r>
            <a:endParaRPr lang="en-US" sz="1533" dirty="0"/>
          </a:p>
        </p:txBody>
      </p:sp>
      <p:sp>
        <p:nvSpPr>
          <p:cNvPr id="13" name="Shape 9"/>
          <p:cNvSpPr/>
          <p:nvPr/>
        </p:nvSpPr>
        <p:spPr>
          <a:xfrm>
            <a:off x="6339840" y="3621024"/>
            <a:ext cx="609600" cy="60960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3952" y="3755136"/>
            <a:ext cx="341376" cy="34137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193280" y="3572256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Engagement driver</a:t>
            </a:r>
            <a:endParaRPr lang="en-US" sz="2000" dirty="0"/>
          </a:p>
        </p:txBody>
      </p:sp>
      <p:sp>
        <p:nvSpPr>
          <p:cNvPr id="16" name="Text 11"/>
          <p:cNvSpPr/>
          <p:nvPr/>
        </p:nvSpPr>
        <p:spPr>
          <a:xfrm>
            <a:off x="7193280" y="3986784"/>
            <a:ext cx="4328160" cy="755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5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empathy was linked to camera use, participation and persistence.</a:t>
            </a:r>
            <a:endParaRPr lang="en-US" sz="1533" dirty="0"/>
          </a:p>
        </p:txBody>
      </p:sp>
      <p:sp>
        <p:nvSpPr>
          <p:cNvPr id="17" name="Shape 12"/>
          <p:cNvSpPr/>
          <p:nvPr/>
        </p:nvSpPr>
        <p:spPr>
          <a:xfrm>
            <a:off x="6339840" y="4937760"/>
            <a:ext cx="609600" cy="60960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3952" y="5071872"/>
            <a:ext cx="341376" cy="34137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193280" y="4888992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Wellbeing safeguard</a:t>
            </a:r>
            <a:endParaRPr lang="en-US" sz="2000" dirty="0"/>
          </a:p>
        </p:txBody>
      </p:sp>
      <p:sp>
        <p:nvSpPr>
          <p:cNvPr id="20" name="Text 14"/>
          <p:cNvSpPr/>
          <p:nvPr/>
        </p:nvSpPr>
        <p:spPr>
          <a:xfrm>
            <a:off x="7193280" y="5303520"/>
            <a:ext cx="4328160" cy="755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5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framed as protection against isolation and digital disconnection.</a:t>
            </a:r>
            <a:endParaRPr lang="en-US" sz="1533" dirty="0"/>
          </a:p>
        </p:txBody>
      </p:sp>
      <p:sp>
        <p:nvSpPr>
          <p:cNvPr id="21" name="Text 15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33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1358</Words>
  <Application>Microsoft Office PowerPoint</Application>
  <PresentationFormat>Ευρεία οθόνη</PresentationFormat>
  <Paragraphs>202</Paragraphs>
  <Slides>15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Cambria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Valadis Pap</dc:creator>
  <cp:lastModifiedBy>Valadis Pap</cp:lastModifiedBy>
  <cp:revision>2</cp:revision>
  <dcterms:created xsi:type="dcterms:W3CDTF">2026-06-28T23:23:02Z</dcterms:created>
  <dcterms:modified xsi:type="dcterms:W3CDTF">2026-06-28T23:38:05Z</dcterms:modified>
</cp:coreProperties>
</file>