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59" r:id="rId7"/>
    <p:sldId id="261" r:id="rId8"/>
    <p:sldId id="274" r:id="rId9"/>
    <p:sldId id="262" r:id="rId10"/>
    <p:sldId id="264" r:id="rId11"/>
    <p:sldId id="266" r:id="rId12"/>
    <p:sldId id="263" r:id="rId13"/>
    <p:sldId id="265" r:id="rId14"/>
    <p:sldId id="268" r:id="rId15"/>
    <p:sldId id="267" r:id="rId16"/>
    <p:sldId id="269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F9E0-0596-4999-B52D-340F311F62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5F6D0D-6523-41ED-B416-9B9FB96A1388}">
      <dgm:prSet custT="1"/>
      <dgm:spPr/>
      <dgm:t>
        <a:bodyPr/>
        <a:lstStyle/>
        <a:p>
          <a:endParaRPr lang="el-GR" sz="2400" dirty="0"/>
        </a:p>
      </dgm:t>
    </dgm:pt>
    <dgm:pt modelId="{43A0D90D-1C92-488D-B4B7-BA06C1BFFEBC}" type="parTrans" cxnId="{EF64A3DE-D9C3-42DC-A157-8B85EB7EBAEB}">
      <dgm:prSet/>
      <dgm:spPr/>
      <dgm:t>
        <a:bodyPr/>
        <a:lstStyle/>
        <a:p>
          <a:endParaRPr lang="el-GR"/>
        </a:p>
      </dgm:t>
    </dgm:pt>
    <dgm:pt modelId="{AAE2DECD-1DA3-4469-9899-4400EC9399AA}" type="sibTrans" cxnId="{EF64A3DE-D9C3-42DC-A157-8B85EB7EBAEB}">
      <dgm:prSet/>
      <dgm:spPr/>
      <dgm:t>
        <a:bodyPr/>
        <a:lstStyle/>
        <a:p>
          <a:endParaRPr lang="el-GR"/>
        </a:p>
      </dgm:t>
    </dgm:pt>
    <dgm:pt modelId="{12D3772C-E062-40F0-A6C3-62B27DA37B58}">
      <dgm:prSet custT="1"/>
      <dgm:spPr/>
      <dgm:t>
        <a:bodyPr/>
        <a:lstStyle/>
        <a:p>
          <a:endParaRPr lang="el-GR" sz="2400" dirty="0"/>
        </a:p>
      </dgm:t>
    </dgm:pt>
    <dgm:pt modelId="{BDCF005D-23F9-49A1-8DF3-D66B4EF461A3}" type="parTrans" cxnId="{D334BF45-7FEE-46AB-84E9-014318D73606}">
      <dgm:prSet/>
      <dgm:spPr/>
      <dgm:t>
        <a:bodyPr/>
        <a:lstStyle/>
        <a:p>
          <a:endParaRPr lang="el-GR"/>
        </a:p>
      </dgm:t>
    </dgm:pt>
    <dgm:pt modelId="{BCCE9D11-E382-4BDE-8531-E9A1C438A3DC}" type="sibTrans" cxnId="{D334BF45-7FEE-46AB-84E9-014318D73606}">
      <dgm:prSet/>
      <dgm:spPr/>
      <dgm:t>
        <a:bodyPr/>
        <a:lstStyle/>
        <a:p>
          <a:endParaRPr lang="el-GR"/>
        </a:p>
      </dgm:t>
    </dgm:pt>
    <dgm:pt modelId="{11B2B739-886A-4D0C-9EA5-5B91E5BDF9F5}">
      <dgm:prSet custT="1"/>
      <dgm:spPr/>
      <dgm:t>
        <a:bodyPr/>
        <a:lstStyle/>
        <a:p>
          <a:endParaRPr lang="el-GR" sz="2400" dirty="0"/>
        </a:p>
      </dgm:t>
    </dgm:pt>
    <dgm:pt modelId="{E7224E9E-0FA5-4C38-B3B0-12274D09A54E}" type="sibTrans" cxnId="{B6EF6F69-6EE3-4428-8553-8748E19282C5}">
      <dgm:prSet/>
      <dgm:spPr/>
      <dgm:t>
        <a:bodyPr/>
        <a:lstStyle/>
        <a:p>
          <a:endParaRPr lang="el-GR"/>
        </a:p>
      </dgm:t>
    </dgm:pt>
    <dgm:pt modelId="{FB0325A2-5D56-48B6-BD5A-EF9ECEC00227}" type="parTrans" cxnId="{B6EF6F69-6EE3-4428-8553-8748E19282C5}">
      <dgm:prSet/>
      <dgm:spPr/>
      <dgm:t>
        <a:bodyPr/>
        <a:lstStyle/>
        <a:p>
          <a:endParaRPr lang="el-GR"/>
        </a:p>
      </dgm:t>
    </dgm:pt>
    <dgm:pt modelId="{E1441514-8479-45F1-8E60-710C8F1BE99E}" type="pres">
      <dgm:prSet presAssocID="{186CF9E0-0596-4999-B52D-340F311F624D}" presName="linear" presStyleCnt="0">
        <dgm:presLayoutVars>
          <dgm:dir/>
          <dgm:animLvl val="lvl"/>
          <dgm:resizeHandles val="exact"/>
        </dgm:presLayoutVars>
      </dgm:prSet>
      <dgm:spPr/>
    </dgm:pt>
    <dgm:pt modelId="{B555858F-660B-475F-87A8-81E0A8BC7439}" type="pres">
      <dgm:prSet presAssocID="{855F6D0D-6523-41ED-B416-9B9FB96A1388}" presName="parentLin" presStyleCnt="0"/>
      <dgm:spPr/>
    </dgm:pt>
    <dgm:pt modelId="{93B2E82F-154A-440C-9604-C16785114AC4}" type="pres">
      <dgm:prSet presAssocID="{855F6D0D-6523-41ED-B416-9B9FB96A1388}" presName="parentLeftMargin" presStyleLbl="node1" presStyleIdx="0" presStyleCnt="3"/>
      <dgm:spPr/>
    </dgm:pt>
    <dgm:pt modelId="{784CD337-0351-44EC-9805-FF16A0144F73}" type="pres">
      <dgm:prSet presAssocID="{855F6D0D-6523-41ED-B416-9B9FB96A1388}" presName="parentText" presStyleLbl="node1" presStyleIdx="0" presStyleCnt="3" custScaleX="100798" custLinFactNeighborX="-1864" custLinFactNeighborY="1277">
        <dgm:presLayoutVars>
          <dgm:chMax val="0"/>
          <dgm:bulletEnabled val="1"/>
        </dgm:presLayoutVars>
      </dgm:prSet>
      <dgm:spPr/>
    </dgm:pt>
    <dgm:pt modelId="{268116E8-7ABC-47C2-A2E3-DDD4F2C7D03E}" type="pres">
      <dgm:prSet presAssocID="{855F6D0D-6523-41ED-B416-9B9FB96A1388}" presName="negativeSpace" presStyleCnt="0"/>
      <dgm:spPr/>
    </dgm:pt>
    <dgm:pt modelId="{76EBB8A4-372F-4367-BBC4-5DBD82F72E39}" type="pres">
      <dgm:prSet presAssocID="{855F6D0D-6523-41ED-B416-9B9FB96A1388}" presName="childText" presStyleLbl="conFgAcc1" presStyleIdx="0" presStyleCnt="3" custScaleY="110204">
        <dgm:presLayoutVars>
          <dgm:bulletEnabled val="1"/>
        </dgm:presLayoutVars>
      </dgm:prSet>
      <dgm:spPr/>
    </dgm:pt>
    <dgm:pt modelId="{BA7E1D30-6F79-45D5-8BD2-D8AF93EB776C}" type="pres">
      <dgm:prSet presAssocID="{AAE2DECD-1DA3-4469-9899-4400EC9399AA}" presName="spaceBetweenRectangles" presStyleCnt="0"/>
      <dgm:spPr/>
    </dgm:pt>
    <dgm:pt modelId="{EB83AFCD-6280-412B-9541-15DD9208AA8A}" type="pres">
      <dgm:prSet presAssocID="{11B2B739-886A-4D0C-9EA5-5B91E5BDF9F5}" presName="parentLin" presStyleCnt="0"/>
      <dgm:spPr/>
    </dgm:pt>
    <dgm:pt modelId="{7819120A-27DA-4F9F-84DD-D660BBC85FB3}" type="pres">
      <dgm:prSet presAssocID="{11B2B739-886A-4D0C-9EA5-5B91E5BDF9F5}" presName="parentLeftMargin" presStyleLbl="node1" presStyleIdx="0" presStyleCnt="3"/>
      <dgm:spPr/>
    </dgm:pt>
    <dgm:pt modelId="{22DD55BC-3FBD-4400-B0BE-ECCB25E02BAB}" type="pres">
      <dgm:prSet presAssocID="{11B2B739-886A-4D0C-9EA5-5B91E5BDF9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2FE81B-90F0-46A8-A80A-2916C1C5621B}" type="pres">
      <dgm:prSet presAssocID="{11B2B739-886A-4D0C-9EA5-5B91E5BDF9F5}" presName="negativeSpace" presStyleCnt="0"/>
      <dgm:spPr/>
    </dgm:pt>
    <dgm:pt modelId="{C6B8DE04-9BF2-4C22-99CD-C7175400E2D3}" type="pres">
      <dgm:prSet presAssocID="{11B2B739-886A-4D0C-9EA5-5B91E5BDF9F5}" presName="childText" presStyleLbl="conFgAcc1" presStyleIdx="1" presStyleCnt="3">
        <dgm:presLayoutVars>
          <dgm:bulletEnabled val="1"/>
        </dgm:presLayoutVars>
      </dgm:prSet>
      <dgm:spPr/>
    </dgm:pt>
    <dgm:pt modelId="{EACE300D-EAE5-4F29-8B42-5842840AD064}" type="pres">
      <dgm:prSet presAssocID="{E7224E9E-0FA5-4C38-B3B0-12274D09A54E}" presName="spaceBetweenRectangles" presStyleCnt="0"/>
      <dgm:spPr/>
    </dgm:pt>
    <dgm:pt modelId="{B9F0B97A-FBDB-4768-984E-51F5ABE38521}" type="pres">
      <dgm:prSet presAssocID="{12D3772C-E062-40F0-A6C3-62B27DA37B58}" presName="parentLin" presStyleCnt="0"/>
      <dgm:spPr/>
    </dgm:pt>
    <dgm:pt modelId="{4556AF12-DC36-44E8-9386-7EDF56C09ABC}" type="pres">
      <dgm:prSet presAssocID="{12D3772C-E062-40F0-A6C3-62B27DA37B58}" presName="parentLeftMargin" presStyleLbl="node1" presStyleIdx="1" presStyleCnt="3"/>
      <dgm:spPr/>
    </dgm:pt>
    <dgm:pt modelId="{04002AAE-7817-4287-9C69-720926AB4303}" type="pres">
      <dgm:prSet presAssocID="{12D3772C-E062-40F0-A6C3-62B27DA37B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584DBB-4F96-46C6-9374-537BBDFFB0DC}" type="pres">
      <dgm:prSet presAssocID="{12D3772C-E062-40F0-A6C3-62B27DA37B58}" presName="negativeSpace" presStyleCnt="0"/>
      <dgm:spPr/>
    </dgm:pt>
    <dgm:pt modelId="{063C1BFE-7AFA-4D2F-9B96-BA5A6C492725}" type="pres">
      <dgm:prSet presAssocID="{12D3772C-E062-40F0-A6C3-62B27DA37B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67E704-3E88-45CB-8FBB-4FB8B29356D4}" type="presOf" srcId="{186CF9E0-0596-4999-B52D-340F311F624D}" destId="{E1441514-8479-45F1-8E60-710C8F1BE99E}" srcOrd="0" destOrd="0" presId="urn:microsoft.com/office/officeart/2005/8/layout/list1"/>
    <dgm:cxn modelId="{34E8FD04-DAC7-4E62-AFD4-C81068424E03}" type="presOf" srcId="{11B2B739-886A-4D0C-9EA5-5B91E5BDF9F5}" destId="{22DD55BC-3FBD-4400-B0BE-ECCB25E02BAB}" srcOrd="1" destOrd="0" presId="urn:microsoft.com/office/officeart/2005/8/layout/list1"/>
    <dgm:cxn modelId="{59491808-DCEB-40B1-94C6-CE352B85C79B}" type="presOf" srcId="{12D3772C-E062-40F0-A6C3-62B27DA37B58}" destId="{04002AAE-7817-4287-9C69-720926AB4303}" srcOrd="1" destOrd="0" presId="urn:microsoft.com/office/officeart/2005/8/layout/list1"/>
    <dgm:cxn modelId="{015E5A1C-9011-4555-B40B-9188ADA40FE7}" type="presOf" srcId="{855F6D0D-6523-41ED-B416-9B9FB96A1388}" destId="{93B2E82F-154A-440C-9604-C16785114AC4}" srcOrd="0" destOrd="0" presId="urn:microsoft.com/office/officeart/2005/8/layout/list1"/>
    <dgm:cxn modelId="{D334BF45-7FEE-46AB-84E9-014318D73606}" srcId="{186CF9E0-0596-4999-B52D-340F311F624D}" destId="{12D3772C-E062-40F0-A6C3-62B27DA37B58}" srcOrd="2" destOrd="0" parTransId="{BDCF005D-23F9-49A1-8DF3-D66B4EF461A3}" sibTransId="{BCCE9D11-E382-4BDE-8531-E9A1C438A3DC}"/>
    <dgm:cxn modelId="{B6EF6F69-6EE3-4428-8553-8748E19282C5}" srcId="{186CF9E0-0596-4999-B52D-340F311F624D}" destId="{11B2B739-886A-4D0C-9EA5-5B91E5BDF9F5}" srcOrd="1" destOrd="0" parTransId="{FB0325A2-5D56-48B6-BD5A-EF9ECEC00227}" sibTransId="{E7224E9E-0FA5-4C38-B3B0-12274D09A54E}"/>
    <dgm:cxn modelId="{89966A92-0524-4D34-961A-7080E448B77B}" type="presOf" srcId="{11B2B739-886A-4D0C-9EA5-5B91E5BDF9F5}" destId="{7819120A-27DA-4F9F-84DD-D660BBC85FB3}" srcOrd="0" destOrd="0" presId="urn:microsoft.com/office/officeart/2005/8/layout/list1"/>
    <dgm:cxn modelId="{38D3F8DA-CD03-4759-8ECB-7C58FFD7CF7F}" type="presOf" srcId="{12D3772C-E062-40F0-A6C3-62B27DA37B58}" destId="{4556AF12-DC36-44E8-9386-7EDF56C09ABC}" srcOrd="0" destOrd="0" presId="urn:microsoft.com/office/officeart/2005/8/layout/list1"/>
    <dgm:cxn modelId="{77F2A9DD-9B25-4330-9846-5055E468E019}" type="presOf" srcId="{855F6D0D-6523-41ED-B416-9B9FB96A1388}" destId="{784CD337-0351-44EC-9805-FF16A0144F73}" srcOrd="1" destOrd="0" presId="urn:microsoft.com/office/officeart/2005/8/layout/list1"/>
    <dgm:cxn modelId="{EF64A3DE-D9C3-42DC-A157-8B85EB7EBAEB}" srcId="{186CF9E0-0596-4999-B52D-340F311F624D}" destId="{855F6D0D-6523-41ED-B416-9B9FB96A1388}" srcOrd="0" destOrd="0" parTransId="{43A0D90D-1C92-488D-B4B7-BA06C1BFFEBC}" sibTransId="{AAE2DECD-1DA3-4469-9899-4400EC9399AA}"/>
    <dgm:cxn modelId="{EB0163EA-3652-48DD-A562-4109CBFB6A62}" type="presParOf" srcId="{E1441514-8479-45F1-8E60-710C8F1BE99E}" destId="{B555858F-660B-475F-87A8-81E0A8BC7439}" srcOrd="0" destOrd="0" presId="urn:microsoft.com/office/officeart/2005/8/layout/list1"/>
    <dgm:cxn modelId="{35DCB59E-E87C-4DAF-8720-F972AA3DF32B}" type="presParOf" srcId="{B555858F-660B-475F-87A8-81E0A8BC7439}" destId="{93B2E82F-154A-440C-9604-C16785114AC4}" srcOrd="0" destOrd="0" presId="urn:microsoft.com/office/officeart/2005/8/layout/list1"/>
    <dgm:cxn modelId="{EB843511-F4C6-4422-942A-9BE37100AF7D}" type="presParOf" srcId="{B555858F-660B-475F-87A8-81E0A8BC7439}" destId="{784CD337-0351-44EC-9805-FF16A0144F73}" srcOrd="1" destOrd="0" presId="urn:microsoft.com/office/officeart/2005/8/layout/list1"/>
    <dgm:cxn modelId="{78D79BAC-B456-4531-8634-405B8B29DDD7}" type="presParOf" srcId="{E1441514-8479-45F1-8E60-710C8F1BE99E}" destId="{268116E8-7ABC-47C2-A2E3-DDD4F2C7D03E}" srcOrd="1" destOrd="0" presId="urn:microsoft.com/office/officeart/2005/8/layout/list1"/>
    <dgm:cxn modelId="{F27AF738-FD9C-49F9-BE2F-B3E1BD558DFD}" type="presParOf" srcId="{E1441514-8479-45F1-8E60-710C8F1BE99E}" destId="{76EBB8A4-372F-4367-BBC4-5DBD82F72E39}" srcOrd="2" destOrd="0" presId="urn:microsoft.com/office/officeart/2005/8/layout/list1"/>
    <dgm:cxn modelId="{42028C57-4294-402E-A659-F23557272205}" type="presParOf" srcId="{E1441514-8479-45F1-8E60-710C8F1BE99E}" destId="{BA7E1D30-6F79-45D5-8BD2-D8AF93EB776C}" srcOrd="3" destOrd="0" presId="urn:microsoft.com/office/officeart/2005/8/layout/list1"/>
    <dgm:cxn modelId="{36CF31B0-6B8E-4A55-A22B-16E6B2E44E7F}" type="presParOf" srcId="{E1441514-8479-45F1-8E60-710C8F1BE99E}" destId="{EB83AFCD-6280-412B-9541-15DD9208AA8A}" srcOrd="4" destOrd="0" presId="urn:microsoft.com/office/officeart/2005/8/layout/list1"/>
    <dgm:cxn modelId="{ECFF005D-74D6-4782-8DE6-8C6062451788}" type="presParOf" srcId="{EB83AFCD-6280-412B-9541-15DD9208AA8A}" destId="{7819120A-27DA-4F9F-84DD-D660BBC85FB3}" srcOrd="0" destOrd="0" presId="urn:microsoft.com/office/officeart/2005/8/layout/list1"/>
    <dgm:cxn modelId="{4CAE2F1C-68A4-4C2E-8428-F1305EC387BC}" type="presParOf" srcId="{EB83AFCD-6280-412B-9541-15DD9208AA8A}" destId="{22DD55BC-3FBD-4400-B0BE-ECCB25E02BAB}" srcOrd="1" destOrd="0" presId="urn:microsoft.com/office/officeart/2005/8/layout/list1"/>
    <dgm:cxn modelId="{019F382A-6E48-43B0-B361-C5DE48C29C2D}" type="presParOf" srcId="{E1441514-8479-45F1-8E60-710C8F1BE99E}" destId="{652FE81B-90F0-46A8-A80A-2916C1C5621B}" srcOrd="5" destOrd="0" presId="urn:microsoft.com/office/officeart/2005/8/layout/list1"/>
    <dgm:cxn modelId="{D166824A-339B-4537-8F1A-1F1251B462C5}" type="presParOf" srcId="{E1441514-8479-45F1-8E60-710C8F1BE99E}" destId="{C6B8DE04-9BF2-4C22-99CD-C7175400E2D3}" srcOrd="6" destOrd="0" presId="urn:microsoft.com/office/officeart/2005/8/layout/list1"/>
    <dgm:cxn modelId="{89B2DE92-1517-453B-89A5-3A7AFB68F39B}" type="presParOf" srcId="{E1441514-8479-45F1-8E60-710C8F1BE99E}" destId="{EACE300D-EAE5-4F29-8B42-5842840AD064}" srcOrd="7" destOrd="0" presId="urn:microsoft.com/office/officeart/2005/8/layout/list1"/>
    <dgm:cxn modelId="{A7B3D8FF-C36A-4FE4-A73A-308D18350EFC}" type="presParOf" srcId="{E1441514-8479-45F1-8E60-710C8F1BE99E}" destId="{B9F0B97A-FBDB-4768-984E-51F5ABE38521}" srcOrd="8" destOrd="0" presId="urn:microsoft.com/office/officeart/2005/8/layout/list1"/>
    <dgm:cxn modelId="{DB61BA5F-7ACA-468F-8F79-DB35931B622F}" type="presParOf" srcId="{B9F0B97A-FBDB-4768-984E-51F5ABE38521}" destId="{4556AF12-DC36-44E8-9386-7EDF56C09ABC}" srcOrd="0" destOrd="0" presId="urn:microsoft.com/office/officeart/2005/8/layout/list1"/>
    <dgm:cxn modelId="{48677106-BEEC-4A2F-8273-7CEA308E91F5}" type="presParOf" srcId="{B9F0B97A-FBDB-4768-984E-51F5ABE38521}" destId="{04002AAE-7817-4287-9C69-720926AB4303}" srcOrd="1" destOrd="0" presId="urn:microsoft.com/office/officeart/2005/8/layout/list1"/>
    <dgm:cxn modelId="{C04A1AE6-387D-40A3-80B3-9B3E7626E278}" type="presParOf" srcId="{E1441514-8479-45F1-8E60-710C8F1BE99E}" destId="{CD584DBB-4F96-46C6-9374-537BBDFFB0DC}" srcOrd="9" destOrd="0" presId="urn:microsoft.com/office/officeart/2005/8/layout/list1"/>
    <dgm:cxn modelId="{22738218-5086-4429-B410-7AC903C80FFB}" type="presParOf" srcId="{E1441514-8479-45F1-8E60-710C8F1BE99E}" destId="{063C1BFE-7AFA-4D2F-9B96-BA5A6C4927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BB8A4-372F-4367-BBC4-5DBD82F72E39}">
      <dsp:nvSpPr>
        <dsp:cNvPr id="0" name=""/>
        <dsp:cNvSpPr/>
      </dsp:nvSpPr>
      <dsp:spPr>
        <a:xfrm>
          <a:off x="0" y="560700"/>
          <a:ext cx="10116000" cy="9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CD337-0351-44EC-9805-FF16A0144F73}">
      <dsp:nvSpPr>
        <dsp:cNvPr id="0" name=""/>
        <dsp:cNvSpPr/>
      </dsp:nvSpPr>
      <dsp:spPr>
        <a:xfrm>
          <a:off x="496371" y="57294"/>
          <a:ext cx="713770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3" tIns="0" rIns="2676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>
        <a:off x="546808" y="107731"/>
        <a:ext cx="7036833" cy="932326"/>
      </dsp:txXfrm>
    </dsp:sp>
    <dsp:sp modelId="{C6B8DE04-9BF2-4C22-99CD-C7175400E2D3}">
      <dsp:nvSpPr>
        <dsp:cNvPr id="0" name=""/>
        <dsp:cNvSpPr/>
      </dsp:nvSpPr>
      <dsp:spPr>
        <a:xfrm>
          <a:off x="0" y="2238299"/>
          <a:ext cx="10116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D55BC-3FBD-4400-B0BE-ECCB25E02BAB}">
      <dsp:nvSpPr>
        <dsp:cNvPr id="0" name=""/>
        <dsp:cNvSpPr/>
      </dsp:nvSpPr>
      <dsp:spPr>
        <a:xfrm>
          <a:off x="505800" y="1721699"/>
          <a:ext cx="70812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3" tIns="0" rIns="2676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>
        <a:off x="556237" y="1772136"/>
        <a:ext cx="6980326" cy="932326"/>
      </dsp:txXfrm>
    </dsp:sp>
    <dsp:sp modelId="{063C1BFE-7AFA-4D2F-9B96-BA5A6C492725}">
      <dsp:nvSpPr>
        <dsp:cNvPr id="0" name=""/>
        <dsp:cNvSpPr/>
      </dsp:nvSpPr>
      <dsp:spPr>
        <a:xfrm>
          <a:off x="0" y="3825899"/>
          <a:ext cx="10116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02AAE-7817-4287-9C69-720926AB4303}">
      <dsp:nvSpPr>
        <dsp:cNvPr id="0" name=""/>
        <dsp:cNvSpPr/>
      </dsp:nvSpPr>
      <dsp:spPr>
        <a:xfrm>
          <a:off x="505800" y="3309299"/>
          <a:ext cx="70812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53" tIns="0" rIns="2676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>
        <a:off x="556237" y="3359736"/>
        <a:ext cx="698032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285455-58AF-4DE0-8098-37572481A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33" y="1615446"/>
            <a:ext cx="8911023" cy="2098226"/>
          </a:xfrm>
        </p:spPr>
        <p:txBody>
          <a:bodyPr/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Discourse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Patriarchal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Hegemony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Greek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</a:t>
            </a:r>
            <a:b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(2021–2026)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DE1DFA-36C5-4224-86F9-53C32DA9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5336" y="4292709"/>
            <a:ext cx="6831673" cy="1086237"/>
          </a:xfrm>
        </p:spPr>
        <p:txBody>
          <a:bodyPr/>
          <a:lstStyle/>
          <a:p>
            <a:r>
              <a:rPr lang="en-US" b="1" i="1" dirty="0"/>
              <a:t>Dr. Olga </a:t>
            </a:r>
            <a:r>
              <a:rPr lang="en-US" b="1" i="1" dirty="0" err="1"/>
              <a:t>Panou</a:t>
            </a:r>
            <a:endParaRPr lang="el-GR" b="1" i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69C5F6-D2D3-4EDC-9C0E-3E394E73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82" y="467065"/>
            <a:ext cx="39261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6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48E82A-7AF5-4BE3-894F-F848AC73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Folegandros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(2021)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82B2B0-A057-4960-93C1-0B3E054E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55012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err="1"/>
              <a:t>Findings</a:t>
            </a:r>
            <a:endParaRPr lang="en-US" sz="2400" b="1" dirty="0"/>
          </a:p>
          <a:p>
            <a:pPr marL="0" indent="0">
              <a:buNone/>
            </a:pPr>
            <a:r>
              <a:rPr lang="el-GR" dirty="0"/>
              <a:t>“</a:t>
            </a:r>
            <a:r>
              <a:rPr lang="el-GR" dirty="0" err="1"/>
              <a:t>Crime</a:t>
            </a:r>
            <a:r>
              <a:rPr lang="el-GR" dirty="0"/>
              <a:t> of </a:t>
            </a:r>
            <a:r>
              <a:rPr lang="el-GR" dirty="0" err="1"/>
              <a:t>Passion</a:t>
            </a:r>
            <a:r>
              <a:rPr lang="el-GR" dirty="0"/>
              <a:t>” </a:t>
            </a:r>
            <a:endParaRPr lang="en-US" dirty="0"/>
          </a:p>
          <a:p>
            <a:pPr marL="0" indent="0">
              <a:buNone/>
            </a:pPr>
            <a:r>
              <a:rPr lang="el-GR" sz="2400" b="1" dirty="0" err="1"/>
              <a:t>Semiotic</a:t>
            </a:r>
            <a:r>
              <a:rPr lang="el-GR" sz="2400" b="1" dirty="0"/>
              <a:t> </a:t>
            </a:r>
            <a:r>
              <a:rPr lang="el-GR" sz="2400" b="1" dirty="0" err="1"/>
              <a:t>Alibi</a:t>
            </a:r>
            <a:endParaRPr lang="en-US" sz="2400" b="1" dirty="0"/>
          </a:p>
          <a:p>
            <a:pPr marL="0" indent="0">
              <a:buNone/>
            </a:pPr>
            <a:r>
              <a:rPr lang="el-GR" dirty="0"/>
              <a:t>The </a:t>
            </a:r>
            <a:r>
              <a:rPr lang="el-GR" dirty="0" err="1"/>
              <a:t>romanticization</a:t>
            </a:r>
            <a:r>
              <a:rPr lang="el-GR" dirty="0"/>
              <a:t> of </a:t>
            </a:r>
            <a:r>
              <a:rPr lang="el-GR" dirty="0" err="1"/>
              <a:t>possessiveness</a:t>
            </a:r>
            <a:r>
              <a:rPr lang="el-GR" dirty="0"/>
              <a:t> </a:t>
            </a:r>
            <a:r>
              <a:rPr lang="el-GR" dirty="0" err="1"/>
              <a:t>neutralizes</a:t>
            </a:r>
            <a:r>
              <a:rPr lang="el-GR" dirty="0"/>
              <a:t> the </a:t>
            </a:r>
            <a:r>
              <a:rPr lang="el-GR" dirty="0" err="1"/>
              <a:t>murderous</a:t>
            </a:r>
            <a:r>
              <a:rPr lang="el-GR" dirty="0"/>
              <a:t> </a:t>
            </a:r>
            <a:r>
              <a:rPr lang="el-GR" dirty="0" err="1"/>
              <a:t>intent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FE656C-77E2-456D-8BC7-855873E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Rethymno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Salamina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27106F-2F08-4047-BC83-77EF2EC3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3162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Findings</a:t>
            </a:r>
          </a:p>
          <a:p>
            <a:pPr marL="0" indent="0">
              <a:buNone/>
            </a:pPr>
            <a:r>
              <a:rPr lang="en-US" dirty="0"/>
              <a:t>“Blackout,” “Blind Jealousy”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/>
              <a:t>Semiotic Alibi</a:t>
            </a:r>
          </a:p>
          <a:p>
            <a:pPr marL="0" indent="0">
              <a:buNone/>
            </a:pPr>
            <a:r>
              <a:rPr lang="en-US" dirty="0"/>
              <a:t> Medicalization of violence to absolve the perpetrator of responsibility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8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B1C159-94B6-455F-AA21-87B6990D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Agioi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Anargyroi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(2024)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2840D6-9A2F-497B-9FF9-6B1DBB37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4990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err="1"/>
              <a:t>Findings</a:t>
            </a:r>
            <a:endParaRPr lang="en-US" sz="2400" b="1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err="1"/>
              <a:t>Systemic</a:t>
            </a:r>
            <a:r>
              <a:rPr lang="el-GR" dirty="0"/>
              <a:t> </a:t>
            </a:r>
            <a:r>
              <a:rPr lang="en-US" dirty="0"/>
              <a:t>f</a:t>
            </a:r>
            <a:r>
              <a:rPr lang="el-GR" dirty="0" err="1"/>
              <a:t>ailure</a:t>
            </a:r>
            <a:r>
              <a:rPr lang="el-GR" dirty="0"/>
              <a:t> </a:t>
            </a:r>
            <a:r>
              <a:rPr lang="el-GR" dirty="0" err="1"/>
              <a:t>rather</a:t>
            </a:r>
            <a:r>
              <a:rPr lang="el-GR" dirty="0"/>
              <a:t> </a:t>
            </a:r>
            <a:r>
              <a:rPr lang="el-GR" dirty="0" err="1"/>
              <a:t>than</a:t>
            </a:r>
            <a:r>
              <a:rPr lang="el-GR" dirty="0"/>
              <a:t> </a:t>
            </a:r>
            <a:r>
              <a:rPr lang="en-US" dirty="0"/>
              <a:t>p</a:t>
            </a:r>
            <a:r>
              <a:rPr lang="el-GR" dirty="0" err="1"/>
              <a:t>atriarchal</a:t>
            </a:r>
            <a:r>
              <a:rPr lang="el-GR" dirty="0"/>
              <a:t> </a:t>
            </a:r>
            <a:r>
              <a:rPr lang="en-US" dirty="0"/>
              <a:t>r</a:t>
            </a:r>
            <a:r>
              <a:rPr lang="el-GR" dirty="0" err="1"/>
              <a:t>esponsibility</a:t>
            </a:r>
            <a:endParaRPr lang="en-US" dirty="0"/>
          </a:p>
          <a:p>
            <a:pPr marL="0" indent="0">
              <a:buNone/>
            </a:pPr>
            <a:r>
              <a:rPr lang="el-GR" sz="2400" b="1" dirty="0" err="1"/>
              <a:t>Semiotic</a:t>
            </a:r>
            <a:r>
              <a:rPr lang="el-GR" sz="2400" b="1" dirty="0"/>
              <a:t> </a:t>
            </a:r>
            <a:r>
              <a:rPr lang="el-GR" sz="2400" b="1" dirty="0" err="1"/>
              <a:t>Alibi</a:t>
            </a:r>
            <a:endParaRPr lang="en-US" sz="2400" b="1" dirty="0"/>
          </a:p>
          <a:p>
            <a:pPr marL="0" indent="0">
              <a:buNone/>
            </a:pPr>
            <a:r>
              <a:rPr lang="el-GR" dirty="0"/>
              <a:t>The </a:t>
            </a:r>
            <a:r>
              <a:rPr lang="el-GR" dirty="0" err="1"/>
              <a:t>focus</a:t>
            </a:r>
            <a:r>
              <a:rPr lang="el-GR" dirty="0"/>
              <a:t> on </a:t>
            </a:r>
            <a:r>
              <a:rPr lang="el-GR" dirty="0" err="1"/>
              <a:t>police</a:t>
            </a:r>
            <a:r>
              <a:rPr lang="el-GR" dirty="0"/>
              <a:t> </a:t>
            </a:r>
            <a:r>
              <a:rPr lang="el-GR" dirty="0" err="1"/>
              <a:t>negligence</a:t>
            </a:r>
            <a:r>
              <a:rPr lang="el-GR" dirty="0"/>
              <a:t> </a:t>
            </a:r>
            <a:r>
              <a:rPr lang="el-GR" dirty="0" err="1"/>
              <a:t>transforms</a:t>
            </a:r>
            <a:r>
              <a:rPr lang="el-GR" dirty="0"/>
              <a:t> the </a:t>
            </a:r>
            <a:r>
              <a:rPr lang="el-GR" dirty="0" err="1"/>
              <a:t>crime</a:t>
            </a:r>
            <a:r>
              <a:rPr lang="el-GR" dirty="0"/>
              <a:t> </a:t>
            </a:r>
            <a:r>
              <a:rPr lang="el-GR" dirty="0" err="1"/>
              <a:t>into</a:t>
            </a:r>
            <a:r>
              <a:rPr lang="el-GR" dirty="0"/>
              <a:t> </a:t>
            </a:r>
            <a:r>
              <a:rPr lang="el-GR" dirty="0" err="1"/>
              <a:t>an</a:t>
            </a:r>
            <a:r>
              <a:rPr lang="el-GR" dirty="0"/>
              <a:t> </a:t>
            </a:r>
            <a:r>
              <a:rPr lang="el-GR" dirty="0" err="1"/>
              <a:t>administrative</a:t>
            </a:r>
            <a:r>
              <a:rPr lang="el-GR" dirty="0"/>
              <a:t> </a:t>
            </a:r>
            <a:r>
              <a:rPr lang="el-GR" dirty="0" err="1"/>
              <a:t>error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31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A4EFC1-922C-4A23-9D95-CB582391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(2026)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3525F6F-63E0-45CD-94B3-E4E9307C149A}"/>
              </a:ext>
            </a:extLst>
          </p:cNvPr>
          <p:cNvSpPr/>
          <p:nvPr/>
        </p:nvSpPr>
        <p:spPr>
          <a:xfrm>
            <a:off x="1371600" y="2551837"/>
            <a:ext cx="9436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,” “Police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Officer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Semiotic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Alibi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perpetrator’s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serves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guarantee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423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B86A18-70D8-41E4-BD9E-213105D4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Case Studies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E952CB-656B-42C3-A92F-DF7181B5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37208"/>
            <a:ext cx="9601200" cy="3581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i="1" dirty="0" err="1"/>
              <a:t>Agioi</a:t>
            </a:r>
            <a:r>
              <a:rPr lang="en-US" sz="2400" b="1" i="1" dirty="0"/>
              <a:t> </a:t>
            </a:r>
            <a:r>
              <a:rPr lang="en-US" sz="2400" b="1" i="1" dirty="0" err="1"/>
              <a:t>Anargyroi</a:t>
            </a:r>
            <a:r>
              <a:rPr lang="en-US" sz="2400" b="1" i="1" dirty="0"/>
              <a:t> </a:t>
            </a:r>
            <a:r>
              <a:rPr lang="en-US" sz="2400" b="1" dirty="0"/>
              <a:t>(2024)</a:t>
            </a:r>
          </a:p>
          <a:p>
            <a:pPr marL="0" indent="0">
              <a:buNone/>
            </a:pPr>
            <a:r>
              <a:rPr lang="en-US" dirty="0"/>
              <a:t>Focus on police negligence as an “administrative error” rather than patriarchal responsibility </a:t>
            </a:r>
          </a:p>
          <a:p>
            <a:pPr marL="0" indent="0">
              <a:buNone/>
            </a:pPr>
            <a:r>
              <a:rPr lang="en-US" sz="2400" b="1" i="1" dirty="0" err="1"/>
              <a:t>Folegandros</a:t>
            </a:r>
            <a:r>
              <a:rPr lang="en-US" sz="2400" b="1" dirty="0"/>
              <a:t> (2021)</a:t>
            </a:r>
          </a:p>
          <a:p>
            <a:pPr marL="0" indent="0">
              <a:buNone/>
            </a:pPr>
            <a:r>
              <a:rPr lang="en-US" dirty="0" err="1"/>
              <a:t>Romanticization</a:t>
            </a:r>
            <a:r>
              <a:rPr lang="en-US" dirty="0"/>
              <a:t> of possessiveness in the context of a “crime of passion” </a:t>
            </a:r>
          </a:p>
          <a:p>
            <a:pPr marL="0" indent="0">
              <a:buNone/>
            </a:pPr>
            <a:r>
              <a:rPr lang="en-US" sz="2400" b="1" i="1" dirty="0"/>
              <a:t>Drama </a:t>
            </a:r>
            <a:r>
              <a:rPr lang="en-US" sz="2400" b="1" dirty="0"/>
              <a:t>(2026)</a:t>
            </a:r>
          </a:p>
          <a:p>
            <a:pPr marL="0" indent="0">
              <a:buNone/>
            </a:pPr>
            <a:r>
              <a:rPr lang="en-US" dirty="0"/>
              <a:t>The perpetrator’s social status (“head of the household”) as evidence of moral integrity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600" b="1" i="1" dirty="0" err="1"/>
              <a:t>Rethymno</a:t>
            </a:r>
            <a:r>
              <a:rPr lang="en-US" sz="2600" b="1" i="1" dirty="0"/>
              <a:t> / </a:t>
            </a:r>
            <a:r>
              <a:rPr lang="en-US" sz="2600" b="1" i="1" dirty="0" err="1"/>
              <a:t>Salamina</a:t>
            </a:r>
            <a:r>
              <a:rPr lang="en-US" sz="2600" b="1" i="1" dirty="0"/>
              <a:t> </a:t>
            </a:r>
            <a:r>
              <a:rPr lang="en-US" sz="2600" b="1" dirty="0"/>
              <a:t>(2023)</a:t>
            </a:r>
          </a:p>
          <a:p>
            <a:pPr marL="0" indent="0">
              <a:buNone/>
            </a:pPr>
            <a:r>
              <a:rPr lang="en-US" dirty="0"/>
              <a:t>Medicalization of violence through terms such as “blackout” or “blind jealousy”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96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E077A-E5F6-47E6-90FD-B0C53C9E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548B4B3-150B-45F0-9D98-5A9286FA199E}"/>
              </a:ext>
            </a:extLst>
          </p:cNvPr>
          <p:cNvSpPr/>
          <p:nvPr/>
        </p:nvSpPr>
        <p:spPr>
          <a:xfrm>
            <a:off x="1007096" y="2056240"/>
            <a:ext cx="10851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media create an ideological safety zone for the state by focusing on the individual rather than the structural roots of violence</a:t>
            </a:r>
          </a:p>
          <a:p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 critical finding of this research is the interdiscursive link between media narratives and legal proceedings: the 'family tragedy' frame is effectively weaponized within the courtroom, often serving to mitigate sentencing by obscuring the systemic nature of patriarchal violence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8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F23882-A6BD-446F-8E40-2FF30452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C4C8B6-6743-4B0A-AF34-CC470A4B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040903"/>
            <a:ext cx="9986513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Editorial Reframing </a:t>
            </a:r>
          </a:p>
          <a:p>
            <a:pPr marL="0" indent="0">
              <a:buNone/>
            </a:pPr>
            <a:r>
              <a:rPr lang="en-US" dirty="0"/>
              <a:t>Shift from narrative, event-based reporting to structural analysis of gender-based violence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Literacy</a:t>
            </a:r>
          </a:p>
          <a:p>
            <a:pPr marL="0" indent="0">
              <a:buNone/>
            </a:pPr>
            <a:r>
              <a:rPr lang="en-US" dirty="0"/>
              <a:t> Institutionalize gender equality protocols and CDA training within journalism curricula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90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F1EC03-F6B1-491F-8EAB-84799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2E81E3-2358-4FC8-811D-1395D8AD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728" y="2077432"/>
            <a:ext cx="11047429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Language is not neutral; it is the blueprint of our collective ethics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Deconstructing the discourse that presents femicide as a “fatal tragedy” is an imperative ethical act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687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787B314-442F-43D2-8374-9DC4A769288A}"/>
              </a:ext>
            </a:extLst>
          </p:cNvPr>
          <p:cNvSpPr/>
          <p:nvPr/>
        </p:nvSpPr>
        <p:spPr>
          <a:xfrm>
            <a:off x="3473179" y="2890651"/>
            <a:ext cx="562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2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CD85B7-08E7-4307-BA90-FC2DB15C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ramework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0F3CD1-2732-4200-A3DE-BDACF5E4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769" y="1918355"/>
            <a:ext cx="9972136" cy="3581400"/>
          </a:xfrm>
        </p:spPr>
        <p:txBody>
          <a:bodyPr/>
          <a:lstStyle/>
          <a:p>
            <a:pPr marL="0" indent="0">
              <a:buNone/>
            </a:pPr>
            <a:r>
              <a:rPr lang="el-GR" dirty="0" err="1"/>
              <a:t>Journalistic</a:t>
            </a:r>
            <a:r>
              <a:rPr lang="el-GR" dirty="0"/>
              <a:t> </a:t>
            </a:r>
            <a:r>
              <a:rPr lang="el-GR" dirty="0" err="1"/>
              <a:t>discourse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 </a:t>
            </a:r>
            <a:r>
              <a:rPr lang="el-GR" dirty="0" err="1"/>
              <a:t>merely</a:t>
            </a:r>
            <a:r>
              <a:rPr lang="el-GR" dirty="0"/>
              <a:t> a </a:t>
            </a:r>
            <a:r>
              <a:rPr lang="el-GR" dirty="0" err="1"/>
              <a:t>record</a:t>
            </a:r>
            <a:r>
              <a:rPr lang="el-GR" dirty="0"/>
              <a:t>, </a:t>
            </a:r>
            <a:r>
              <a:rPr lang="el-GR" dirty="0" err="1"/>
              <a:t>but</a:t>
            </a:r>
            <a:r>
              <a:rPr lang="el-GR" dirty="0"/>
              <a:t> a </a:t>
            </a:r>
            <a:r>
              <a:rPr lang="el-GR" dirty="0" err="1"/>
              <a:t>mechanism</a:t>
            </a:r>
            <a:r>
              <a:rPr lang="el-GR" dirty="0"/>
              <a:t> for </a:t>
            </a:r>
            <a:r>
              <a:rPr lang="el-GR" dirty="0" err="1"/>
              <a:t>producing</a:t>
            </a:r>
            <a:r>
              <a:rPr lang="el-GR" dirty="0"/>
              <a:t>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reality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The </a:t>
            </a:r>
            <a:r>
              <a:rPr lang="el-GR" dirty="0" err="1"/>
              <a:t>media</a:t>
            </a:r>
            <a:r>
              <a:rPr lang="el-GR" dirty="0"/>
              <a:t> </a:t>
            </a:r>
            <a:r>
              <a:rPr lang="el-GR" dirty="0" err="1"/>
              <a:t>framing</a:t>
            </a:r>
            <a:r>
              <a:rPr lang="el-GR" dirty="0"/>
              <a:t> of </a:t>
            </a:r>
            <a:r>
              <a:rPr lang="el-GR" dirty="0" err="1"/>
              <a:t>femicides</a:t>
            </a:r>
            <a:r>
              <a:rPr lang="el-GR" dirty="0"/>
              <a:t> </a:t>
            </a:r>
            <a:r>
              <a:rPr lang="el-GR" dirty="0" err="1"/>
              <a:t>functions</a:t>
            </a:r>
            <a:r>
              <a:rPr lang="el-GR" dirty="0"/>
              <a:t> </a:t>
            </a:r>
            <a:r>
              <a:rPr lang="el-GR" dirty="0" err="1"/>
              <a:t>as</a:t>
            </a:r>
            <a:r>
              <a:rPr lang="el-GR" dirty="0"/>
              <a:t> a </a:t>
            </a:r>
            <a:r>
              <a:rPr lang="el-GR" dirty="0" err="1"/>
              <a:t>systematic</a:t>
            </a:r>
            <a:r>
              <a:rPr lang="el-GR" dirty="0"/>
              <a:t> </a:t>
            </a:r>
            <a:r>
              <a:rPr lang="el-GR" dirty="0" err="1"/>
              <a:t>reproduction</a:t>
            </a:r>
            <a:r>
              <a:rPr lang="el-GR" dirty="0"/>
              <a:t> of </a:t>
            </a:r>
            <a:r>
              <a:rPr lang="el-GR" dirty="0" err="1"/>
              <a:t>patriarchal</a:t>
            </a:r>
            <a:r>
              <a:rPr lang="el-GR" dirty="0"/>
              <a:t> </a:t>
            </a:r>
            <a:r>
              <a:rPr lang="el-GR" dirty="0" err="1"/>
              <a:t>structures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l-GR" dirty="0" err="1"/>
              <a:t>he</a:t>
            </a:r>
            <a:r>
              <a:rPr lang="el-GR" dirty="0"/>
              <a:t> </a:t>
            </a:r>
            <a:r>
              <a:rPr lang="el-GR" dirty="0" err="1"/>
              <a:t>phenomenon</a:t>
            </a:r>
            <a:r>
              <a:rPr lang="el-GR" dirty="0"/>
              <a:t> of </a:t>
            </a:r>
            <a:r>
              <a:rPr lang="el-GR" dirty="0" err="1"/>
              <a:t>gender-based</a:t>
            </a:r>
            <a:r>
              <a:rPr lang="el-GR" dirty="0"/>
              <a:t> </a:t>
            </a:r>
            <a:r>
              <a:rPr lang="el-GR" dirty="0" err="1"/>
              <a:t>violence</a:t>
            </a:r>
            <a:r>
              <a:rPr lang="en-US" dirty="0"/>
              <a:t> is frequently depoliticized through media narratives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0BE4E8-3F1B-4267-867F-E76E6879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84" y="3986650"/>
            <a:ext cx="6506230" cy="22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B4E85-A02E-45EA-B61A-7F82A58B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ackground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F474A88-8BE5-4FDE-AAC3-3282CD97170A}"/>
              </a:ext>
            </a:extLst>
          </p:cNvPr>
          <p:cNvSpPr/>
          <p:nvPr/>
        </p:nvSpPr>
        <p:spPr>
          <a:xfrm>
            <a:off x="854015" y="1848534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adopts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Fairclough’s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(1995)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three-dimensional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el-G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endParaRPr lang="el-GR" dirty="0">
              <a:latin typeface="+mj-l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B7F98CF-C184-4AEC-B489-30AAE1930199}"/>
              </a:ext>
            </a:extLst>
          </p:cNvPr>
          <p:cNvSpPr/>
          <p:nvPr/>
        </p:nvSpPr>
        <p:spPr>
          <a:xfrm>
            <a:off x="1255344" y="2588727"/>
            <a:ext cx="285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</a:t>
            </a:r>
            <a:r>
              <a:rPr lang="el-GR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</a:t>
            </a:r>
            <a:endParaRPr lang="el-GR" sz="2000" b="1" dirty="0">
              <a:latin typeface="Franklin Gothic Book" panose="020B05030201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1D8EE82-0850-46FA-9554-B2438290815B}"/>
              </a:ext>
            </a:extLst>
          </p:cNvPr>
          <p:cNvSpPr/>
          <p:nvPr/>
        </p:nvSpPr>
        <p:spPr>
          <a:xfrm>
            <a:off x="1371600" y="2958059"/>
            <a:ext cx="10562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Aldrete et al. (2023) emphasize the role of the media as arenas of ideological reproduction, noting that the representation of crime depends directly on the medium in question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Studies by </a:t>
            </a:r>
            <a:r>
              <a:rPr lang="en-US" dirty="0" err="1"/>
              <a:t>Apospori</a:t>
            </a:r>
            <a:r>
              <a:rPr lang="en-US" dirty="0"/>
              <a:t> (2022) and Georgiou (2024) highlight the convergence of digital discourse and gendered power, observing that although the term “femicide” is entering the public lexicon, the interpretation of the phenomenon as a “family tragedy” remains dominant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Kafourou</a:t>
            </a:r>
            <a:r>
              <a:rPr lang="en-US" dirty="0"/>
              <a:t> (2021) emphasizes the need for critical literacy in representations of violence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Papaspyros</a:t>
            </a:r>
            <a:r>
              <a:rPr lang="en-US" dirty="0"/>
              <a:t> (2022) analyzes how specific incidents (such as the </a:t>
            </a:r>
            <a:r>
              <a:rPr lang="en-US" dirty="0" err="1"/>
              <a:t>Glyka</a:t>
            </a:r>
            <a:r>
              <a:rPr lang="en-US" dirty="0"/>
              <a:t> Nera case) are exploited to construct gender identities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79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69E1B6FA-7CDD-4A1A-84FB-9C0907578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938198"/>
              </p:ext>
            </p:extLst>
          </p:nvPr>
        </p:nvGraphicFramePr>
        <p:xfrm>
          <a:off x="1362142" y="1489079"/>
          <a:ext cx="10116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7614178E-81EF-4FA8-922D-6B9620B7D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142" y="363028"/>
            <a:ext cx="9684000" cy="1494102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F2A914A-FAB5-497F-9596-F9F68474E5CA}"/>
              </a:ext>
            </a:extLst>
          </p:cNvPr>
          <p:cNvSpPr/>
          <p:nvPr/>
        </p:nvSpPr>
        <p:spPr>
          <a:xfrm>
            <a:off x="2042141" y="364594"/>
            <a:ext cx="54043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Fairclough’s</a:t>
            </a:r>
            <a:r>
              <a:rPr lang="el-GR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</a:t>
            </a:r>
            <a:r>
              <a:rPr lang="el-GR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2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Textual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Linguistic features</a:t>
            </a:r>
            <a:endParaRPr lang="el-GR" sz="24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Discursive: </a:t>
            </a:r>
            <a:r>
              <a:rPr lang="en-US" sz="2400" dirty="0">
                <a:solidFill>
                  <a:schemeClr val="bg1"/>
                </a:solidFill>
              </a:rPr>
              <a:t>Production &amp; consumption</a:t>
            </a:r>
          </a:p>
          <a:p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Social:</a:t>
            </a:r>
            <a:r>
              <a:rPr lang="en-US" sz="2400" dirty="0">
                <a:solidFill>
                  <a:schemeClr val="bg1"/>
                </a:solidFill>
              </a:rPr>
              <a:t> Broader power relations</a:t>
            </a:r>
          </a:p>
          <a:p>
            <a:endParaRPr lang="el-G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8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CE6BE9-57CA-4B6B-AB2B-2D0ABE7C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Framework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B53D479-FCE3-42DD-A9CA-634791472FF9}"/>
              </a:ext>
            </a:extLst>
          </p:cNvPr>
          <p:cNvSpPr/>
          <p:nvPr/>
        </p:nvSpPr>
        <p:spPr>
          <a:xfrm>
            <a:off x="1464295" y="1854254"/>
            <a:ext cx="9800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Approach</a:t>
            </a:r>
          </a:p>
          <a:p>
            <a:r>
              <a:rPr lang="en-US" sz="2000" dirty="0"/>
              <a:t> Critical Discourse Analysis (CDA) method was selected and applied to a sample of recent digital publications </a:t>
            </a:r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18D3AD-D01A-4F85-B4AF-6BD7396096B9}"/>
              </a:ext>
            </a:extLst>
          </p:cNvPr>
          <p:cNvSpPr/>
          <p:nvPr/>
        </p:nvSpPr>
        <p:spPr>
          <a:xfrm>
            <a:off x="1558564" y="3130494"/>
            <a:ext cx="10319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Goal</a:t>
            </a:r>
          </a:p>
          <a:p>
            <a:r>
              <a:rPr lang="en-US" sz="2000" dirty="0"/>
              <a:t> Move beyond descriptive narrative to structural coding and develop a </a:t>
            </a:r>
            <a:r>
              <a:rPr lang="en-US" sz="2000" i="1" dirty="0"/>
              <a:t>"Patriarchal Codebook"</a:t>
            </a:r>
            <a:r>
              <a:rPr lang="en-US" sz="2000" dirty="0"/>
              <a:t> to link specific media framing choices with institutional outcomes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8779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82B953-FCFD-4883-9D4C-39ABCD27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F18E5-F592-4EF6-BABA-FDDE00A2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198" y="1984343"/>
            <a:ext cx="10179170" cy="358140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/>
              <a:t>A </a:t>
            </a:r>
            <a:r>
              <a:rPr lang="el-GR" dirty="0" err="1"/>
              <a:t>lack</a:t>
            </a:r>
            <a:r>
              <a:rPr lang="el-GR" dirty="0"/>
              <a:t> of </a:t>
            </a:r>
            <a:r>
              <a:rPr lang="el-GR" dirty="0" err="1"/>
              <a:t>standardized</a:t>
            </a:r>
            <a:r>
              <a:rPr lang="el-GR" dirty="0"/>
              <a:t> </a:t>
            </a:r>
            <a:r>
              <a:rPr lang="el-GR" dirty="0" err="1"/>
              <a:t>coding</a:t>
            </a:r>
            <a:r>
              <a:rPr lang="el-GR" dirty="0"/>
              <a:t> </a:t>
            </a:r>
            <a:r>
              <a:rPr lang="el-GR" dirty="0" err="1"/>
              <a:t>schemes</a:t>
            </a:r>
            <a:r>
              <a:rPr lang="el-GR" dirty="0"/>
              <a:t> in Greek </a:t>
            </a:r>
            <a:r>
              <a:rPr lang="el-GR" dirty="0" err="1"/>
              <a:t>academia</a:t>
            </a:r>
            <a:r>
              <a:rPr lang="el-GR" dirty="0"/>
              <a:t> for the </a:t>
            </a:r>
            <a:r>
              <a:rPr lang="el-GR" dirty="0" err="1"/>
              <a:t>study</a:t>
            </a:r>
            <a:r>
              <a:rPr lang="el-GR" dirty="0"/>
              <a:t> of </a:t>
            </a:r>
            <a:r>
              <a:rPr lang="el-GR" dirty="0" err="1"/>
              <a:t>digital</a:t>
            </a:r>
            <a:r>
              <a:rPr lang="el-GR" dirty="0"/>
              <a:t> </a:t>
            </a:r>
            <a:r>
              <a:rPr lang="el-GR" dirty="0" err="1"/>
              <a:t>discourse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/>
              <a:t>A </a:t>
            </a:r>
            <a:r>
              <a:rPr lang="el-GR" dirty="0" err="1"/>
              <a:t>shift</a:t>
            </a:r>
            <a:r>
              <a:rPr lang="el-GR" dirty="0"/>
              <a:t> </a:t>
            </a:r>
            <a:r>
              <a:rPr lang="el-GR" dirty="0" err="1"/>
              <a:t>from</a:t>
            </a:r>
            <a:r>
              <a:rPr lang="el-GR" dirty="0"/>
              <a:t> </a:t>
            </a:r>
            <a:r>
              <a:rPr lang="el-GR" dirty="0" err="1"/>
              <a:t>descriptive</a:t>
            </a:r>
            <a:r>
              <a:rPr lang="el-GR" dirty="0"/>
              <a:t> </a:t>
            </a:r>
            <a:r>
              <a:rPr lang="el-GR" dirty="0" err="1"/>
              <a:t>narrative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structural</a:t>
            </a:r>
            <a:r>
              <a:rPr lang="el-GR" dirty="0"/>
              <a:t> </a:t>
            </a:r>
            <a:r>
              <a:rPr lang="el-GR" dirty="0" err="1"/>
              <a:t>coding</a:t>
            </a:r>
            <a:r>
              <a:rPr lang="el-GR" dirty="0"/>
              <a:t> and the </a:t>
            </a:r>
            <a:r>
              <a:rPr lang="el-GR" dirty="0" err="1"/>
              <a:t>establishment</a:t>
            </a:r>
            <a:r>
              <a:rPr lang="el-GR" dirty="0"/>
              <a:t> of a “</a:t>
            </a:r>
            <a:r>
              <a:rPr lang="el-GR" dirty="0" err="1"/>
              <a:t>Patriarchal</a:t>
            </a:r>
            <a:r>
              <a:rPr lang="el-GR" dirty="0"/>
              <a:t> </a:t>
            </a:r>
            <a:r>
              <a:rPr lang="el-GR" dirty="0" err="1"/>
              <a:t>Codebook</a:t>
            </a:r>
            <a:r>
              <a:rPr lang="el-GR" dirty="0"/>
              <a:t>”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link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 </a:t>
            </a:r>
            <a:r>
              <a:rPr lang="el-GR" dirty="0" err="1"/>
              <a:t>framing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institutional</a:t>
            </a:r>
            <a:r>
              <a:rPr lang="el-GR" dirty="0"/>
              <a:t> </a:t>
            </a:r>
            <a:r>
              <a:rPr lang="el-GR" dirty="0" err="1"/>
              <a:t>inaction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377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A61E2-CC3E-4CBE-BFFD-B3F6215B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91" y="634369"/>
            <a:ext cx="9601200" cy="1485900"/>
          </a:xfrm>
        </p:spPr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389CB4C-5319-4369-AFB2-4998D13260B8}"/>
              </a:ext>
            </a:extLst>
          </p:cNvPr>
          <p:cNvSpPr/>
          <p:nvPr/>
        </p:nvSpPr>
        <p:spPr>
          <a:xfrm>
            <a:off x="876694" y="1464718"/>
            <a:ext cx="669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Selection of 10 cases (2021–2026) from prominent digital media outlets, chosen for their high institutional significance and reach in the Greek digital press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A92F227-5D68-481C-B9FB-1DB6C978F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3" t="21574" r="37190" b="6748"/>
          <a:stretch/>
        </p:blipFill>
        <p:spPr>
          <a:xfrm>
            <a:off x="7761398" y="154490"/>
            <a:ext cx="3805289" cy="35067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6565BA-B8DB-409A-83A5-865F13B5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47" t="11978" r="31347" b="46029"/>
          <a:stretch/>
        </p:blipFill>
        <p:spPr>
          <a:xfrm>
            <a:off x="6536701" y="3823622"/>
            <a:ext cx="4901939" cy="287988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7A8B5B-437C-442E-B258-DFEC91A9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6" t="21170" r="41701" b="29208"/>
          <a:stretch/>
        </p:blipFill>
        <p:spPr>
          <a:xfrm>
            <a:off x="1002384" y="3121777"/>
            <a:ext cx="4823381" cy="34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9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602EDF21-268E-41A5-9996-DA7CDE69F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68515"/>
              </p:ext>
            </p:extLst>
          </p:nvPr>
        </p:nvGraphicFramePr>
        <p:xfrm>
          <a:off x="1376312" y="2018580"/>
          <a:ext cx="9601200" cy="3717986"/>
        </p:xfrm>
        <a:graphic>
          <a:graphicData uri="http://schemas.openxmlformats.org/drawingml/2006/table">
            <a:tbl>
              <a:tblPr/>
              <a:tblGrid>
                <a:gridCol w="4812382">
                  <a:extLst>
                    <a:ext uri="{9D8B030D-6E8A-4147-A177-3AD203B41FA5}">
                      <a16:colId xmlns:a16="http://schemas.microsoft.com/office/drawing/2014/main" val="4063936443"/>
                    </a:ext>
                  </a:extLst>
                </a:gridCol>
                <a:gridCol w="4788818">
                  <a:extLst>
                    <a:ext uri="{9D8B030D-6E8A-4147-A177-3AD203B41FA5}">
                      <a16:colId xmlns:a16="http://schemas.microsoft.com/office/drawing/2014/main" val="1024796800"/>
                    </a:ext>
                  </a:extLst>
                </a:gridCol>
              </a:tblGrid>
              <a:tr h="974786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Google Sans Text"/>
                        </a:rPr>
                        <a:t>Patriarchal Media Phrase</a:t>
                      </a:r>
                      <a:endParaRPr lang="en-US" sz="2000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Google Sans Text"/>
                        </a:rPr>
                        <a:t>Sociological  Reality</a:t>
                      </a:r>
                      <a:endParaRPr lang="en-US" sz="2000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33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"Crime of passion"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oogle Sans Text"/>
                        </a:rPr>
                        <a:t>Femicide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16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"Family drama"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Gender-based violence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72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"He lost his mind"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oogle Sans Text"/>
                        </a:rPr>
                        <a:t>Exercise of absolute control and power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54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"An argument that got out of hand"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oogle Sans Text"/>
                        </a:rPr>
                        <a:t>Unilateral lethal assault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14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"He couldn't handle the rejection"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Violation of the right to self-determination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07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Google Sans Text"/>
                        </a:rPr>
                        <a:t>"Quiet family man"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Google Sans Text"/>
                        </a:rPr>
                        <a:t> Concealment of abuse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03605"/>
                  </a:ext>
                </a:extLst>
              </a:tr>
            </a:tbl>
          </a:graphicData>
        </a:graphic>
      </p:graphicFrame>
      <p:sp>
        <p:nvSpPr>
          <p:cNvPr id="6" name="Τίτλος 5">
            <a:extLst>
              <a:ext uri="{FF2B5EF4-FFF2-40B4-BE49-F238E27FC236}">
                <a16:creationId xmlns:a16="http://schemas.microsoft.com/office/drawing/2014/main" id="{1CE80491-CEC9-4503-804E-7E07D114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12" y="1044019"/>
            <a:ext cx="10567447" cy="14859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Discursive Mechanisms 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14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546CDD-2DFE-4F04-8B4B-E4B111E6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/>
              <a:t>Discursive</a:t>
            </a:r>
            <a:r>
              <a:rPr lang="el-GR" sz="4000" b="1" dirty="0"/>
              <a:t> </a:t>
            </a:r>
            <a:r>
              <a:rPr lang="en-US" sz="4000" b="1" dirty="0"/>
              <a:t>s</a:t>
            </a:r>
            <a:r>
              <a:rPr lang="el-GR" sz="4000" b="1" dirty="0" err="1"/>
              <a:t>trategies</a:t>
            </a:r>
            <a:r>
              <a:rPr lang="el-GR" sz="4000" b="1" dirty="0"/>
              <a:t>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D05F470-5948-489F-8EDC-9FCC23567CEC}"/>
              </a:ext>
            </a:extLst>
          </p:cNvPr>
          <p:cNvSpPr/>
          <p:nvPr/>
        </p:nvSpPr>
        <p:spPr>
          <a:xfrm>
            <a:off x="1111576" y="1759987"/>
            <a:ext cx="1074734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Privatization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Tragedy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incident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Humanization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Highlighting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perpetrator’s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legitimize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Pathologization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Attributing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momentary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instability</a:t>
            </a:r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Blaming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narratives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</a:t>
            </a:r>
            <a:r>
              <a:rPr lang="el-GR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l-GR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61191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Περικοπή</Template>
  <TotalTime>438</TotalTime>
  <Words>736</Words>
  <Application>Microsoft Office PowerPoint</Application>
  <PresentationFormat>Ευρεία οθόνη</PresentationFormat>
  <Paragraphs>110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Calibri</vt:lpstr>
      <vt:lpstr>Franklin Gothic Book</vt:lpstr>
      <vt:lpstr>Google Sans Text</vt:lpstr>
      <vt:lpstr>Times New Roman</vt:lpstr>
      <vt:lpstr>Wingdings</vt:lpstr>
      <vt:lpstr>Περικοπή</vt:lpstr>
      <vt:lpstr>A Critical Discourse Analysis of Patriarchal Hegemony in the Greek Digital Press  (2021–2026)</vt:lpstr>
      <vt:lpstr> Research framework</vt:lpstr>
      <vt:lpstr>Theoretical background</vt:lpstr>
      <vt:lpstr>Παρουσίαση του PowerPoint</vt:lpstr>
      <vt:lpstr>Methodological Framework</vt:lpstr>
      <vt:lpstr>Research gap &amp; Contribution </vt:lpstr>
      <vt:lpstr>Sample</vt:lpstr>
      <vt:lpstr>Discursive Mechanisms </vt:lpstr>
      <vt:lpstr>Discursive strategies </vt:lpstr>
      <vt:lpstr>Case Study I– Folegandros (2021) </vt:lpstr>
      <vt:lpstr>Case Study II – Rethymno / Salamina (2023) </vt:lpstr>
      <vt:lpstr>Case Study III– Agioi Anargyroi (2024) </vt:lpstr>
      <vt:lpstr>Case Study IV– Drama (2026) </vt:lpstr>
      <vt:lpstr>Summary of Case Studies </vt:lpstr>
      <vt:lpstr>Discussion </vt:lpstr>
      <vt:lpstr>Recommendations</vt:lpstr>
      <vt:lpstr>Conclusion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Critical Discourse Analysis of Patriarchal Hegemony in the Greek Digital Press (2021–2026)</dc:title>
  <dc:creator>OLGA PANOU</dc:creator>
  <cp:lastModifiedBy>User</cp:lastModifiedBy>
  <cp:revision>104</cp:revision>
  <dcterms:created xsi:type="dcterms:W3CDTF">2026-06-30T07:52:01Z</dcterms:created>
  <dcterms:modified xsi:type="dcterms:W3CDTF">2026-07-01T08:34:08Z</dcterms:modified>
</cp:coreProperties>
</file>