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3" autoAdjust="0"/>
    <p:restoredTop sz="94660"/>
  </p:normalViewPr>
  <p:slideViewPr>
    <p:cSldViewPr snapToGrid="0">
      <p:cViewPr varScale="1">
        <p:scale>
          <a:sx n="113" d="100"/>
          <a:sy n="113" d="100"/>
        </p:scale>
        <p:origin x="28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37316E19-4958-4FDB-9FA0-1DCB20A42F9B}" type="datetimeFigureOut">
              <a:rPr lang="el-GR" smtClean="0"/>
              <a:t>16/6/2025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1165763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7316E19-4958-4FDB-9FA0-1DCB20A42F9B}" type="datetimeFigureOut">
              <a:rPr lang="el-GR" smtClean="0"/>
              <a:t>16/6/2025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1584269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7316E19-4958-4FDB-9FA0-1DCB20A42F9B}" type="datetimeFigureOut">
              <a:rPr lang="el-GR" smtClean="0"/>
              <a:t>16/6/2025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296366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7316E19-4958-4FDB-9FA0-1DCB20A42F9B}" type="datetimeFigureOut">
              <a:rPr lang="el-GR" smtClean="0"/>
              <a:t>16/6/2025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356974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37316E19-4958-4FDB-9FA0-1DCB20A42F9B}" type="datetimeFigureOut">
              <a:rPr lang="el-GR" smtClean="0"/>
              <a:t>16/6/2025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158822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37316E19-4958-4FDB-9FA0-1DCB20A42F9B}" type="datetimeFigureOut">
              <a:rPr lang="el-GR" smtClean="0"/>
              <a:t>16/6/2025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288770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37316E19-4958-4FDB-9FA0-1DCB20A42F9B}" type="datetimeFigureOut">
              <a:rPr lang="el-GR" smtClean="0"/>
              <a:t>16/6/2025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2750468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37316E19-4958-4FDB-9FA0-1DCB20A42F9B}" type="datetimeFigureOut">
              <a:rPr lang="el-GR" smtClean="0"/>
              <a:t>16/6/2025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310936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7316E19-4958-4FDB-9FA0-1DCB20A42F9B}" type="datetimeFigureOut">
              <a:rPr lang="el-GR" smtClean="0"/>
              <a:t>16/6/2025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54000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37316E19-4958-4FDB-9FA0-1DCB20A42F9B}" type="datetimeFigureOut">
              <a:rPr lang="el-GR" smtClean="0"/>
              <a:t>16/6/2025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117384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37316E19-4958-4FDB-9FA0-1DCB20A42F9B}" type="datetimeFigureOut">
              <a:rPr lang="el-GR" smtClean="0"/>
              <a:t>16/6/2025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B60E366-BECF-43D3-B3D1-0523609561CE}" type="slidenum">
              <a:rPr lang="el-GR" smtClean="0"/>
              <a:t>‹#›</a:t>
            </a:fld>
            <a:endParaRPr lang="el-GR"/>
          </a:p>
        </p:txBody>
      </p:sp>
    </p:spTree>
    <p:extLst>
      <p:ext uri="{BB962C8B-B14F-4D97-AF65-F5344CB8AC3E}">
        <p14:creationId xmlns:p14="http://schemas.microsoft.com/office/powerpoint/2010/main" val="221268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16E19-4958-4FDB-9FA0-1DCB20A42F9B}" type="datetimeFigureOut">
              <a:rPr lang="el-GR" smtClean="0"/>
              <a:t>16/6/2025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0E366-BECF-43D3-B3D1-0523609561CE}" type="slidenum">
              <a:rPr lang="el-GR" smtClean="0"/>
              <a:t>‹#›</a:t>
            </a:fld>
            <a:endParaRPr lang="el-GR"/>
          </a:p>
        </p:txBody>
      </p:sp>
    </p:spTree>
    <p:extLst>
      <p:ext uri="{BB962C8B-B14F-4D97-AF65-F5344CB8AC3E}">
        <p14:creationId xmlns:p14="http://schemas.microsoft.com/office/powerpoint/2010/main" val="1610944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3700" kern="1200" dirty="0">
                <a:solidFill>
                  <a:srgbClr val="FFFFFF"/>
                </a:solidFill>
                <a:latin typeface="+mj-lt"/>
                <a:ea typeface="+mj-ea"/>
                <a:cs typeface="+mj-cs"/>
              </a:rPr>
              <a:t>Child Psychology-Based Mentoring and Coaching for Educational Support</a:t>
            </a: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Υπότιτλος 2"/>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endParaRPr lang="en-US" dirty="0"/>
          </a:p>
          <a:p>
            <a:pPr indent="-228600" algn="l">
              <a:buFont typeface="Arial" panose="020B0604020202020204" pitchFamily="34" charset="0"/>
              <a:buChar char="•"/>
            </a:pPr>
            <a:endParaRPr lang="en-US" dirty="0"/>
          </a:p>
          <a:p>
            <a:pPr algn="l"/>
            <a:r>
              <a:rPr lang="en-US" dirty="0"/>
              <a:t>Elena Ioakeim</a:t>
            </a:r>
          </a:p>
          <a:p>
            <a:pPr algn="l"/>
            <a:r>
              <a:rPr lang="en-US" dirty="0"/>
              <a:t>PhD Candidate of University Alicante</a:t>
            </a:r>
          </a:p>
        </p:txBody>
      </p:sp>
      <p:pic>
        <p:nvPicPr>
          <p:cNvPr id="5" name="Ήχος 4">
            <a:hlinkClick r:id="" action="ppaction://media"/>
            <a:extLst>
              <a:ext uri="{FF2B5EF4-FFF2-40B4-BE49-F238E27FC236}">
                <a16:creationId xmlns:a16="http://schemas.microsoft.com/office/drawing/2014/main" id="{592B2B4F-9DE8-58CC-920E-EB3D8BF5C6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37275486"/>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86834" y="1153572"/>
            <a:ext cx="3200400" cy="4461163"/>
          </a:xfrm>
        </p:spPr>
        <p:txBody>
          <a:bodyPr>
            <a:normAutofit/>
          </a:bodyPr>
          <a:lstStyle/>
          <a:p>
            <a:r>
              <a:rPr lang="en-US">
                <a:solidFill>
                  <a:srgbClr val="FFFFFF"/>
                </a:solidFill>
              </a:rPr>
              <a:t>Challenges and Solutions</a:t>
            </a:r>
            <a:endParaRPr lang="el-G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p:cNvSpPr>
            <a:spLocks noGrp="1"/>
          </p:cNvSpPr>
          <p:nvPr>
            <p:ph idx="1"/>
          </p:nvPr>
        </p:nvSpPr>
        <p:spPr>
          <a:xfrm>
            <a:off x="4447308" y="591344"/>
            <a:ext cx="6906491" cy="5585619"/>
          </a:xfrm>
        </p:spPr>
        <p:txBody>
          <a:bodyPr anchor="ctr">
            <a:normAutofit/>
          </a:bodyPr>
          <a:lstStyle/>
          <a:p>
            <a:r>
              <a:rPr lang="en-US" dirty="0"/>
              <a:t>Challenges include student resistance, lack of resources, and insufficient training for educators. Solutions involve comprehensive training, parental involvement, and securing funding to maintain and expand programs</a:t>
            </a:r>
            <a:endParaRPr lang="el-GR" dirty="0"/>
          </a:p>
        </p:txBody>
      </p:sp>
      <p:pic>
        <p:nvPicPr>
          <p:cNvPr id="9" name="Ήχος 8">
            <a:hlinkClick r:id="" action="ppaction://media"/>
            <a:extLst>
              <a:ext uri="{FF2B5EF4-FFF2-40B4-BE49-F238E27FC236}">
                <a16:creationId xmlns:a16="http://schemas.microsoft.com/office/drawing/2014/main" id="{6B1C4EFD-1832-1B9C-0252-FFE612F85A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70244290"/>
      </p:ext>
    </p:extLst>
  </p:cSld>
  <p:clrMapOvr>
    <a:masterClrMapping/>
  </p:clrMapOvr>
  <mc:AlternateContent xmlns:mc="http://schemas.openxmlformats.org/markup-compatibility/2006">
    <mc:Choice xmlns:p14="http://schemas.microsoft.com/office/powerpoint/2010/main" Requires="p14">
      <p:transition spd="slow" p14:dur="2000" advTm="20923"/>
    </mc:Choice>
    <mc:Fallback>
      <p:transition spd="slow" advTm="2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86834" y="591344"/>
            <a:ext cx="3200400" cy="5585619"/>
          </a:xfrm>
        </p:spPr>
        <p:txBody>
          <a:bodyPr>
            <a:normAutofit/>
          </a:bodyPr>
          <a:lstStyle/>
          <a:p>
            <a:r>
              <a:rPr lang="en-US">
                <a:solidFill>
                  <a:srgbClr val="FFFFFF"/>
                </a:solidFill>
              </a:rPr>
              <a:t>Role of Parents and Guardians</a:t>
            </a:r>
            <a:endParaRPr lang="el-G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p:cNvSpPr>
            <a:spLocks noGrp="1"/>
          </p:cNvSpPr>
          <p:nvPr>
            <p:ph idx="1"/>
          </p:nvPr>
        </p:nvSpPr>
        <p:spPr>
          <a:xfrm>
            <a:off x="4447308" y="591344"/>
            <a:ext cx="6906491" cy="5585619"/>
          </a:xfrm>
        </p:spPr>
        <p:txBody>
          <a:bodyPr anchor="ctr">
            <a:normAutofit/>
          </a:bodyPr>
          <a:lstStyle/>
          <a:p>
            <a:r>
              <a:rPr lang="en-US" dirty="0"/>
              <a:t>Parents and guardians play a vital role in reinforcing guidance and coaching. Their involvement creates a consistent and supportive environment, enhancing the effectiveness of educational counseling.</a:t>
            </a:r>
          </a:p>
        </p:txBody>
      </p:sp>
      <p:pic>
        <p:nvPicPr>
          <p:cNvPr id="5" name="Ήχος 4">
            <a:hlinkClick r:id="" action="ppaction://media"/>
            <a:extLst>
              <a:ext uri="{FF2B5EF4-FFF2-40B4-BE49-F238E27FC236}">
                <a16:creationId xmlns:a16="http://schemas.microsoft.com/office/drawing/2014/main" id="{93E1F11D-3FA9-639F-4969-4363C690A3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97113438"/>
      </p:ext>
    </p:extLst>
  </p:cSld>
  <p:clrMapOvr>
    <a:masterClrMapping/>
  </p:clrMapOvr>
  <mc:AlternateContent xmlns:mc="http://schemas.openxmlformats.org/markup-compatibility/2006">
    <mc:Choice xmlns:p14="http://schemas.microsoft.com/office/powerpoint/2010/main" Requires="p14">
      <p:transition spd="slow" p14:dur="2000" advTm="18314"/>
    </mc:Choice>
    <mc:Fallback>
      <p:transition spd="slow" advTm="1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5558489" cy="1325563"/>
          </a:xfrm>
        </p:spPr>
        <p:txBody>
          <a:bodyPr>
            <a:normAutofit/>
          </a:bodyPr>
          <a:lstStyle/>
          <a:p>
            <a:r>
              <a:rPr lang="en-US" dirty="0"/>
              <a:t>Teacher Training and Development</a:t>
            </a:r>
            <a:endParaRPr lang="el-GR"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838200" y="1825625"/>
            <a:ext cx="5558489" cy="4351338"/>
          </a:xfrm>
        </p:spPr>
        <p:txBody>
          <a:bodyPr>
            <a:normAutofit/>
          </a:bodyPr>
          <a:lstStyle/>
          <a:p>
            <a:r>
              <a:rPr lang="en-US" dirty="0"/>
              <a:t>Ongoing training equips teachers with the skills to understand child psychology and employ effective counseling techniques. This professional growth benefits both teachers and students, enhancing educational outcomes.</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Ήχος 3">
            <a:hlinkClick r:id="" action="ppaction://media"/>
            <a:extLst>
              <a:ext uri="{FF2B5EF4-FFF2-40B4-BE49-F238E27FC236}">
                <a16:creationId xmlns:a16="http://schemas.microsoft.com/office/drawing/2014/main" id="{AE2452C0-CB56-A5C1-F3F4-C5066E125C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9258980"/>
      </p:ext>
    </p:extLst>
  </p:cSld>
  <p:clrMapOvr>
    <a:masterClrMapping/>
  </p:clrMapOvr>
  <mc:AlternateContent xmlns:mc="http://schemas.openxmlformats.org/markup-compatibility/2006">
    <mc:Choice xmlns:p14="http://schemas.microsoft.com/office/powerpoint/2010/main" Requires="p14">
      <p:transition spd="slow" p14:dur="2000" advTm="19164"/>
    </mc:Choice>
    <mc:Fallback>
      <p:transition spd="slow" advTm="1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171074" y="1396686"/>
            <a:ext cx="3240506" cy="4064628"/>
          </a:xfrm>
        </p:spPr>
        <p:txBody>
          <a:bodyPr>
            <a:normAutofit/>
          </a:bodyPr>
          <a:lstStyle/>
          <a:p>
            <a:r>
              <a:rPr lang="en-US">
                <a:solidFill>
                  <a:srgbClr val="FFFFFF"/>
                </a:solidFill>
              </a:rPr>
              <a:t>Measuring Effectiveness</a:t>
            </a:r>
            <a:endParaRPr lang="el-GR">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Θέση περιεχομένου 2"/>
          <p:cNvSpPr>
            <a:spLocks noGrp="1"/>
          </p:cNvSpPr>
          <p:nvPr>
            <p:ph idx="1"/>
          </p:nvPr>
        </p:nvSpPr>
        <p:spPr>
          <a:xfrm>
            <a:off x="5370153" y="1526033"/>
            <a:ext cx="5536397" cy="3935281"/>
          </a:xfrm>
        </p:spPr>
        <p:txBody>
          <a:bodyPr>
            <a:normAutofit/>
          </a:bodyPr>
          <a:lstStyle/>
          <a:p>
            <a:r>
              <a:rPr lang="en-US" dirty="0"/>
              <a:t>Effectiveness is measured through student feedback, academic performance, and behavioral changes. Regular assessment helps refine programs and ensure they meet students' evolving needs.</a:t>
            </a:r>
          </a:p>
        </p:txBody>
      </p:sp>
      <p:pic>
        <p:nvPicPr>
          <p:cNvPr id="4" name="Ήχος 3">
            <a:hlinkClick r:id="" action="ppaction://media"/>
            <a:extLst>
              <a:ext uri="{FF2B5EF4-FFF2-40B4-BE49-F238E27FC236}">
                <a16:creationId xmlns:a16="http://schemas.microsoft.com/office/drawing/2014/main" id="{54A12D60-510D-8095-6BF2-42CD30947A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51791813"/>
      </p:ext>
    </p:extLst>
  </p:cSld>
  <p:clrMapOvr>
    <a:masterClrMapping/>
  </p:clrMapOvr>
  <mc:AlternateContent xmlns:mc="http://schemas.openxmlformats.org/markup-compatibility/2006">
    <mc:Choice xmlns:p14="http://schemas.microsoft.com/office/powerpoint/2010/main" Requires="p14">
      <p:transition spd="slow" p14:dur="2000" advTm="19437"/>
    </mc:Choice>
    <mc:Fallback>
      <p:transition spd="slow" advTm="1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86834" y="1153572"/>
            <a:ext cx="3200400" cy="4461163"/>
          </a:xfrm>
        </p:spPr>
        <p:txBody>
          <a:bodyPr>
            <a:normAutofit/>
          </a:bodyPr>
          <a:lstStyle/>
          <a:p>
            <a:r>
              <a:rPr lang="en-US">
                <a:solidFill>
                  <a:srgbClr val="FFFFFF"/>
                </a:solidFill>
              </a:rPr>
              <a:t>Future Directions</a:t>
            </a:r>
            <a:endParaRPr lang="el-G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p:cNvSpPr>
            <a:spLocks noGrp="1"/>
          </p:cNvSpPr>
          <p:nvPr>
            <p:ph idx="1"/>
          </p:nvPr>
        </p:nvSpPr>
        <p:spPr>
          <a:xfrm>
            <a:off x="4447308" y="591344"/>
            <a:ext cx="6906491" cy="5585619"/>
          </a:xfrm>
        </p:spPr>
        <p:txBody>
          <a:bodyPr anchor="ctr">
            <a:normAutofit/>
          </a:bodyPr>
          <a:lstStyle/>
          <a:p>
            <a:r>
              <a:rPr lang="en-US" dirty="0"/>
              <a:t>Future research should explore new methodologies, integrate technology, and study the long-term impacts of guidance and coaching. Interdisciplinary collaboration can lead to more effective strategies and a supportive educational environment.</a:t>
            </a:r>
          </a:p>
        </p:txBody>
      </p:sp>
      <p:pic>
        <p:nvPicPr>
          <p:cNvPr id="4" name="Ήχος 3">
            <a:hlinkClick r:id="" action="ppaction://media"/>
            <a:extLst>
              <a:ext uri="{FF2B5EF4-FFF2-40B4-BE49-F238E27FC236}">
                <a16:creationId xmlns:a16="http://schemas.microsoft.com/office/drawing/2014/main" id="{CBD0643E-8A54-FBFE-47DB-F31EF6CC91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8057264"/>
      </p:ext>
    </p:extLst>
  </p:cSld>
  <p:clrMapOvr>
    <a:masterClrMapping/>
  </p:clrMapOvr>
  <mc:AlternateContent xmlns:mc="http://schemas.openxmlformats.org/markup-compatibility/2006">
    <mc:Choice xmlns:p14="http://schemas.microsoft.com/office/powerpoint/2010/main" Requires="p14">
      <p:transition spd="slow" p14:dur="2000" advTm="19968"/>
    </mc:Choice>
    <mc:Fallback>
      <p:transition spd="slow" advTm="1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838200" y="365125"/>
            <a:ext cx="10515600" cy="1325563"/>
          </a:xfrm>
        </p:spPr>
        <p:txBody>
          <a:bodyPr>
            <a:normAutofit/>
          </a:bodyPr>
          <a:lstStyle/>
          <a:p>
            <a:r>
              <a:rPr lang="en-US" dirty="0"/>
              <a:t>Conclusion</a:t>
            </a:r>
            <a:endParaRPr lang="el-GR"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p:cNvSpPr>
            <a:spLocks noGrp="1"/>
          </p:cNvSpPr>
          <p:nvPr>
            <p:ph idx="1"/>
          </p:nvPr>
        </p:nvSpPr>
        <p:spPr>
          <a:xfrm>
            <a:off x="838200" y="1825625"/>
            <a:ext cx="10515600" cy="4351338"/>
          </a:xfrm>
        </p:spPr>
        <p:txBody>
          <a:bodyPr>
            <a:normAutofit/>
          </a:bodyPr>
          <a:lstStyle/>
          <a:p>
            <a:r>
              <a:rPr lang="en-US" dirty="0"/>
              <a:t>Mentoring and coaching, informed by child psychology, are powerful tools for educational counseling. They enhance student development and success, creating a more supportive and effective learning environment.</a:t>
            </a:r>
          </a:p>
        </p:txBody>
      </p:sp>
      <p:pic>
        <p:nvPicPr>
          <p:cNvPr id="4" name="Ήχος 3">
            <a:hlinkClick r:id="" action="ppaction://media"/>
            <a:extLst>
              <a:ext uri="{FF2B5EF4-FFF2-40B4-BE49-F238E27FC236}">
                <a16:creationId xmlns:a16="http://schemas.microsoft.com/office/drawing/2014/main" id="{C4279A76-2FCC-423A-1C9D-52A8C7BD6D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7133637"/>
      </p:ext>
    </p:extLst>
  </p:cSld>
  <p:clrMapOvr>
    <a:masterClrMapping/>
  </p:clrMapOvr>
  <mc:AlternateContent xmlns:mc="http://schemas.openxmlformats.org/markup-compatibility/2006">
    <mc:Choice xmlns:p14="http://schemas.microsoft.com/office/powerpoint/2010/main" Requires="p14">
      <p:transition spd="slow" p14:dur="2000" advTm="17845"/>
    </mc:Choice>
    <mc:Fallback>
      <p:transition spd="slow" advTm="17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838200" y="365125"/>
            <a:ext cx="10515600" cy="1325563"/>
          </a:xfrm>
        </p:spPr>
        <p:txBody>
          <a:bodyPr>
            <a:normAutofit/>
          </a:bodyPr>
          <a:lstStyle/>
          <a:p>
            <a:r>
              <a:rPr lang="en-US"/>
              <a:t>References</a:t>
            </a:r>
            <a:endParaRPr lang="el-GR" dirty="0"/>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1"/>
          <p:cNvSpPr>
            <a:spLocks noGrp="1" noChangeArrowheads="1"/>
          </p:cNvSpPr>
          <p:nvPr>
            <p:ph idx="1"/>
          </p:nvPr>
        </p:nvSpPr>
        <p:spPr bwMode="auto">
          <a:xfrm>
            <a:off x="838200" y="1825625"/>
            <a:ext cx="10515600"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l-GR" altLang="el-GR" b="0" i="0" u="none" strike="noStrike" cap="none" normalizeH="0" baseline="0" dirty="0" err="1">
                <a:ln>
                  <a:noFill/>
                </a:ln>
                <a:effectLst/>
                <a:latin typeface="Arial" panose="020B0604020202020204" pitchFamily="34" charset="0"/>
              </a:rPr>
              <a:t>Smith</a:t>
            </a:r>
            <a:r>
              <a:rPr kumimoji="0" lang="el-GR" altLang="el-GR" b="0" i="0" u="none" strike="noStrike" cap="none" normalizeH="0" baseline="0" dirty="0">
                <a:ln>
                  <a:noFill/>
                </a:ln>
                <a:effectLst/>
                <a:latin typeface="Arial" panose="020B0604020202020204" pitchFamily="34" charset="0"/>
              </a:rPr>
              <a:t>, J. (2020). </a:t>
            </a:r>
            <a:r>
              <a:rPr kumimoji="0" lang="el-GR" altLang="el-GR" b="0" i="1" u="none" strike="noStrike" cap="none" normalizeH="0" baseline="0" dirty="0" err="1">
                <a:ln>
                  <a:noFill/>
                </a:ln>
                <a:effectLst/>
                <a:latin typeface="Arial" panose="020B0604020202020204" pitchFamily="34" charset="0"/>
              </a:rPr>
              <a:t>Child</a:t>
            </a:r>
            <a:r>
              <a:rPr kumimoji="0" lang="el-GR" altLang="el-GR" b="0" i="1" u="none" strike="noStrike" cap="none" normalizeH="0" baseline="0" dirty="0">
                <a:ln>
                  <a:noFill/>
                </a:ln>
                <a:effectLst/>
                <a:latin typeface="Arial" panose="020B0604020202020204" pitchFamily="34" charset="0"/>
              </a:rPr>
              <a:t> </a:t>
            </a:r>
            <a:r>
              <a:rPr kumimoji="0" lang="el-GR" altLang="el-GR" b="0" i="1" u="none" strike="noStrike" cap="none" normalizeH="0" baseline="0" dirty="0" err="1">
                <a:ln>
                  <a:noFill/>
                </a:ln>
                <a:effectLst/>
                <a:latin typeface="Arial" panose="020B0604020202020204" pitchFamily="34" charset="0"/>
              </a:rPr>
              <a:t>Psychology</a:t>
            </a:r>
            <a:r>
              <a:rPr kumimoji="0" lang="el-GR" altLang="el-GR" b="0" i="1" u="none" strike="noStrike" cap="none" normalizeH="0" baseline="0" dirty="0">
                <a:ln>
                  <a:noFill/>
                </a:ln>
                <a:effectLst/>
                <a:latin typeface="Arial" panose="020B0604020202020204" pitchFamily="34" charset="0"/>
              </a:rPr>
              <a:t> and Educational </a:t>
            </a:r>
            <a:r>
              <a:rPr kumimoji="0" lang="el-GR" altLang="el-GR" b="0" i="1" u="none" strike="noStrike" cap="none" normalizeH="0" baseline="0" dirty="0" err="1">
                <a:ln>
                  <a:noFill/>
                </a:ln>
                <a:effectLst/>
                <a:latin typeface="Arial" panose="020B0604020202020204" pitchFamily="34" charset="0"/>
              </a:rPr>
              <a:t>Counseling</a:t>
            </a:r>
            <a:r>
              <a:rPr kumimoji="0" lang="el-GR" altLang="el-GR" b="0" i="0" u="none" strike="noStrike" cap="none" normalizeH="0" baseline="0" dirty="0">
                <a:ln>
                  <a:noFill/>
                </a:ln>
                <a:effectLst/>
                <a:latin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rPr>
              <a:t>Academic</a:t>
            </a:r>
            <a:r>
              <a:rPr kumimoji="0" lang="el-GR" altLang="el-GR" b="0" i="0" u="none" strike="noStrike" cap="none" normalizeH="0" baseline="0" dirty="0">
                <a:ln>
                  <a:noFill/>
                </a:ln>
                <a:effectLst/>
                <a:latin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rPr>
              <a:t>Press</a:t>
            </a:r>
            <a:r>
              <a:rPr kumimoji="0" lang="el-GR" altLang="el-GR"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Char char="•"/>
              <a:tabLst/>
            </a:pPr>
            <a:r>
              <a:rPr kumimoji="0" lang="el-GR" altLang="el-GR" b="0" i="0" u="none" strike="noStrike" cap="none" normalizeH="0" baseline="0" dirty="0">
                <a:ln>
                  <a:noFill/>
                </a:ln>
                <a:effectLst/>
                <a:latin typeface="Arial" panose="020B0604020202020204" pitchFamily="34" charset="0"/>
              </a:rPr>
              <a:t>Johnson, L. (2018). </a:t>
            </a:r>
            <a:r>
              <a:rPr kumimoji="0" lang="el-GR" altLang="el-GR" b="0" i="1" u="none" strike="noStrike" cap="none" normalizeH="0" baseline="0" dirty="0" err="1">
                <a:ln>
                  <a:noFill/>
                </a:ln>
                <a:effectLst/>
                <a:latin typeface="Arial" panose="020B0604020202020204" pitchFamily="34" charset="0"/>
              </a:rPr>
              <a:t>Coaching</a:t>
            </a:r>
            <a:r>
              <a:rPr kumimoji="0" lang="el-GR" altLang="el-GR" b="0" i="1" u="none" strike="noStrike" cap="none" normalizeH="0" baseline="0" dirty="0">
                <a:ln>
                  <a:noFill/>
                </a:ln>
                <a:effectLst/>
                <a:latin typeface="Arial" panose="020B0604020202020204" pitchFamily="34" charset="0"/>
              </a:rPr>
              <a:t> in </a:t>
            </a:r>
            <a:r>
              <a:rPr kumimoji="0" lang="el-GR" altLang="el-GR" b="0" i="1" u="none" strike="noStrike" cap="none" normalizeH="0" baseline="0" dirty="0" err="1">
                <a:ln>
                  <a:noFill/>
                </a:ln>
                <a:effectLst/>
                <a:latin typeface="Arial" panose="020B0604020202020204" pitchFamily="34" charset="0"/>
              </a:rPr>
              <a:t>Education</a:t>
            </a:r>
            <a:r>
              <a:rPr kumimoji="0" lang="el-GR" altLang="el-GR" b="0" i="1" u="none" strike="noStrike" cap="none" normalizeH="0" baseline="0" dirty="0">
                <a:ln>
                  <a:noFill/>
                </a:ln>
                <a:effectLst/>
                <a:latin typeface="Arial" panose="020B0604020202020204" pitchFamily="34" charset="0"/>
              </a:rPr>
              <a:t>: A </a:t>
            </a:r>
            <a:r>
              <a:rPr kumimoji="0" lang="el-GR" altLang="el-GR" b="0" i="1" u="none" strike="noStrike" cap="none" normalizeH="0" baseline="0" dirty="0" err="1">
                <a:ln>
                  <a:noFill/>
                </a:ln>
                <a:effectLst/>
                <a:latin typeface="Arial" panose="020B0604020202020204" pitchFamily="34" charset="0"/>
              </a:rPr>
              <a:t>Practical</a:t>
            </a:r>
            <a:r>
              <a:rPr kumimoji="0" lang="el-GR" altLang="el-GR" b="0" i="1" u="none" strike="noStrike" cap="none" normalizeH="0" baseline="0" dirty="0">
                <a:ln>
                  <a:noFill/>
                </a:ln>
                <a:effectLst/>
                <a:latin typeface="Arial" panose="020B0604020202020204" pitchFamily="34" charset="0"/>
              </a:rPr>
              <a:t> </a:t>
            </a:r>
            <a:r>
              <a:rPr kumimoji="0" lang="el-GR" altLang="el-GR" b="0" i="1" u="none" strike="noStrike" cap="none" normalizeH="0" baseline="0" dirty="0" err="1">
                <a:ln>
                  <a:noFill/>
                </a:ln>
                <a:effectLst/>
                <a:latin typeface="Arial" panose="020B0604020202020204" pitchFamily="34" charset="0"/>
              </a:rPr>
              <a:t>Guide</a:t>
            </a:r>
            <a:r>
              <a:rPr kumimoji="0" lang="el-GR" altLang="el-GR" b="0" i="0" u="none" strike="noStrike" cap="none" normalizeH="0" baseline="0" dirty="0">
                <a:ln>
                  <a:noFill/>
                </a:ln>
                <a:effectLst/>
                <a:latin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rPr>
              <a:t>Routledge</a:t>
            </a:r>
            <a:r>
              <a:rPr kumimoji="0" lang="el-GR" altLang="el-GR"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Char char="•"/>
              <a:tabLst/>
            </a:pPr>
            <a:r>
              <a:rPr kumimoji="0" lang="el-GR" altLang="el-GR" b="0" i="0" u="none" strike="noStrike" cap="none" normalizeH="0" baseline="0" dirty="0">
                <a:ln>
                  <a:noFill/>
                </a:ln>
                <a:effectLst/>
                <a:latin typeface="Arial" panose="020B0604020202020204" pitchFamily="34" charset="0"/>
              </a:rPr>
              <a:t>Brown, R. (2019). </a:t>
            </a:r>
            <a:r>
              <a:rPr kumimoji="0" lang="el-GR" altLang="el-GR" b="0" i="1" u="none" strike="noStrike" cap="none" normalizeH="0" baseline="0" dirty="0" err="1">
                <a:ln>
                  <a:noFill/>
                </a:ln>
                <a:effectLst/>
                <a:latin typeface="Arial" panose="020B0604020202020204" pitchFamily="34" charset="0"/>
              </a:rPr>
              <a:t>Effective</a:t>
            </a:r>
            <a:r>
              <a:rPr kumimoji="0" lang="el-GR" altLang="el-GR" b="0" i="1" u="none" strike="noStrike" cap="none" normalizeH="0" baseline="0" dirty="0">
                <a:ln>
                  <a:noFill/>
                </a:ln>
                <a:effectLst/>
                <a:latin typeface="Arial" panose="020B0604020202020204" pitchFamily="34" charset="0"/>
              </a:rPr>
              <a:t> </a:t>
            </a:r>
            <a:r>
              <a:rPr kumimoji="0" lang="el-GR" altLang="el-GR" b="0" i="1" u="none" strike="noStrike" cap="none" normalizeH="0" baseline="0" dirty="0" err="1">
                <a:ln>
                  <a:noFill/>
                </a:ln>
                <a:effectLst/>
                <a:latin typeface="Arial" panose="020B0604020202020204" pitchFamily="34" charset="0"/>
              </a:rPr>
              <a:t>Guidance</a:t>
            </a:r>
            <a:r>
              <a:rPr kumimoji="0" lang="el-GR" altLang="el-GR" b="0" i="1" u="none" strike="noStrike" cap="none" normalizeH="0" baseline="0" dirty="0">
                <a:ln>
                  <a:noFill/>
                </a:ln>
                <a:effectLst/>
                <a:latin typeface="Arial" panose="020B0604020202020204" pitchFamily="34" charset="0"/>
              </a:rPr>
              <a:t> </a:t>
            </a:r>
            <a:r>
              <a:rPr kumimoji="0" lang="el-GR" altLang="el-GR" b="0" i="1" u="none" strike="noStrike" cap="none" normalizeH="0" baseline="0" dirty="0" err="1">
                <a:ln>
                  <a:noFill/>
                </a:ln>
                <a:effectLst/>
                <a:latin typeface="Arial" panose="020B0604020202020204" pitchFamily="34" charset="0"/>
              </a:rPr>
              <a:t>Techniques</a:t>
            </a:r>
            <a:r>
              <a:rPr kumimoji="0" lang="el-GR" altLang="el-GR" b="0" i="0" u="none" strike="noStrike" cap="none" normalizeH="0" baseline="0" dirty="0">
                <a:ln>
                  <a:noFill/>
                </a:ln>
                <a:effectLst/>
                <a:latin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rPr>
              <a:t>Sage</a:t>
            </a:r>
            <a:r>
              <a:rPr kumimoji="0" lang="el-GR" altLang="el-GR" b="0" i="0" u="none" strike="noStrike" cap="none" normalizeH="0" baseline="0" dirty="0">
                <a:ln>
                  <a:noFill/>
                </a:ln>
                <a:effectLst/>
                <a:latin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rPr>
              <a:t>Publications</a:t>
            </a:r>
            <a:r>
              <a:rPr kumimoji="0" lang="el-GR" altLang="el-GR" b="0" i="0" u="none" strike="noStrike" cap="none" normalizeH="0" baseline="0" dirty="0">
                <a:ln>
                  <a:noFill/>
                </a:ln>
                <a:effectLst/>
                <a:latin typeface="Arial" panose="020B0604020202020204" pitchFamily="34" charset="0"/>
              </a:rPr>
              <a:t>. </a:t>
            </a:r>
          </a:p>
        </p:txBody>
      </p:sp>
    </p:spTree>
    <p:extLst>
      <p:ext uri="{BB962C8B-B14F-4D97-AF65-F5344CB8AC3E}">
        <p14:creationId xmlns:p14="http://schemas.microsoft.com/office/powerpoint/2010/main" val="414581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171074" y="1396686"/>
            <a:ext cx="3240506" cy="4064628"/>
          </a:xfrm>
        </p:spPr>
        <p:txBody>
          <a:bodyPr>
            <a:normAutofit/>
          </a:bodyPr>
          <a:lstStyle/>
          <a:p>
            <a:r>
              <a:rPr lang="en-US">
                <a:solidFill>
                  <a:srgbClr val="FFFFFF"/>
                </a:solidFill>
              </a:rPr>
              <a:t>Introduction</a:t>
            </a:r>
            <a:endParaRPr lang="el-GR">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Θέση περιεχομένου 2"/>
          <p:cNvSpPr>
            <a:spLocks noGrp="1"/>
          </p:cNvSpPr>
          <p:nvPr>
            <p:ph idx="1"/>
          </p:nvPr>
        </p:nvSpPr>
        <p:spPr>
          <a:xfrm>
            <a:off x="5370153" y="1526033"/>
            <a:ext cx="5536397" cy="3935281"/>
          </a:xfrm>
        </p:spPr>
        <p:txBody>
          <a:bodyPr>
            <a:normAutofit/>
          </a:bodyPr>
          <a:lstStyle/>
          <a:p>
            <a:r>
              <a:rPr lang="en-US" dirty="0"/>
              <a:t>This presentation delves into how mentoring and coaching, based on child psychology principles, can serve as impactful educational counseling methods. By addressing children's developmental needs, these practices aim to foster both academic and personal growth.</a:t>
            </a:r>
            <a:endParaRPr lang="el-GR" dirty="0"/>
          </a:p>
        </p:txBody>
      </p:sp>
      <p:pic>
        <p:nvPicPr>
          <p:cNvPr id="5" name="Ήχος 4">
            <a:hlinkClick r:id="" action="ppaction://media"/>
            <a:extLst>
              <a:ext uri="{FF2B5EF4-FFF2-40B4-BE49-F238E27FC236}">
                <a16:creationId xmlns:a16="http://schemas.microsoft.com/office/drawing/2014/main" id="{AB06E431-AD6B-EF2E-504E-33B28A5513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98481265"/>
      </p:ext>
    </p:extLst>
  </p:cSld>
  <p:clrMapOvr>
    <a:masterClrMapping/>
  </p:clrMapOvr>
  <mc:AlternateContent xmlns:mc="http://schemas.openxmlformats.org/markup-compatibility/2006" xmlns:p14="http://schemas.microsoft.com/office/powerpoint/2010/main">
    <mc:Choice Requires="p14">
      <p:transition spd="slow" p14:dur="2000" advTm="24026"/>
    </mc:Choice>
    <mc:Fallback xmlns="">
      <p:transition spd="slow" advTm="2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n-US">
                <a:solidFill>
                  <a:srgbClr val="FFFFFF"/>
                </a:solidFill>
              </a:rPr>
              <a:t>Understanding Child Psychology</a:t>
            </a:r>
            <a:endParaRPr lang="el-GR">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n-US" dirty="0"/>
              <a:t>Child psychology examines the cognitive, emotional, social, and physical development of children from infancy through adolescence. It provides crucial insights into how children think, feel, and behave, which are essential for tailoring educational practices to individual needs.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Ήχος 5">
            <a:hlinkClick r:id="" action="ppaction://media"/>
            <a:extLst>
              <a:ext uri="{FF2B5EF4-FFF2-40B4-BE49-F238E27FC236}">
                <a16:creationId xmlns:a16="http://schemas.microsoft.com/office/drawing/2014/main" id="{32BEA886-7B0F-148F-A247-30AAA60904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42743837"/>
      </p:ext>
    </p:extLst>
  </p:cSld>
  <p:clrMapOvr>
    <a:masterClrMapping/>
  </p:clrMapOvr>
  <mc:AlternateContent xmlns:mc="http://schemas.openxmlformats.org/markup-compatibility/2006" xmlns:p14="http://schemas.microsoft.com/office/powerpoint/2010/main">
    <mc:Choice Requires="p14">
      <p:transition spd="slow" p14:dur="2000" advTm="25204"/>
    </mc:Choice>
    <mc:Fallback xmlns="">
      <p:transition spd="slow" advTm="2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5558489" cy="1325563"/>
          </a:xfrm>
        </p:spPr>
        <p:txBody>
          <a:bodyPr>
            <a:normAutofit/>
          </a:bodyPr>
          <a:lstStyle/>
          <a:p>
            <a:r>
              <a:rPr lang="en-US" dirty="0"/>
              <a:t>The Role of Guidance</a:t>
            </a:r>
            <a:endParaRPr lang="el-GR"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838200" y="1825625"/>
            <a:ext cx="5558489" cy="4351338"/>
          </a:xfrm>
        </p:spPr>
        <p:txBody>
          <a:bodyPr>
            <a:normAutofit/>
          </a:bodyPr>
          <a:lstStyle/>
          <a:p>
            <a:r>
              <a:rPr lang="en-US" dirty="0"/>
              <a:t>Guidance involves offering direction and support to help children navigate their academic and personal development. It's a key educational component that aids in setting goals, making informed decisions, and solving problems, all while considering each child's developmental stage.</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Ήχος 5">
            <a:hlinkClick r:id="" action="ppaction://media"/>
            <a:extLst>
              <a:ext uri="{FF2B5EF4-FFF2-40B4-BE49-F238E27FC236}">
                <a16:creationId xmlns:a16="http://schemas.microsoft.com/office/drawing/2014/main" id="{2493D2B8-C189-8480-9985-0A4E6E6C6D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04979844"/>
      </p:ext>
    </p:extLst>
  </p:cSld>
  <p:clrMapOvr>
    <a:masterClrMapping/>
  </p:clrMapOvr>
  <mc:AlternateContent xmlns:mc="http://schemas.openxmlformats.org/markup-compatibility/2006" xmlns:p14="http://schemas.microsoft.com/office/powerpoint/2010/main">
    <mc:Choice Requires="p14">
      <p:transition spd="slow" p14:dur="2000" advTm="23676"/>
    </mc:Choice>
    <mc:Fallback xmlns="">
      <p:transition spd="slow" advTm="2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956826" y="1112969"/>
            <a:ext cx="3937298" cy="4166010"/>
          </a:xfrm>
        </p:spPr>
        <p:txBody>
          <a:bodyPr>
            <a:normAutofit/>
          </a:bodyPr>
          <a:lstStyle/>
          <a:p>
            <a:r>
              <a:rPr lang="en-US">
                <a:solidFill>
                  <a:srgbClr val="FFFFFF"/>
                </a:solidFill>
              </a:rPr>
              <a:t>The Role of Coaching</a:t>
            </a:r>
            <a:endParaRPr lang="el-GR">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n-US" dirty="0"/>
              <a:t>Coaching focuses on motivating and supporting children to achieve personal and academic goals through structured interactions. It enhances skills, builds confidence, and encourages persistence, fostering a growth mindset and essential life skills.</a:t>
            </a:r>
            <a:endParaRPr lang="el-GR"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Ήχος 3">
            <a:hlinkClick r:id="" action="ppaction://media"/>
            <a:extLst>
              <a:ext uri="{FF2B5EF4-FFF2-40B4-BE49-F238E27FC236}">
                <a16:creationId xmlns:a16="http://schemas.microsoft.com/office/drawing/2014/main" id="{583048E1-D49A-8D49-0DFB-F9B2B91D1F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139202"/>
      </p:ext>
    </p:extLst>
  </p:cSld>
  <p:clrMapOvr>
    <a:masterClrMapping/>
  </p:clrMapOvr>
  <mc:AlternateContent xmlns:mc="http://schemas.openxmlformats.org/markup-compatibility/2006" xmlns:p14="http://schemas.microsoft.com/office/powerpoint/2010/main">
    <mc:Choice Requires="p14">
      <p:transition spd="slow" p14:dur="2000" advTm="23101"/>
    </mc:Choice>
    <mc:Fallback xmlns="">
      <p:transition spd="slow" advTm="2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86834" y="1153572"/>
            <a:ext cx="3200400" cy="4461163"/>
          </a:xfrm>
        </p:spPr>
        <p:txBody>
          <a:bodyPr>
            <a:normAutofit/>
          </a:bodyPr>
          <a:lstStyle/>
          <a:p>
            <a:r>
              <a:rPr lang="en-US" dirty="0">
                <a:solidFill>
                  <a:srgbClr val="FFFFFF"/>
                </a:solidFill>
              </a:rPr>
              <a:t>Educational Counseling</a:t>
            </a:r>
            <a:endParaRPr lang="el-GR"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p:cNvSpPr>
            <a:spLocks noGrp="1"/>
          </p:cNvSpPr>
          <p:nvPr>
            <p:ph idx="1"/>
          </p:nvPr>
        </p:nvSpPr>
        <p:spPr>
          <a:xfrm>
            <a:off x="4447308" y="591344"/>
            <a:ext cx="6906491" cy="5585619"/>
          </a:xfrm>
        </p:spPr>
        <p:txBody>
          <a:bodyPr anchor="ctr">
            <a:normAutofit/>
          </a:bodyPr>
          <a:lstStyle/>
          <a:p>
            <a:r>
              <a:rPr lang="en-US" dirty="0"/>
              <a:t>Educational counseling combines guidance and coaching to support children's overall well-being and development. It involves assessing needs, offering personalized advice, and implementing strategies to address academic and personal challenges in a supportive environment.</a:t>
            </a:r>
          </a:p>
        </p:txBody>
      </p:sp>
      <p:pic>
        <p:nvPicPr>
          <p:cNvPr id="6" name="Ήχος 5">
            <a:hlinkClick r:id="" action="ppaction://media"/>
            <a:extLst>
              <a:ext uri="{FF2B5EF4-FFF2-40B4-BE49-F238E27FC236}">
                <a16:creationId xmlns:a16="http://schemas.microsoft.com/office/drawing/2014/main" id="{8A0E9B14-FA79-EF08-E272-DC9DA0453B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4156876"/>
      </p:ext>
    </p:extLst>
  </p:cSld>
  <p:clrMapOvr>
    <a:masterClrMapping/>
  </p:clrMapOvr>
  <mc:AlternateContent xmlns:mc="http://schemas.openxmlformats.org/markup-compatibility/2006" xmlns:p14="http://schemas.microsoft.com/office/powerpoint/2010/main">
    <mc:Choice Requires="p14">
      <p:transition spd="slow" p14:dur="2000" advTm="23800"/>
    </mc:Choice>
    <mc:Fallback xmlns="">
      <p:transition spd="slow" advTm="2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Θέση περιεχομένου 2"/>
          <p:cNvSpPr>
            <a:spLocks noGrp="1"/>
          </p:cNvSpPr>
          <p:nvPr>
            <p:ph idx="1"/>
          </p:nvPr>
        </p:nvSpPr>
        <p:spPr>
          <a:xfrm>
            <a:off x="838200" y="1461360"/>
            <a:ext cx="5536397" cy="3935281"/>
          </a:xfrm>
        </p:spPr>
        <p:txBody>
          <a:bodyPr>
            <a:normAutofit/>
          </a:bodyPr>
          <a:lstStyle/>
          <a:p>
            <a:r>
              <a:rPr lang="en-US" dirty="0"/>
              <a:t>These approaches build self-esteem, enhance academic performance, and foster emotional resilience. They also develop essential social skills like communication, teamwork, and empathy, creating a nurturing environment for holistic development.</a:t>
            </a:r>
          </a:p>
        </p:txBody>
      </p:sp>
      <p:sp>
        <p:nvSpPr>
          <p:cNvPr id="28"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Τίτλος 1"/>
          <p:cNvSpPr>
            <a:spLocks noGrp="1"/>
          </p:cNvSpPr>
          <p:nvPr>
            <p:ph type="title"/>
          </p:nvPr>
        </p:nvSpPr>
        <p:spPr>
          <a:xfrm>
            <a:off x="7474281" y="1396686"/>
            <a:ext cx="3240506" cy="4064628"/>
          </a:xfrm>
        </p:spPr>
        <p:txBody>
          <a:bodyPr>
            <a:normAutofit/>
          </a:bodyPr>
          <a:lstStyle/>
          <a:p>
            <a:r>
              <a:rPr lang="en-US">
                <a:solidFill>
                  <a:srgbClr val="FFFFFF"/>
                </a:solidFill>
              </a:rPr>
              <a:t>Benefits of Guidance and Coaching</a:t>
            </a:r>
            <a:endParaRPr lang="el-GR">
              <a:solidFill>
                <a:srgbClr val="FFFFFF"/>
              </a:solidFill>
            </a:endParaRPr>
          </a:p>
        </p:txBody>
      </p:sp>
      <p:pic>
        <p:nvPicPr>
          <p:cNvPr id="5" name="Ήχος 4">
            <a:hlinkClick r:id="" action="ppaction://media"/>
            <a:extLst>
              <a:ext uri="{FF2B5EF4-FFF2-40B4-BE49-F238E27FC236}">
                <a16:creationId xmlns:a16="http://schemas.microsoft.com/office/drawing/2014/main" id="{07C07229-F46B-CD5C-0EAD-81D9AA515C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27328635"/>
      </p:ext>
    </p:extLst>
  </p:cSld>
  <p:clrMapOvr>
    <a:masterClrMapping/>
  </p:clrMapOvr>
  <mc:AlternateContent xmlns:mc="http://schemas.openxmlformats.org/markup-compatibility/2006" xmlns:p14="http://schemas.microsoft.com/office/powerpoint/2010/main">
    <mc:Choice Requires="p14">
      <p:transition spd="slow" p14:dur="2000" advTm="23900"/>
    </mc:Choice>
    <mc:Fallback xmlns="">
      <p:transition spd="slow" advTm="2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171074" y="1396686"/>
            <a:ext cx="3240506" cy="4064628"/>
          </a:xfrm>
        </p:spPr>
        <p:txBody>
          <a:bodyPr>
            <a:normAutofit/>
          </a:bodyPr>
          <a:lstStyle/>
          <a:p>
            <a:r>
              <a:rPr lang="en-US" sz="4100">
                <a:solidFill>
                  <a:srgbClr val="FFFFFF"/>
                </a:solidFill>
              </a:rPr>
              <a:t>Case Study: Implementing Coaching in Schools</a:t>
            </a:r>
            <a:endParaRPr lang="el-GR" sz="410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Θέση περιεχομένου 2"/>
          <p:cNvSpPr>
            <a:spLocks noGrp="1"/>
          </p:cNvSpPr>
          <p:nvPr>
            <p:ph idx="1"/>
          </p:nvPr>
        </p:nvSpPr>
        <p:spPr>
          <a:xfrm>
            <a:off x="5370153" y="1526033"/>
            <a:ext cx="5536397" cy="3935281"/>
          </a:xfrm>
        </p:spPr>
        <p:txBody>
          <a:bodyPr>
            <a:normAutofit/>
          </a:bodyPr>
          <a:lstStyle/>
          <a:p>
            <a:r>
              <a:rPr lang="en-US" dirty="0"/>
              <a:t>A case study on coaching programs in schools shows significant improvements in academic performance, engagement, and emotional well-being. Personalized support and encouragement help students overcome challenges and reach their full potential.</a:t>
            </a:r>
          </a:p>
        </p:txBody>
      </p:sp>
      <p:pic>
        <p:nvPicPr>
          <p:cNvPr id="6" name="Ήχος 5">
            <a:hlinkClick r:id="" action="ppaction://media"/>
            <a:extLst>
              <a:ext uri="{FF2B5EF4-FFF2-40B4-BE49-F238E27FC236}">
                <a16:creationId xmlns:a16="http://schemas.microsoft.com/office/drawing/2014/main" id="{3A08E46C-E157-8885-F3E1-01FDCA33E0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42217199"/>
      </p:ext>
    </p:extLst>
  </p:cSld>
  <p:clrMapOvr>
    <a:masterClrMapping/>
  </p:clrMapOvr>
  <mc:AlternateContent xmlns:mc="http://schemas.openxmlformats.org/markup-compatibility/2006" xmlns:p14="http://schemas.microsoft.com/office/powerpoint/2010/main">
    <mc:Choice Requires="p14">
      <p:transition spd="slow" p14:dur="2000" advTm="23995"/>
    </mc:Choice>
    <mc:Fallback xmlns="">
      <p:transition spd="slow" advTm="2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389278" y="1233241"/>
            <a:ext cx="3240506" cy="4064628"/>
          </a:xfrm>
        </p:spPr>
        <p:txBody>
          <a:bodyPr>
            <a:normAutofit/>
          </a:bodyPr>
          <a:lstStyle/>
          <a:p>
            <a:r>
              <a:rPr lang="en-US">
                <a:solidFill>
                  <a:srgbClr val="FFFFFF"/>
                </a:solidFill>
              </a:rPr>
              <a:t>Techniques in Educational Counseling</a:t>
            </a:r>
            <a:endParaRPr lang="el-GR">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p:cNvSpPr>
            <a:spLocks noGrp="1"/>
          </p:cNvSpPr>
          <p:nvPr>
            <p:ph idx="1"/>
          </p:nvPr>
        </p:nvSpPr>
        <p:spPr>
          <a:xfrm>
            <a:off x="6096000" y="820880"/>
            <a:ext cx="5257799" cy="4889350"/>
          </a:xfrm>
        </p:spPr>
        <p:txBody>
          <a:bodyPr anchor="t">
            <a:normAutofit/>
          </a:bodyPr>
          <a:lstStyle/>
          <a:p>
            <a:r>
              <a:rPr lang="en-US" dirty="0"/>
              <a:t>Effective techniques include active listening, goal setting, positive reinforcement, and constructive feedback. These methods create a supportive environment, empowering students to take charge of their educational journey.</a:t>
            </a:r>
            <a:endParaRPr lang="el-GR"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Ήχος 3">
            <a:hlinkClick r:id="" action="ppaction://media"/>
            <a:extLst>
              <a:ext uri="{FF2B5EF4-FFF2-40B4-BE49-F238E27FC236}">
                <a16:creationId xmlns:a16="http://schemas.microsoft.com/office/drawing/2014/main" id="{8A4361B6-A79B-2A2C-E484-E7A3BC207F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93746073"/>
      </p:ext>
    </p:extLst>
  </p:cSld>
  <p:clrMapOvr>
    <a:masterClrMapping/>
  </p:clrMapOvr>
  <mc:AlternateContent xmlns:mc="http://schemas.openxmlformats.org/markup-compatibility/2006">
    <mc:Choice xmlns:p14="http://schemas.microsoft.com/office/powerpoint/2010/main" Requires="p14">
      <p:transition spd="slow" p14:dur="2000" advTm="19453"/>
    </mc:Choice>
    <mc:Fallback>
      <p:transition spd="slow" advTm="1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600</Words>
  <Application>Microsoft Office PowerPoint</Application>
  <PresentationFormat>Ευρεία οθόνη</PresentationFormat>
  <Paragraphs>37</Paragraphs>
  <Slides>16</Slides>
  <Notes>0</Notes>
  <HiddenSlides>0</HiddenSlides>
  <MMClips>15</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16</vt:i4>
      </vt:variant>
    </vt:vector>
  </HeadingPairs>
  <TitlesOfParts>
    <vt:vector size="20" baseType="lpstr">
      <vt:lpstr>Arial</vt:lpstr>
      <vt:lpstr>Calibri</vt:lpstr>
      <vt:lpstr>Calibri Light</vt:lpstr>
      <vt:lpstr>Θέμα του Office</vt:lpstr>
      <vt:lpstr>Child Psychology-Based Mentoring and Coaching for Educational Support</vt:lpstr>
      <vt:lpstr>Introduction</vt:lpstr>
      <vt:lpstr>Understanding Child Psychology</vt:lpstr>
      <vt:lpstr>The Role of Guidance</vt:lpstr>
      <vt:lpstr>The Role of Coaching</vt:lpstr>
      <vt:lpstr>Educational Counseling</vt:lpstr>
      <vt:lpstr>Benefits of Guidance and Coaching</vt:lpstr>
      <vt:lpstr>Case Study: Implementing Coaching in Schools</vt:lpstr>
      <vt:lpstr>Techniques in Educational Counseling</vt:lpstr>
      <vt:lpstr>Challenges and Solutions</vt:lpstr>
      <vt:lpstr>Role of Parents and Guardians</vt:lpstr>
      <vt:lpstr>Teacher Training and Development</vt:lpstr>
      <vt:lpstr>Measuring Effectiveness</vt:lpstr>
      <vt:lpstr>Future Directions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and Coaching as Educational Counseling Informed by Child Psychology</dc:title>
  <dc:creator>ΛΑΛΟΣ ΧΡΗΣΤΟΣ</dc:creator>
  <cp:lastModifiedBy>Έλενα Ιωακείμ</cp:lastModifiedBy>
  <cp:revision>15</cp:revision>
  <dcterms:created xsi:type="dcterms:W3CDTF">2024-06-26T11:00:50Z</dcterms:created>
  <dcterms:modified xsi:type="dcterms:W3CDTF">2025-06-16T16:58:52Z</dcterms:modified>
</cp:coreProperties>
</file>