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 bwMode="white">
          <a:xfrm>
            <a:off x="0" y="5971032"/>
            <a:ext cx="12188825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-12189" y="6053328"/>
            <a:ext cx="2998451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3144717" y="6044184"/>
            <a:ext cx="904410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3148780" y="4038600"/>
            <a:ext cx="8633751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3148780" y="6050037"/>
            <a:ext cx="8938472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01573" y="6068699"/>
            <a:ext cx="2742486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779800" y="236539"/>
            <a:ext cx="7821163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0665222" y="228600"/>
            <a:ext cx="1117309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735324" y="609601"/>
            <a:ext cx="2742486" cy="55165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441" y="609600"/>
            <a:ext cx="7414869" cy="5516564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8735324" y="6248403"/>
            <a:ext cx="294563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609443" y="6248208"/>
            <a:ext cx="742937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8126307" y="0"/>
            <a:ext cx="426609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8187251" y="609600"/>
            <a:ext cx="304721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8187251" y="0"/>
            <a:ext cx="304721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 rot="5400000">
            <a:off x="8072912" y="103759"/>
            <a:ext cx="533400" cy="325883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16651" y="228600"/>
            <a:ext cx="10868369" cy="9906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816651" y="1600200"/>
            <a:ext cx="10868369" cy="44958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828324" y="2743200"/>
            <a:ext cx="9495011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524000"/>
            <a:ext cx="12188825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600200"/>
            <a:ext cx="172675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1828324" y="1600200"/>
            <a:ext cx="10360501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828324" y="1600200"/>
            <a:ext cx="10157354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72675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812588" y="1589567"/>
            <a:ext cx="5180251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6458186" y="1589567"/>
            <a:ext cx="5180251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CAD085-E8A6-8845-BD4E-CB4CCA059FC4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11015" y="273050"/>
            <a:ext cx="10868369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812588" y="2438400"/>
            <a:ext cx="5180251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6399133" y="2438400"/>
            <a:ext cx="5180251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CAD085-E8A6-8845-BD4E-CB4CCA059FC4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15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812588" y="1752600"/>
            <a:ext cx="5180251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5" name="1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6399133" y="1752600"/>
            <a:ext cx="5180251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015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12589" y="273050"/>
            <a:ext cx="10766795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812589" y="1752600"/>
            <a:ext cx="2133044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3148780" y="1752600"/>
            <a:ext cx="8532178" cy="4419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133044" y="5486400"/>
            <a:ext cx="975106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/>
          <p:nvPr/>
        </p:nvSpPr>
        <p:spPr bwMode="white">
          <a:xfrm>
            <a:off x="-12189" y="4572000"/>
            <a:ext cx="12188825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-12189" y="4663440"/>
            <a:ext cx="195021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2059911" y="4654296"/>
            <a:ext cx="1012891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33044" y="4648200"/>
            <a:ext cx="975106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white">
          <a:xfrm>
            <a:off x="1929897" y="0"/>
            <a:ext cx="134077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8329030" y="6248401"/>
            <a:ext cx="3555074" cy="365125"/>
          </a:xfrm>
        </p:spPr>
        <p:txBody>
          <a:bodyPr rtlCol="0"/>
          <a:lstStyle/>
          <a:p>
            <a:fld id="{5BCAD085-E8A6-8845-BD4E-CB4CCA059FC4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929897" cy="663578"/>
          </a:xfrm>
        </p:spPr>
        <p:txBody>
          <a:bodyPr rtlCol="0"/>
          <a:lstStyle>
            <a:lvl1pPr>
              <a:defRPr sz="2800"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2133044" y="6248207"/>
            <a:ext cx="6094413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80226" y="0"/>
            <a:ext cx="10108599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812588" y="228600"/>
            <a:ext cx="10868369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816651" y="1600200"/>
            <a:ext cx="10868369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8125883" y="6248401"/>
            <a:ext cx="3555074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5/29/2026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812589" y="6248207"/>
            <a:ext cx="7226228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234440"/>
            <a:ext cx="12188825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280160"/>
            <a:ext cx="711015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787195" y="1280160"/>
            <a:ext cx="1140163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711015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vid_poster_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142850"/>
                </a:solidFill>
              </a:defRPr>
            </a:pPr>
            <a:r>
              <a:t>Educational Context During the COVID-19 Pandemic in Greece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731520"/>
            <a:ext cx="5045292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i="1">
                <a:solidFill>
                  <a:srgbClr val="284678"/>
                </a:solidFill>
              </a:defRPr>
            </a:pPr>
            <a:r>
              <a:rPr dirty="0"/>
              <a:t>Challenges, Digital Transformation and Student Well-being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280160"/>
            <a:ext cx="5303520" cy="2011680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1325880"/>
            <a:ext cx="4566635" cy="16312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19376D"/>
                </a:solidFill>
              </a:defRPr>
            </a:pPr>
            <a:r>
              <a:rPr sz="2000" dirty="0"/>
              <a:t>Educational Challenges</a:t>
            </a:r>
          </a:p>
          <a:p>
            <a:pPr>
              <a:defRPr sz="1100">
                <a:solidFill>
                  <a:srgbClr val="282828"/>
                </a:solidFill>
              </a:defRPr>
            </a:pPr>
            <a:r>
              <a:rPr sz="2000" dirty="0"/>
              <a:t>• Sudden transition to distance learning.</a:t>
            </a:r>
          </a:p>
          <a:p>
            <a:pPr>
              <a:defRPr sz="1100">
                <a:solidFill>
                  <a:srgbClr val="282828"/>
                </a:solidFill>
              </a:defRPr>
            </a:pPr>
            <a:r>
              <a:rPr sz="2000" dirty="0"/>
              <a:t>• Limited digital readiness in schools.</a:t>
            </a:r>
          </a:p>
          <a:p>
            <a:pPr>
              <a:defRPr sz="1100">
                <a:solidFill>
                  <a:srgbClr val="282828"/>
                </a:solidFill>
              </a:defRPr>
            </a:pPr>
            <a:r>
              <a:rPr sz="2000" dirty="0"/>
              <a:t>• Inequalities in technology access.</a:t>
            </a:r>
          </a:p>
          <a:p>
            <a:pPr>
              <a:defRPr sz="1100">
                <a:solidFill>
                  <a:srgbClr val="282828"/>
                </a:solidFill>
              </a:defRPr>
            </a:pPr>
            <a:r>
              <a:rPr sz="2000" dirty="0"/>
              <a:t>• Learning gaps among vulnerable groups.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0" y="1280160"/>
            <a:ext cx="5303520" cy="2011680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309360" y="1325880"/>
            <a:ext cx="5009448" cy="16312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19376D"/>
                </a:solidFill>
              </a:defRPr>
            </a:pPr>
            <a:r>
              <a:rPr sz="2000" dirty="0"/>
              <a:t>Digital Transformation</a:t>
            </a:r>
          </a:p>
          <a:p>
            <a:pPr>
              <a:defRPr sz="1100">
                <a:solidFill>
                  <a:srgbClr val="282828"/>
                </a:solidFill>
              </a:defRPr>
            </a:pPr>
            <a:r>
              <a:rPr sz="2000" dirty="0"/>
              <a:t>• Use of </a:t>
            </a:r>
            <a:r>
              <a:rPr sz="2000" dirty="0" err="1"/>
              <a:t>Webex</a:t>
            </a:r>
            <a:r>
              <a:rPr sz="2000" dirty="0"/>
              <a:t> and e-learning platforms.</a:t>
            </a:r>
          </a:p>
          <a:p>
            <a:pPr>
              <a:defRPr sz="1100">
                <a:solidFill>
                  <a:srgbClr val="282828"/>
                </a:solidFill>
              </a:defRPr>
            </a:pPr>
            <a:r>
              <a:rPr sz="2000" dirty="0"/>
              <a:t>• Rapid teacher adaptation to online teaching.</a:t>
            </a:r>
          </a:p>
          <a:p>
            <a:pPr>
              <a:defRPr sz="1100">
                <a:solidFill>
                  <a:srgbClr val="282828"/>
                </a:solidFill>
              </a:defRPr>
            </a:pPr>
            <a:r>
              <a:rPr sz="2000" dirty="0"/>
              <a:t>• Expansion of digital educational practices.</a:t>
            </a:r>
          </a:p>
          <a:p>
            <a:pPr>
              <a:defRPr sz="1100">
                <a:solidFill>
                  <a:srgbClr val="282828"/>
                </a:solidFill>
              </a:defRPr>
            </a:pPr>
            <a:r>
              <a:rPr sz="2000" dirty="0"/>
              <a:t>• Greater emphasis on digital literacy.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3657600"/>
            <a:ext cx="5303520" cy="2011680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548640" y="3703320"/>
            <a:ext cx="4712957" cy="16004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19376D"/>
                </a:solidFill>
              </a:defRPr>
            </a:pPr>
            <a:r>
              <a:rPr dirty="0"/>
              <a:t>Student Well-being</a:t>
            </a:r>
          </a:p>
          <a:p>
            <a:pPr>
              <a:defRPr sz="1100">
                <a:solidFill>
                  <a:srgbClr val="282828"/>
                </a:solidFill>
              </a:defRPr>
            </a:pPr>
            <a:r>
              <a:rPr sz="2000" dirty="0"/>
              <a:t>• Increased anxiety and emotional stress.</a:t>
            </a:r>
          </a:p>
          <a:p>
            <a:pPr>
              <a:defRPr sz="1100">
                <a:solidFill>
                  <a:srgbClr val="282828"/>
                </a:solidFill>
              </a:defRPr>
            </a:pPr>
            <a:r>
              <a:rPr sz="2000" dirty="0"/>
              <a:t>• Social isolation during lockdowns.</a:t>
            </a:r>
          </a:p>
          <a:p>
            <a:pPr>
              <a:defRPr sz="1100">
                <a:solidFill>
                  <a:srgbClr val="282828"/>
                </a:solidFill>
              </a:defRPr>
            </a:pPr>
            <a:r>
              <a:rPr sz="2000" dirty="0"/>
              <a:t>• Reduced peer interaction and motivation.</a:t>
            </a:r>
          </a:p>
          <a:p>
            <a:pPr>
              <a:defRPr sz="1100">
                <a:solidFill>
                  <a:srgbClr val="282828"/>
                </a:solidFill>
              </a:defRPr>
            </a:pPr>
            <a:r>
              <a:rPr sz="2000" dirty="0"/>
              <a:t>• Need for psychological support services.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3657600"/>
            <a:ext cx="5303520" cy="2011680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6309360" y="3703320"/>
            <a:ext cx="5653920" cy="16004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19376D"/>
                </a:solidFill>
              </a:defRPr>
            </a:pPr>
            <a:r>
              <a:rPr dirty="0"/>
              <a:t>Research Findings</a:t>
            </a:r>
          </a:p>
          <a:p>
            <a:pPr>
              <a:defRPr sz="1100">
                <a:solidFill>
                  <a:srgbClr val="282828"/>
                </a:solidFill>
              </a:defRPr>
            </a:pPr>
            <a:r>
              <a:rPr sz="2000" dirty="0"/>
              <a:t>• Studies highlight mixed learning outcomes.</a:t>
            </a:r>
          </a:p>
          <a:p>
            <a:pPr>
              <a:defRPr sz="1100">
                <a:solidFill>
                  <a:srgbClr val="282828"/>
                </a:solidFill>
              </a:defRPr>
            </a:pPr>
            <a:r>
              <a:rPr sz="2000" dirty="0"/>
              <a:t>• Teachers reported workload increase.</a:t>
            </a:r>
          </a:p>
          <a:p>
            <a:pPr>
              <a:defRPr sz="1100">
                <a:solidFill>
                  <a:srgbClr val="282828"/>
                </a:solidFill>
              </a:defRPr>
            </a:pPr>
            <a:r>
              <a:rPr sz="2000" dirty="0"/>
              <a:t>• Students valued flexibility but missed socialization.</a:t>
            </a:r>
          </a:p>
          <a:p>
            <a:pPr>
              <a:defRPr sz="1100">
                <a:solidFill>
                  <a:srgbClr val="282828"/>
                </a:solidFill>
              </a:defRPr>
            </a:pPr>
            <a:r>
              <a:rPr sz="2000" dirty="0"/>
              <a:t>• Hybrid education models emerged post-pandemic.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5669280"/>
            <a:ext cx="4730782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142850"/>
                </a:solidFill>
              </a:defRPr>
            </a:pPr>
            <a:r>
              <a:rPr dirty="0"/>
              <a:t>References</a:t>
            </a:r>
          </a:p>
          <a:p>
            <a:pPr>
              <a:defRPr sz="900"/>
            </a:pPr>
            <a:r>
              <a:rPr sz="1100" dirty="0"/>
              <a:t>Daniel, S. J. (2020). Education and the COVID-19 pandemic.</a:t>
            </a:r>
          </a:p>
          <a:p>
            <a:pPr>
              <a:defRPr sz="900"/>
            </a:pPr>
            <a:r>
              <a:rPr sz="1100" dirty="0" err="1"/>
              <a:t>Pokhrel</a:t>
            </a:r>
            <a:r>
              <a:rPr sz="1100" dirty="0"/>
              <a:t>, S., &amp; </a:t>
            </a:r>
            <a:r>
              <a:rPr sz="1100" dirty="0" err="1"/>
              <a:t>Chhetri</a:t>
            </a:r>
            <a:r>
              <a:rPr sz="1100" dirty="0"/>
              <a:t>, R. (2021). A literature review on the impact of COVID-19.</a:t>
            </a:r>
          </a:p>
          <a:p>
            <a:pPr>
              <a:defRPr sz="900"/>
            </a:pPr>
            <a:r>
              <a:rPr sz="1100" dirty="0"/>
              <a:t>UNESCO (2021). Education: From disruption to recovery.</a:t>
            </a:r>
          </a:p>
          <a:p>
            <a:pPr>
              <a:defRPr sz="900"/>
            </a:pPr>
            <a:r>
              <a:rPr sz="1100" dirty="0"/>
              <a:t>Greek Ministry of Education reports (2020–2022).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12480" y="5577840"/>
            <a:ext cx="2462854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142850"/>
                </a:solidFill>
              </a:defRPr>
            </a:pPr>
            <a:endParaRPr lang="el-GR" sz="2000" dirty="0" smtClean="0"/>
          </a:p>
          <a:p>
            <a:pPr>
              <a:defRPr sz="1400" b="1">
                <a:solidFill>
                  <a:srgbClr val="142850"/>
                </a:solidFill>
              </a:defRPr>
            </a:pPr>
            <a:r>
              <a:rPr sz="2000" dirty="0" err="1" smtClean="0"/>
              <a:t>Oikonomou</a:t>
            </a:r>
            <a:r>
              <a:rPr sz="2000" dirty="0" smtClean="0"/>
              <a:t> </a:t>
            </a:r>
            <a:r>
              <a:rPr sz="2000" dirty="0"/>
              <a:t>Elli</a:t>
            </a:r>
            <a:br>
              <a:rPr sz="2000" dirty="0"/>
            </a:br>
            <a:r>
              <a:rPr sz="2000" dirty="0"/>
              <a:t>PhD Candidate</a:t>
            </a:r>
            <a:br>
              <a:rPr sz="2000" dirty="0"/>
            </a:br>
            <a:r>
              <a:rPr sz="2000" dirty="0"/>
              <a:t>University of Alicante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άμεσος">
  <a:themeElements>
    <a:clrScheme name="Διάμεσος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</TotalTime>
  <Words>193</Words>
  <Application>Microsoft Office PowerPoint</Application>
  <PresentationFormat>Προσαρμογή</PresentationFormat>
  <Paragraphs>29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Διάμεσος</vt:lpstr>
      <vt:lpstr>Διαφάνεια 1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Tasos Tzo</dc:creator>
  <dc:description>generated using python-pptx</dc:description>
  <cp:lastModifiedBy>Tasos Tzo</cp:lastModifiedBy>
  <cp:revision>5</cp:revision>
  <dcterms:created xsi:type="dcterms:W3CDTF">2013-01-27T09:14:16Z</dcterms:created>
  <dcterms:modified xsi:type="dcterms:W3CDTF">2026-05-29T06:38:50Z</dcterms:modified>
</cp:coreProperties>
</file>