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4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6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17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540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16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89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70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19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3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89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2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5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1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53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0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4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2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557E0B7-F1BB-46E8-9FBD-F6E1989D1C9D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174FD-62D5-4A74-916E-70582C3DE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15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  <p:sldLayoutId id="21474838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91D8B2-9160-4E63-022D-ABA8CF0796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Humanities, Knowledge, Inclusion, and Inclusive Literacy: </a:t>
            </a:r>
            <a:r>
              <a:rPr lang="en-US" sz="4400" i="1" dirty="0"/>
              <a:t>A Human-Centered Framework for Teaching Reading Comprehension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116BB9D-911B-1FCC-05AB-6FBC80093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3447" y="5005632"/>
            <a:ext cx="8557166" cy="1018096"/>
          </a:xfrm>
        </p:spPr>
        <p:txBody>
          <a:bodyPr>
            <a:normAutofit/>
          </a:bodyPr>
          <a:lstStyle/>
          <a:p>
            <a:r>
              <a:rPr lang="en-US" sz="1800" cap="none" dirty="0"/>
              <a:t>Author: </a:t>
            </a:r>
            <a:r>
              <a:rPr lang="en-US" sz="1800" cap="none" dirty="0" err="1"/>
              <a:t>Chaireti</a:t>
            </a:r>
            <a:r>
              <a:rPr lang="en-US" sz="1800" cap="none" dirty="0"/>
              <a:t> Maria</a:t>
            </a:r>
            <a:endParaRPr lang="el-GR" sz="1800" cap="none" dirty="0"/>
          </a:p>
          <a:p>
            <a:r>
              <a:rPr lang="en-US" sz="1800" cap="none"/>
              <a:t>PhD </a:t>
            </a:r>
            <a:r>
              <a:rPr lang="en-US" sz="1800"/>
              <a:t>CANDIDATE, </a:t>
            </a:r>
            <a:r>
              <a:rPr lang="en-US" sz="1800" dirty="0"/>
              <a:t>University of Alicante, Spain</a:t>
            </a:r>
            <a:endParaRPr lang="en-US" sz="1800" cap="none" dirty="0"/>
          </a:p>
        </p:txBody>
      </p:sp>
    </p:spTree>
    <p:extLst>
      <p:ext uri="{BB962C8B-B14F-4D97-AF65-F5344CB8AC3E}">
        <p14:creationId xmlns:p14="http://schemas.microsoft.com/office/powerpoint/2010/main" val="2320427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C8797A-7408-47C9-3814-7804967BD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and Multimodal Literacy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B42DB5-3F1F-CEA5-5F7E-0213F955F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497" y="2460396"/>
            <a:ext cx="8890356" cy="3788003"/>
          </a:xfrm>
        </p:spPr>
        <p:txBody>
          <a:bodyPr/>
          <a:lstStyle/>
          <a:p>
            <a:r>
              <a:rPr lang="en-US" b="1" dirty="0"/>
              <a:t>Digital and Multimodal Learning</a:t>
            </a:r>
          </a:p>
          <a:p>
            <a:endParaRPr lang="en-US" dirty="0"/>
          </a:p>
          <a:p>
            <a:r>
              <a:rPr lang="en-US" dirty="0"/>
              <a:t>Digital tools support collaboration and interpretation.</a:t>
            </a:r>
          </a:p>
          <a:p>
            <a:r>
              <a:rPr lang="en-US" dirty="0"/>
              <a:t>Combines text, image, audio, and video.</a:t>
            </a:r>
          </a:p>
          <a:p>
            <a:r>
              <a:rPr lang="en-US" dirty="0"/>
              <a:t>Facilitates differentiated instruction.</a:t>
            </a:r>
          </a:p>
          <a:p>
            <a:r>
              <a:rPr lang="en-US" dirty="0"/>
              <a:t>Promotes digital literacy and intercultural awareness.</a:t>
            </a:r>
          </a:p>
          <a:p>
            <a:r>
              <a:rPr lang="en-US" dirty="0"/>
              <a:t>Enhances engagement and comprehension.</a:t>
            </a:r>
          </a:p>
        </p:txBody>
      </p:sp>
    </p:spTree>
    <p:extLst>
      <p:ext uri="{BB962C8B-B14F-4D97-AF65-F5344CB8AC3E}">
        <p14:creationId xmlns:p14="http://schemas.microsoft.com/office/powerpoint/2010/main" val="3539287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903426-2A69-7926-35E4-C68736425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Applications in Greek EFL Classrooms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EA74D0-EB0B-FDD1-12B2-0D37EBC52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7203" y="2630078"/>
            <a:ext cx="8852649" cy="3618321"/>
          </a:xfrm>
        </p:spPr>
        <p:txBody>
          <a:bodyPr/>
          <a:lstStyle/>
          <a:p>
            <a:r>
              <a:rPr lang="en-US" b="1" dirty="0"/>
              <a:t>Classroom Strategies</a:t>
            </a:r>
          </a:p>
          <a:p>
            <a:endParaRPr lang="en-US" dirty="0"/>
          </a:p>
          <a:p>
            <a:r>
              <a:rPr lang="en-US" dirty="0"/>
              <a:t>Use culturally relevant and authentic materials.</a:t>
            </a:r>
          </a:p>
          <a:p>
            <a:r>
              <a:rPr lang="en-US" dirty="0"/>
              <a:t>Encourage interpretive discussions.</a:t>
            </a:r>
          </a:p>
          <a:p>
            <a:r>
              <a:rPr lang="en-US" dirty="0"/>
              <a:t>Incorporate stories, videos, poems, and infographics.</a:t>
            </a:r>
          </a:p>
          <a:p>
            <a:r>
              <a:rPr lang="en-US" dirty="0"/>
              <a:t>Promote ethical reflection on texts.</a:t>
            </a:r>
          </a:p>
          <a:p>
            <a:r>
              <a:rPr lang="en-US" dirty="0"/>
              <a:t>Ensure all students' voices are heard.</a:t>
            </a:r>
          </a:p>
        </p:txBody>
      </p:sp>
    </p:spTree>
    <p:extLst>
      <p:ext uri="{BB962C8B-B14F-4D97-AF65-F5344CB8AC3E}">
        <p14:creationId xmlns:p14="http://schemas.microsoft.com/office/powerpoint/2010/main" val="3390353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CF071E-FBE0-8D65-1B69-A59A7844E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Curriculum and Policy Implications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85F31E-AEEE-AC07-E3CA-50E3DBEB1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21" y="2488676"/>
            <a:ext cx="8635832" cy="3685881"/>
          </a:xfrm>
        </p:spPr>
        <p:txBody>
          <a:bodyPr/>
          <a:lstStyle/>
          <a:p>
            <a:r>
              <a:rPr lang="en-US" b="1" dirty="0"/>
              <a:t>Educational Recommendations</a:t>
            </a:r>
          </a:p>
          <a:p>
            <a:endParaRPr lang="en-US" dirty="0"/>
          </a:p>
          <a:p>
            <a:r>
              <a:rPr lang="en-US" dirty="0"/>
              <a:t>Integrate humanities-rich content into EFL curricula.</a:t>
            </a:r>
          </a:p>
          <a:p>
            <a:r>
              <a:rPr lang="en-US" dirty="0"/>
              <a:t>Apply Universal Design for Learning (UDL).</a:t>
            </a:r>
          </a:p>
          <a:p>
            <a:r>
              <a:rPr lang="en-US" dirty="0"/>
              <a:t>Align assessment with reflective and collaborative learning.</a:t>
            </a:r>
          </a:p>
          <a:p>
            <a:r>
              <a:rPr lang="en-US" dirty="0"/>
              <a:t>Provide teacher training in inclusive pedagogy.</a:t>
            </a:r>
          </a:p>
          <a:p>
            <a:r>
              <a:rPr lang="en-US" dirty="0"/>
              <a:t>Promote culturally responsive educational policies.</a:t>
            </a:r>
          </a:p>
        </p:txBody>
      </p:sp>
    </p:spTree>
    <p:extLst>
      <p:ext uri="{BB962C8B-B14F-4D97-AF65-F5344CB8AC3E}">
        <p14:creationId xmlns:p14="http://schemas.microsoft.com/office/powerpoint/2010/main" val="2766690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99654E-245A-1984-90AB-B4BF0B6F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Benefits of the Framework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D9E774-F893-AE6E-DFA7-74C646E35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497" y="2253006"/>
            <a:ext cx="8890356" cy="3995393"/>
          </a:xfrm>
        </p:spPr>
        <p:txBody>
          <a:bodyPr/>
          <a:lstStyle/>
          <a:p>
            <a:r>
              <a:rPr lang="en-US" b="1" dirty="0"/>
              <a:t>Expected Outcomes</a:t>
            </a:r>
          </a:p>
          <a:p>
            <a:endParaRPr lang="en-US" dirty="0"/>
          </a:p>
          <a:p>
            <a:r>
              <a:rPr lang="en-US" dirty="0"/>
              <a:t>Improved reading comprehension and language development.</a:t>
            </a:r>
          </a:p>
          <a:p>
            <a:r>
              <a:rPr lang="en-US" dirty="0"/>
              <a:t>Greater empathy and moral reasoning.</a:t>
            </a:r>
          </a:p>
          <a:p>
            <a:r>
              <a:rPr lang="en-US" dirty="0"/>
              <a:t>Enhanced critical thinking skills.</a:t>
            </a:r>
          </a:p>
          <a:p>
            <a:r>
              <a:rPr lang="en-US" dirty="0"/>
              <a:t>Increased participation and sense of belonging.</a:t>
            </a:r>
          </a:p>
          <a:p>
            <a:r>
              <a:rPr lang="en-US" dirty="0"/>
              <a:t>Stronger collaboration and democratic engagement.</a:t>
            </a:r>
          </a:p>
          <a:p>
            <a:r>
              <a:rPr lang="en-US" dirty="0"/>
              <a:t>Preparation for intercultural citizenship.</a:t>
            </a:r>
          </a:p>
        </p:txBody>
      </p:sp>
    </p:spTree>
    <p:extLst>
      <p:ext uri="{BB962C8B-B14F-4D97-AF65-F5344CB8AC3E}">
        <p14:creationId xmlns:p14="http://schemas.microsoft.com/office/powerpoint/2010/main" val="547413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9693AC-D5B8-DD44-0A3C-BCF1E92B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Conclusion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20FDF0-599B-865D-1E24-BC65B561C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606" y="2052919"/>
            <a:ext cx="8711247" cy="3876542"/>
          </a:xfrm>
        </p:spPr>
        <p:txBody>
          <a:bodyPr/>
          <a:lstStyle/>
          <a:p>
            <a:r>
              <a:rPr lang="en-US" b="1" dirty="0"/>
              <a:t>Key Message</a:t>
            </a:r>
          </a:p>
          <a:p>
            <a:endParaRPr lang="en-US" dirty="0"/>
          </a:p>
          <a:p>
            <a:r>
              <a:rPr lang="en-US" dirty="0"/>
              <a:t>Inclusive literacy rooted in humanities transforms reading instruction.</a:t>
            </a:r>
          </a:p>
          <a:p>
            <a:r>
              <a:rPr lang="en-US" dirty="0"/>
              <a:t>Reading becomes dialogic, reflective, and socially meaningful.</a:t>
            </a:r>
          </a:p>
          <a:p>
            <a:r>
              <a:rPr lang="en-US" dirty="0"/>
              <a:t>Greek EFL classrooms can foster ethical and critically engaged learners.</a:t>
            </a:r>
          </a:p>
          <a:p>
            <a:r>
              <a:rPr lang="en-US" dirty="0"/>
              <a:t>Education fulfills its humanistic mission by developing compassionate and reflective citizens.</a:t>
            </a:r>
          </a:p>
        </p:txBody>
      </p:sp>
    </p:spTree>
    <p:extLst>
      <p:ext uri="{BB962C8B-B14F-4D97-AF65-F5344CB8AC3E}">
        <p14:creationId xmlns:p14="http://schemas.microsoft.com/office/powerpoint/2010/main" val="2138826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BD952C-5621-1044-A2ED-8F79DB17B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References &amp; Thank You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798F999-9141-79A2-7141-61B8104AA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85" y="1395168"/>
            <a:ext cx="8824368" cy="4853232"/>
          </a:xfrm>
        </p:spPr>
        <p:txBody>
          <a:bodyPr/>
          <a:lstStyle/>
          <a:p>
            <a:r>
              <a:rPr lang="en-US" b="1" dirty="0"/>
              <a:t>Selected References</a:t>
            </a:r>
          </a:p>
          <a:p>
            <a:endParaRPr lang="en-US" dirty="0"/>
          </a:p>
          <a:p>
            <a:r>
              <a:rPr lang="en-US" dirty="0"/>
              <a:t>Byram (2021)</a:t>
            </a:r>
          </a:p>
          <a:p>
            <a:r>
              <a:rPr lang="en-US" dirty="0"/>
              <a:t>CAST (2018)</a:t>
            </a:r>
          </a:p>
          <a:p>
            <a:r>
              <a:rPr lang="en-US" dirty="0" err="1"/>
              <a:t>Cenoz</a:t>
            </a:r>
            <a:r>
              <a:rPr lang="en-US" dirty="0"/>
              <a:t> &amp; Gorter (2021)</a:t>
            </a:r>
          </a:p>
          <a:p>
            <a:r>
              <a:rPr lang="en-US" dirty="0"/>
              <a:t>Freire (2018)</a:t>
            </a:r>
          </a:p>
          <a:p>
            <a:r>
              <a:rPr lang="en-US" dirty="0"/>
              <a:t>García &amp; Kleifgen (2018)J</a:t>
            </a:r>
          </a:p>
          <a:p>
            <a:r>
              <a:rPr lang="en-US" dirty="0" err="1"/>
              <a:t>anks</a:t>
            </a:r>
            <a:r>
              <a:rPr lang="en-US" dirty="0"/>
              <a:t> (2018)Kress (2010)</a:t>
            </a:r>
          </a:p>
          <a:p>
            <a:r>
              <a:rPr lang="en-US" dirty="0"/>
              <a:t>Nussbaum (2010)</a:t>
            </a:r>
          </a:p>
          <a:p>
            <a:endParaRPr lang="en-US" dirty="0"/>
          </a:p>
          <a:p>
            <a:r>
              <a:rPr lang="en-US" b="1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21903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AEB626-DB4B-9EE6-09E8-8A24AD46D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Introduction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392572-73D9-661B-F8CE-B1F522F5B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924" y="2052918"/>
            <a:ext cx="8880929" cy="4027371"/>
          </a:xfrm>
        </p:spPr>
        <p:txBody>
          <a:bodyPr/>
          <a:lstStyle/>
          <a:p>
            <a:r>
              <a:rPr lang="en-US" b="1" dirty="0"/>
              <a:t>This presentation:</a:t>
            </a:r>
          </a:p>
          <a:p>
            <a:endParaRPr lang="en-US" dirty="0"/>
          </a:p>
          <a:p>
            <a:r>
              <a:rPr lang="en-US" dirty="0"/>
              <a:t>Presents a conceptual framework connecting humanities, knowledge, inclusion, and literacy.</a:t>
            </a:r>
          </a:p>
          <a:p>
            <a:r>
              <a:rPr lang="en-US" dirty="0"/>
              <a:t>Focuses on reading comprehension in Greek EFL classrooms.</a:t>
            </a:r>
          </a:p>
          <a:p>
            <a:r>
              <a:rPr lang="en-US" dirty="0"/>
              <a:t>Views reading as a transformative process beyond language decoding.</a:t>
            </a:r>
          </a:p>
          <a:p>
            <a:r>
              <a:rPr lang="en-US" dirty="0"/>
              <a:t>Links language learning with empathy, critical thinking, and social awareness.</a:t>
            </a:r>
          </a:p>
          <a:p>
            <a:r>
              <a:rPr lang="en-US" dirty="0"/>
              <a:t>Emphasizes the human-centered dimension of education.</a:t>
            </a:r>
          </a:p>
        </p:txBody>
      </p:sp>
    </p:spTree>
    <p:extLst>
      <p:ext uri="{BB962C8B-B14F-4D97-AF65-F5344CB8AC3E}">
        <p14:creationId xmlns:p14="http://schemas.microsoft.com/office/powerpoint/2010/main" val="3242710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250D7E-6B42-7D41-A0D1-48B3B0A3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The role of humanities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04EBD49-1F96-5489-3D47-CF5D91B0D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Humanities and Reading</a:t>
            </a:r>
          </a:p>
          <a:p>
            <a:endParaRPr lang="en-US" dirty="0"/>
          </a:p>
          <a:p>
            <a:r>
              <a:rPr lang="en-US" dirty="0"/>
              <a:t>Literature, philosophy, history, and the arts provide interpretive frameworks.</a:t>
            </a:r>
          </a:p>
          <a:p>
            <a:r>
              <a:rPr lang="en-US" dirty="0"/>
              <a:t>Encourage reflection on human experiences and moral dilemmas.</a:t>
            </a:r>
          </a:p>
          <a:p>
            <a:r>
              <a:rPr lang="en-US" dirty="0"/>
              <a:t>Expose learners to diverse perspectives and cultures.</a:t>
            </a:r>
          </a:p>
          <a:p>
            <a:r>
              <a:rPr lang="en-US" dirty="0"/>
              <a:t>Support critical engagement with texts.</a:t>
            </a:r>
          </a:p>
          <a:p>
            <a:r>
              <a:rPr lang="en-US" dirty="0"/>
              <a:t>Connect language learning with cultural awareness and ethical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39221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D7AAD3-ADE6-9288-40F7-D93ED7EED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80998"/>
            <a:ext cx="9404723" cy="1400530"/>
          </a:xfrm>
        </p:spPr>
        <p:txBody>
          <a:bodyPr/>
          <a:lstStyle/>
          <a:p>
            <a:r>
              <a:rPr lang="en-US" dirty="0"/>
              <a:t>Reading as reflection and empathy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7C1952-B956-F315-EC30-139386A66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777" y="2535809"/>
            <a:ext cx="8862076" cy="269606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Reading Beyond Decoding</a:t>
            </a:r>
          </a:p>
          <a:p>
            <a:endParaRPr lang="en-US" dirty="0"/>
          </a:p>
          <a:p>
            <a:r>
              <a:rPr lang="en-US" dirty="0"/>
              <a:t>Reading becomes a reflective and ethical activity.</a:t>
            </a:r>
          </a:p>
          <a:p>
            <a:r>
              <a:rPr lang="en-US" dirty="0"/>
              <a:t>Students explore motivations, contexts, and values.</a:t>
            </a:r>
          </a:p>
          <a:p>
            <a:r>
              <a:rPr lang="en-US" dirty="0"/>
              <a:t>Promotes perspective-taking and emotional understanding.</a:t>
            </a:r>
          </a:p>
          <a:p>
            <a:r>
              <a:rPr lang="en-US" dirty="0"/>
              <a:t>Encourages empathy and intercultural awareness.</a:t>
            </a:r>
          </a:p>
          <a:p>
            <a:r>
              <a:rPr lang="en-US" dirty="0"/>
              <a:t>Supports personal and social development.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CBB9CA5-FE2F-CCF6-8382-AC4770EBE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930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64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89DB38-4FE3-5E99-673B-B5D4E0992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Knowledge as dialogic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B6996F8-FF08-AC7F-2695-28EF6B550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3094117"/>
          </a:xfrm>
        </p:spPr>
        <p:txBody>
          <a:bodyPr/>
          <a:lstStyle/>
          <a:p>
            <a:r>
              <a:rPr lang="en-US" b="1" dirty="0"/>
              <a:t>Knowledge Construction Through Dialogue</a:t>
            </a:r>
          </a:p>
          <a:p>
            <a:endParaRPr lang="en-US" dirty="0"/>
          </a:p>
          <a:p>
            <a:r>
              <a:rPr lang="en-US" dirty="0"/>
              <a:t>Knowledge is co-constructed through interaction.</a:t>
            </a:r>
          </a:p>
          <a:p>
            <a:r>
              <a:rPr lang="en-US" dirty="0"/>
              <a:t>Discussion and collaboration deepen comprehension.</a:t>
            </a:r>
          </a:p>
          <a:p>
            <a:r>
              <a:rPr lang="en-US" dirty="0"/>
              <a:t>Reading becomes a shared meaning-making process.</a:t>
            </a:r>
          </a:p>
          <a:p>
            <a:r>
              <a:rPr lang="en-US" dirty="0"/>
              <a:t>Supports democratic participation and critical literacy.</a:t>
            </a:r>
          </a:p>
          <a:p>
            <a:r>
              <a:rPr lang="en-US" dirty="0"/>
              <a:t>Encourages active engagement with texts.</a:t>
            </a:r>
          </a:p>
        </p:txBody>
      </p:sp>
    </p:spTree>
    <p:extLst>
      <p:ext uri="{BB962C8B-B14F-4D97-AF65-F5344CB8AC3E}">
        <p14:creationId xmlns:p14="http://schemas.microsoft.com/office/powerpoint/2010/main" val="175601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DD0F3C-91F6-ABDC-95D0-E3D9EEB61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as an educational principle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35FCAEF-8D2D-13B7-264C-53B064C1E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Inclusive Education</a:t>
            </a:r>
          </a:p>
          <a:p>
            <a:endParaRPr lang="en-US" dirty="0"/>
          </a:p>
          <a:p>
            <a:r>
              <a:rPr lang="en-US" dirty="0"/>
              <a:t>Inclusion extends beyond special educational needs.</a:t>
            </a:r>
          </a:p>
          <a:p>
            <a:r>
              <a:rPr lang="en-US" dirty="0"/>
              <a:t>Diversity is viewed as a learning resource.</a:t>
            </a:r>
          </a:p>
          <a:p>
            <a:r>
              <a:rPr lang="en-US" dirty="0"/>
              <a:t>Ensures equitable access to texts and learning opportunities.</a:t>
            </a:r>
          </a:p>
          <a:p>
            <a:r>
              <a:rPr lang="en-US" dirty="0"/>
              <a:t>Promotes belonging, participation, and fairness.</a:t>
            </a:r>
          </a:p>
          <a:p>
            <a:r>
              <a:rPr lang="en-US" dirty="0"/>
              <a:t>Values different abilities, languages, and learning styles.</a:t>
            </a:r>
          </a:p>
        </p:txBody>
      </p:sp>
    </p:spTree>
    <p:extLst>
      <p:ext uri="{BB962C8B-B14F-4D97-AF65-F5344CB8AC3E}">
        <p14:creationId xmlns:p14="http://schemas.microsoft.com/office/powerpoint/2010/main" val="407743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88F58C-7252-C8ED-B0BA-BEF624E50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480998"/>
            <a:ext cx="9404723" cy="1400530"/>
          </a:xfrm>
        </p:spPr>
        <p:txBody>
          <a:bodyPr/>
          <a:lstStyle/>
          <a:p>
            <a:r>
              <a:rPr lang="en-US" dirty="0"/>
              <a:t>     Inclusive Literacy Framework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90548C-F84D-87BB-B5E3-5DC8560CD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Integrating Key Dimensions</a:t>
            </a:r>
          </a:p>
          <a:p>
            <a:endParaRPr lang="en-US" dirty="0"/>
          </a:p>
          <a:p>
            <a:r>
              <a:rPr lang="en-US" dirty="0"/>
              <a:t>Inclusive literacy combines:</a:t>
            </a:r>
          </a:p>
          <a:p>
            <a:endParaRPr lang="en-US" dirty="0"/>
          </a:p>
          <a:p>
            <a:r>
              <a:rPr lang="en-US" dirty="0"/>
              <a:t>Humanities-based learning Dialogic knowledge construction</a:t>
            </a:r>
          </a:p>
          <a:p>
            <a:r>
              <a:rPr lang="en-US" dirty="0"/>
              <a:t>Moral and social inclusion</a:t>
            </a:r>
          </a:p>
          <a:p>
            <a:r>
              <a:rPr lang="en-US" dirty="0"/>
              <a:t>Multimodal and multilingual literacy practices</a:t>
            </a:r>
          </a:p>
          <a:p>
            <a:r>
              <a:rPr lang="en-US" dirty="0"/>
              <a:t>Collaborative and differentiated instruction</a:t>
            </a:r>
          </a:p>
          <a:p>
            <a:endParaRPr lang="en-US" dirty="0"/>
          </a:p>
          <a:p>
            <a:r>
              <a:rPr lang="en-US" dirty="0"/>
              <a:t>Goal: meaningful and equitable reading experiences for all learners.</a:t>
            </a:r>
          </a:p>
        </p:txBody>
      </p:sp>
    </p:spTree>
    <p:extLst>
      <p:ext uri="{BB962C8B-B14F-4D97-AF65-F5344CB8AC3E}">
        <p14:creationId xmlns:p14="http://schemas.microsoft.com/office/powerpoint/2010/main" val="220908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754EC8-3D7C-C5E5-B6D0-29549487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Human-centered Approach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B23F09A-9887-0909-234C-EC137C7DA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619" y="2403835"/>
            <a:ext cx="8777234" cy="3844564"/>
          </a:xfrm>
        </p:spPr>
        <p:txBody>
          <a:bodyPr/>
          <a:lstStyle/>
          <a:p>
            <a:r>
              <a:rPr lang="en-US" b="1" dirty="0"/>
              <a:t>Core Principles</a:t>
            </a:r>
          </a:p>
          <a:p>
            <a:endParaRPr lang="en-US" dirty="0"/>
          </a:p>
          <a:p>
            <a:r>
              <a:rPr lang="en-US" dirty="0"/>
              <a:t>Reading is moral, social, and reflective.</a:t>
            </a:r>
          </a:p>
          <a:p>
            <a:r>
              <a:rPr lang="en-US" dirty="0"/>
              <a:t>Students become interpreters and meaning-makers.</a:t>
            </a:r>
          </a:p>
          <a:p>
            <a:r>
              <a:rPr lang="en-US" dirty="0"/>
              <a:t>Emphasizes empathy, collaboration, and ethical reasoning.</a:t>
            </a:r>
          </a:p>
          <a:p>
            <a:r>
              <a:rPr lang="en-US" dirty="0"/>
              <a:t>Connects language learning with civic and social development.</a:t>
            </a:r>
          </a:p>
          <a:p>
            <a:r>
              <a:rPr lang="en-US" dirty="0"/>
              <a:t>Encourages critical engagement with diverse perspectives.</a:t>
            </a:r>
          </a:p>
        </p:txBody>
      </p:sp>
    </p:spTree>
    <p:extLst>
      <p:ext uri="{BB962C8B-B14F-4D97-AF65-F5344CB8AC3E}">
        <p14:creationId xmlns:p14="http://schemas.microsoft.com/office/powerpoint/2010/main" val="4282985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AB158C-C417-61A7-351B-476097B5D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Pedagogical Pathways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BD7A76-3620-F75B-53BB-590A0D3EE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3650298"/>
          </a:xfrm>
        </p:spPr>
        <p:txBody>
          <a:bodyPr/>
          <a:lstStyle/>
          <a:p>
            <a:r>
              <a:rPr lang="en-US" b="1" dirty="0"/>
              <a:t>Inclusive Teaching Practices</a:t>
            </a:r>
          </a:p>
          <a:p>
            <a:endParaRPr lang="en-US" dirty="0"/>
          </a:p>
          <a:p>
            <a:r>
              <a:rPr lang="en-US" dirty="0"/>
              <a:t>translanguaging and multilingual approaches.</a:t>
            </a:r>
          </a:p>
          <a:p>
            <a:r>
              <a:rPr lang="en-US" dirty="0"/>
              <a:t>Differentiated instruction.</a:t>
            </a:r>
          </a:p>
          <a:p>
            <a:r>
              <a:rPr lang="en-US" dirty="0"/>
              <a:t>Collaborative inquiry and peer learning.</a:t>
            </a:r>
          </a:p>
          <a:p>
            <a:r>
              <a:rPr lang="en-US" dirty="0"/>
              <a:t>Authentic texts representing multiple viewpoints.</a:t>
            </a:r>
          </a:p>
          <a:p>
            <a:r>
              <a:rPr lang="en-US" dirty="0"/>
              <a:t>Reflective classroom dialogue.</a:t>
            </a:r>
          </a:p>
        </p:txBody>
      </p:sp>
    </p:spTree>
    <p:extLst>
      <p:ext uri="{BB962C8B-B14F-4D97-AF65-F5344CB8AC3E}">
        <p14:creationId xmlns:p14="http://schemas.microsoft.com/office/powerpoint/2010/main" val="8859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71</TotalTime>
  <Words>651</Words>
  <Application>Microsoft Office PowerPoint</Application>
  <PresentationFormat>Ευρεία οθόνη</PresentationFormat>
  <Paragraphs>123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Ιόν</vt:lpstr>
      <vt:lpstr>Humanities, Knowledge, Inclusion, and Inclusive Literacy: A Human-Centered Framework for Teaching Reading Comprehension</vt:lpstr>
      <vt:lpstr>                     Introduction</vt:lpstr>
      <vt:lpstr>           The role of humanities</vt:lpstr>
      <vt:lpstr>Reading as reflection and empathy</vt:lpstr>
      <vt:lpstr>          Knowledge as dialogic</vt:lpstr>
      <vt:lpstr>Inclusion as an educational principle</vt:lpstr>
      <vt:lpstr>     Inclusive Literacy Framework</vt:lpstr>
      <vt:lpstr>      Human-centered Approach</vt:lpstr>
      <vt:lpstr>          Pedagogical Pathways</vt:lpstr>
      <vt:lpstr>Technology and Multimodal Literacy</vt:lpstr>
      <vt:lpstr>Practical Applications in Greek EFL Classrooms</vt:lpstr>
      <vt:lpstr>Curriculum and Policy Implications</vt:lpstr>
      <vt:lpstr>        Benefits of the Framework</vt:lpstr>
      <vt:lpstr>                     Conclusion</vt:lpstr>
      <vt:lpstr>        References &amp;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3</cp:revision>
  <dcterms:created xsi:type="dcterms:W3CDTF">2026-06-17T15:25:46Z</dcterms:created>
  <dcterms:modified xsi:type="dcterms:W3CDTF">2026-06-19T17:36:06Z</dcterms:modified>
</cp:coreProperties>
</file>