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Lato" panose="020F0502020204030203" pitchFamily="34" charset="0"/>
      <p:regular r:id="rId4"/>
      <p:bold r:id="rId5"/>
      <p:italic r:id="rId6"/>
      <p:boldItalic r:id="rId7"/>
    </p:embeddedFont>
    <p:embeddedFont>
      <p:font typeface="Raleway" pitchFamily="2" charset="0"/>
      <p:regular r:id="rId8"/>
      <p:bold r:id="rId9"/>
      <p:italic r:id="rId10"/>
      <p:boldItalic r:id="rId11"/>
    </p:embeddedFont>
    <p:embeddedFont>
      <p:font typeface="Trebuchet MS" panose="020B0603020202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BTmAFAHY7pa8NB5lz/+vQr9rb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522" y="62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24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23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e856c48d07_0_11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g2e856c48d07_0_11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16" name="Google Shape;16;g2e856c48d07_0_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g2e856c48d07_0_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g2e856c48d07_0_11"/>
          <p:cNvSpPr txBox="1">
            <a:spLocks noGrp="1"/>
          </p:cNvSpPr>
          <p:nvPr>
            <p:ph type="ctrTitle"/>
          </p:nvPr>
        </p:nvSpPr>
        <p:spPr>
          <a:xfrm>
            <a:off x="3501360" y="8463680"/>
            <a:ext cx="36903000" cy="10654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19" name="Google Shape;19;g2e856c48d07_0_11"/>
          <p:cNvSpPr txBox="1">
            <a:spLocks noGrp="1"/>
          </p:cNvSpPr>
          <p:nvPr>
            <p:ph type="subTitle" idx="1"/>
          </p:nvPr>
        </p:nvSpPr>
        <p:spPr>
          <a:xfrm>
            <a:off x="3502212" y="20306560"/>
            <a:ext cx="36903000" cy="34638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20" name="Google Shape;20;g2e856c48d07_0_11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g2e856c48d07_0_75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79" name="Google Shape;79;g2e856c48d07_0_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g2e856c48d07_0_7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g2e856c48d07_0_75"/>
          <p:cNvSpPr txBox="1">
            <a:spLocks noGrp="1"/>
          </p:cNvSpPr>
          <p:nvPr>
            <p:ph type="title" hasCustomPrompt="1"/>
          </p:nvPr>
        </p:nvSpPr>
        <p:spPr>
          <a:xfrm>
            <a:off x="3501360" y="4697280"/>
            <a:ext cx="36904200" cy="7966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" name="Google Shape;82;g2e856c48d07_0_75"/>
          <p:cNvSpPr txBox="1">
            <a:spLocks noGrp="1"/>
          </p:cNvSpPr>
          <p:nvPr>
            <p:ph type="body" idx="1"/>
          </p:nvPr>
        </p:nvSpPr>
        <p:spPr>
          <a:xfrm>
            <a:off x="3501360" y="14546483"/>
            <a:ext cx="36904200" cy="101145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Char char="●"/>
              <a:defRPr>
                <a:solidFill>
                  <a:schemeClr val="lt1"/>
                </a:solidFill>
              </a:defRPr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g2e856c48d07_0_7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856c48d07_0_8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g2e856c48d07_0_1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23" name="Google Shape;23;g2e856c48d07_0_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g2e856c48d07_0_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g2e856c48d07_0_19"/>
          <p:cNvSpPr txBox="1">
            <a:spLocks noGrp="1"/>
          </p:cNvSpPr>
          <p:nvPr>
            <p:ph type="title"/>
          </p:nvPr>
        </p:nvSpPr>
        <p:spPr>
          <a:xfrm>
            <a:off x="3501360" y="8463680"/>
            <a:ext cx="36904200" cy="9719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g2e856c48d07_0_1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e856c48d07_0_25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g2e856c48d07_0_25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0" name="Google Shape;30;g2e856c48d07_0_2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g2e856c48d07_0_2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g2e856c48d07_0_25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57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33" name="Google Shape;33;g2e856c48d07_0_25"/>
          <p:cNvSpPr txBox="1">
            <a:spLocks noGrp="1"/>
          </p:cNvSpPr>
          <p:nvPr>
            <p:ph type="body" idx="1"/>
          </p:nvPr>
        </p:nvSpPr>
        <p:spPr>
          <a:xfrm>
            <a:off x="3501360" y="13304800"/>
            <a:ext cx="36905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g2e856c48d07_0_2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e856c48d07_0_33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7;g2e856c48d07_0_3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8" name="Google Shape;38;g2e856c48d07_0_3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g2e856c48d07_0_3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g2e856c48d07_0_33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41" name="Google Shape;41;g2e856c48d07_0_33"/>
          <p:cNvSpPr txBox="1">
            <a:spLocks noGrp="1"/>
          </p:cNvSpPr>
          <p:nvPr>
            <p:ph type="body" idx="1"/>
          </p:nvPr>
        </p:nvSpPr>
        <p:spPr>
          <a:xfrm>
            <a:off x="3500761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g2e856c48d07_0_33"/>
          <p:cNvSpPr txBox="1">
            <a:spLocks noGrp="1"/>
          </p:cNvSpPr>
          <p:nvPr>
            <p:ph type="body" idx="2"/>
          </p:nvPr>
        </p:nvSpPr>
        <p:spPr>
          <a:xfrm>
            <a:off x="22289297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g2e856c48d07_0_3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856c48d07_0_42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Google Shape;46;g2e856c48d07_0_42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47" name="Google Shape;47;g2e856c48d07_0_4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g2e856c48d07_0_4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g2e856c48d07_0_42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0" name="Google Shape;50;g2e856c48d07_0_4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e856c48d07_0_49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g2e856c48d07_0_4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54" name="Google Shape;54;g2e856c48d07_0_4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g2e856c48d07_0_4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g2e856c48d07_0_49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8841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7" name="Google Shape;57;g2e856c48d07_0_49"/>
          <p:cNvSpPr txBox="1">
            <a:spLocks noGrp="1"/>
          </p:cNvSpPr>
          <p:nvPr>
            <p:ph type="body" idx="1"/>
          </p:nvPr>
        </p:nvSpPr>
        <p:spPr>
          <a:xfrm>
            <a:off x="3461880" y="17803040"/>
            <a:ext cx="15844200" cy="10224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2e856c48d07_0_4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g2e856c48d07_0_57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61" name="Google Shape;61;g2e856c48d07_0_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g2e856c48d07_0_5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g2e856c48d07_0_57"/>
          <p:cNvSpPr txBox="1">
            <a:spLocks noGrp="1"/>
          </p:cNvSpPr>
          <p:nvPr>
            <p:ph type="title"/>
          </p:nvPr>
        </p:nvSpPr>
        <p:spPr>
          <a:xfrm>
            <a:off x="3501360" y="5531520"/>
            <a:ext cx="33701700" cy="191040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g2e856c48d07_0_5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e856c48d07_0_63"/>
          <p:cNvSpPr/>
          <p:nvPr/>
        </p:nvSpPr>
        <p:spPr>
          <a:xfrm>
            <a:off x="0" y="0"/>
            <a:ext cx="219456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g2e856c48d07_0_6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68" name="Google Shape;68;g2e856c48d07_0_6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g2e856c48d07_0_6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g2e856c48d07_0_63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10798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71" name="Google Shape;71;g2e856c48d07_0_63"/>
          <p:cNvSpPr txBox="1">
            <a:spLocks noGrp="1"/>
          </p:cNvSpPr>
          <p:nvPr>
            <p:ph type="subTitle" idx="1"/>
          </p:nvPr>
        </p:nvSpPr>
        <p:spPr>
          <a:xfrm>
            <a:off x="3479760" y="20233760"/>
            <a:ext cx="15844200" cy="4857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72" name="Google Shape;72;g2e856c48d07_0_63"/>
          <p:cNvSpPr txBox="1">
            <a:spLocks noGrp="1"/>
          </p:cNvSpPr>
          <p:nvPr>
            <p:ph type="body" idx="2"/>
          </p:nvPr>
        </p:nvSpPr>
        <p:spPr>
          <a:xfrm>
            <a:off x="24836280" y="8656800"/>
            <a:ext cx="16197000" cy="19363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g2e856c48d07_0_6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856c48d07_0_72"/>
          <p:cNvSpPr txBox="1">
            <a:spLocks noGrp="1"/>
          </p:cNvSpPr>
          <p:nvPr>
            <p:ph type="body" idx="1"/>
          </p:nvPr>
        </p:nvSpPr>
        <p:spPr>
          <a:xfrm>
            <a:off x="3479760" y="27984328"/>
            <a:ext cx="36947400" cy="29472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</a:lstStyle>
          <a:p>
            <a:endParaRPr/>
          </a:p>
        </p:txBody>
      </p:sp>
      <p:sp>
        <p:nvSpPr>
          <p:cNvPr id="76" name="Google Shape;76;g2e856c48d07_0_7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e856c48d07_0_7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1" name="Google Shape;11;g2e856c48d07_0_7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Font typeface="Lato"/>
              <a:buChar char="●"/>
              <a:defRPr sz="6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2" name="Google Shape;12;g2e856c48d07_0_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1611085" y="6378482"/>
            <a:ext cx="8905488" cy="12212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indent="0">
              <a:spcAft>
                <a:spcPts val="6400"/>
              </a:spcAft>
            </a:pPr>
            <a:r>
              <a:rPr lang="en-US" sz="5400" dirty="0"/>
              <a:t>This study proposes a human-centered, inclusive model to reconceptualize reading comprehension for Greek adolescent EFL learners. It shifts the focus from mechanical decoding toward a transformative, dialogic engagement involving ethical and cultural exploration. </a:t>
            </a:r>
          </a:p>
          <a:p>
            <a:pPr marL="0" lvl="0" indent="0" algn="l" rtl="0">
              <a:spcBef>
                <a:spcPts val="48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dirty="0"/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/>
              <a:t>INTRODUCTION</a:t>
            </a:r>
            <a:endParaRPr sz="6000"/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2394857" y="18708871"/>
            <a:ext cx="8299563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dirty="0"/>
              <a:t>Research problem</a:t>
            </a:r>
            <a:endParaRPr sz="6000" dirty="0"/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10048800" cy="1424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r>
              <a:rPr lang="en-US" sz="4800" dirty="0"/>
              <a:t>.</a:t>
            </a: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This theoretical inquiry maps the convergence of the humanities, social constructivism, and inclusive literacy. It explicitly investigates how dialogic pedagogy, identity representation, and collaborative meaning-making foster empathy and deep textual comprehension within EFL environments. 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1A9988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ctr" rtl="0">
              <a:spcBef>
                <a:spcPts val="640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ctr" rtl="0"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2" y="5525666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/>
              <a:t>Areas of research</a:t>
            </a:r>
            <a:endParaRPr sz="6000"/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2438950" y="4173175"/>
            <a:ext cx="10772100" cy="27170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u="sng" dirty="0"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7200" b="1" u="sng" dirty="0"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6000" dirty="0"/>
              <a:t>The proposed model successfully redefines EFL reading comprehension as a shared, interpretive cognitive process. Integrating dialogic practices and inclusive strategies effectively connects language acquisition with students' cultural identities, moral reasoning, and interpersonal awareness. </a:t>
            </a:r>
            <a:endParaRPr lang="el-GR" sz="60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endParaRPr lang="en-US" sz="60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r>
              <a:rPr lang="en-US" sz="60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Conclusion</a:t>
            </a:r>
            <a:endParaRPr lang="en-US" sz="6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6400"/>
              </a:spcBef>
              <a:spcAft>
                <a:spcPts val="0"/>
              </a:spcAft>
              <a:buNone/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Incorporating the humanities ultimately transforms EFL reading into a profoundly moral endeavor promoting human flourishing. Embracing linguistic diversity through democratic, inclusive pedagogy empowers learners to become highly critical, empathetic, and responsible global citizens</a:t>
            </a:r>
            <a:endParaRPr lang="en-US" sz="40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 rot="10800000" flipV="1">
            <a:off x="12664439" y="17502231"/>
            <a:ext cx="9030841" cy="16082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000" dirty="0"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</a:p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The study formulates a robust theoretical framework synthesizing humanistic philosophy and inclusive educational paradigms. It recommends pedagogical interventions including Dialogic Reading, UDL, and Translanguaging, while establishing structured parameters for future mixed-methods empirical investigations.</a:t>
            </a:r>
          </a:p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endParaRPr sz="6000" dirty="0"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13"/>
          </p:nvPr>
        </p:nvSpPr>
        <p:spPr>
          <a:xfrm>
            <a:off x="33844207" y="4713229"/>
            <a:ext cx="10047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/>
              <a:t>BIBLIOGRAPHY</a:t>
            </a:r>
            <a:endParaRPr sz="6000"/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14"/>
          </p:nvPr>
        </p:nvSpPr>
        <p:spPr>
          <a:xfrm>
            <a:off x="32721680" y="5821430"/>
            <a:ext cx="10772099" cy="2704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ctr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Ainscow, M. (2020). Promoting inclusion and equity in education: Lessons from international experiences. Nordic Journal of Studies in Educational Policy, 6(1), 7–16. 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Alexander, R. J. (2020). A dialogic teaching companion (1st ed.). Taylor &amp; Francis/Routledge.  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CAST. (2018). Universal Design for Learning guidelines version 2.2.  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Freire, P. (2000). Pedagogy of the oppressed (30th anniversary ed.; M. B. Ramos, Trans.). Continuum. (Original work published 1970).  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García, O., &amp; Wei, L. (2014). Translanguaging. Palgrave Macmillan.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Gay, G. (2018). Culturally responsive teaching. Teachers College Press.   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Font typeface="Lato"/>
              <a:buNone/>
              <a:tabLst/>
              <a:defRPr/>
            </a:pPr>
            <a:r>
              <a:rPr kumimoji="0" lang="en-US" sz="4800" b="1" i="0" u="sng" strike="noStrike" kern="0" cap="none" spc="0" normalizeH="0" baseline="0" noProof="0" dirty="0">
                <a:ln>
                  <a:noFill/>
                </a:ln>
                <a:solidFill>
                  <a:srgbClr val="205867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Mercer, N., &amp; Littleton, K. (2007). Dialogue and the development of children’s thinking. Routledge.   </a:t>
            </a:r>
          </a:p>
          <a:p>
            <a:pPr marL="0" lvl="0" indent="0" algn="l" rtl="0">
              <a:lnSpc>
                <a:spcPct val="100000"/>
              </a:lnSpc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sz="3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5"/>
          </p:nvPr>
        </p:nvSpPr>
        <p:spPr>
          <a:xfrm>
            <a:off x="1611085" y="19023718"/>
            <a:ext cx="9368163" cy="13395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5100" b="0" u="none" dirty="0"/>
              <a:t>Traditional reading instruction often relies on narrowly skills-oriented frameworks. Amidst rapid social changes, a critical need exists to transition toward pedagogy that actively cultivates both multilingual proficiency and essential intercultural empathy for global citizenship</a:t>
            </a:r>
          </a:p>
          <a:p>
            <a:pPr marL="0" lvl="0" indent="0" algn="ctr" rtl="0"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endParaRPr sz="5100" b="0" u="none" dirty="0"/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6"/>
          </p:nvPr>
        </p:nvSpPr>
        <p:spPr>
          <a:xfrm>
            <a:off x="5946118" y="2534875"/>
            <a:ext cx="31998900" cy="16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r>
              <a:rPr lang="en-US" sz="4300" dirty="0"/>
              <a:t>Name Candidate: </a:t>
            </a:r>
            <a:r>
              <a:rPr lang="en-US" sz="4300" dirty="0" err="1"/>
              <a:t>Chaireti</a:t>
            </a:r>
            <a:r>
              <a:rPr lang="en-US" sz="4300" dirty="0"/>
              <a:t> Maria</a:t>
            </a:r>
            <a:br>
              <a:rPr lang="en-US" sz="4300" dirty="0"/>
            </a:br>
            <a:r>
              <a:rPr lang="en-US" sz="4300" dirty="0"/>
              <a:t>PhD Candidate at the University of Alicante</a:t>
            </a:r>
            <a:endParaRPr sz="4300" dirty="0"/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7"/>
          </p:nvPr>
        </p:nvSpPr>
        <p:spPr>
          <a:xfrm>
            <a:off x="3222170" y="465813"/>
            <a:ext cx="37735329" cy="197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6000" dirty="0"/>
              <a:t>Humanistic Perspectives on Knowledge and Inclusive Literacy: A Learner-Centered Approach for Teaching Reading Comprehension in EFL Classrooms</a:t>
            </a:r>
            <a:endParaRPr sz="5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F97548-B8B9-2271-C4A3-5944A0310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Gay, G. (2018).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Culturally responsive teaching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Teachers College Press.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Mercer, N., &amp; Littleton, K. (2007).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Dialogue and the development of children’s thinking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Routledge.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Nussbaum, M. C. (1997).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Cultivating humanity: A classical defense of reform in liberal education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Harvard University Press.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8286E8-A1EE-E3E0-6FEF-F1214A14A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Gay, G. (2018).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Culturally responsive teaching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Teachers College Press.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Mercer, N., &amp; Littleton, K. (2007).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Dialogue and the development of children’s thinking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Routledge.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Nussbaum, M. C. (1997).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Cultivating humanity: A classical defense of reform in liberal education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Harvard University Press.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548</Words>
  <Application>Microsoft Office PowerPoint</Application>
  <PresentationFormat>Προσαρμογή</PresentationFormat>
  <Paragraphs>29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9" baseType="lpstr">
      <vt:lpstr>Lato</vt:lpstr>
      <vt:lpstr>Times New Roman</vt:lpstr>
      <vt:lpstr>Trebuchet MS</vt:lpstr>
      <vt:lpstr>Calibri</vt:lpstr>
      <vt:lpstr>Arial</vt:lpstr>
      <vt:lpstr>Raleway</vt:lpstr>
      <vt:lpstr>Google Sans Text</vt:lpstr>
      <vt:lpstr>Streamline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CanterburyMedia</dc:creator>
  <cp:lastModifiedBy>User</cp:lastModifiedBy>
  <cp:revision>4</cp:revision>
  <dcterms:created xsi:type="dcterms:W3CDTF">2012-02-03T19:11:35Z</dcterms:created>
  <dcterms:modified xsi:type="dcterms:W3CDTF">2026-06-19T17:32:14Z</dcterms:modified>
</cp:coreProperties>
</file>