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95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474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209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8821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4107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3638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972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865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4470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E8DAAF-AD92-8C91-1749-B136DDB62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508598A-BAD5-D844-753D-B7D9F447C1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7D5C4EB-6321-7FC4-8C73-587A67995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1CB3-94C1-4E2A-8651-7105CA32C0F7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29718AA-D210-6053-F93C-2D635C83E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F0A1D41-ACE2-F01C-33BB-65BDFBCE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4548F-5D3D-49F6-B646-35F42BBEE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831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691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914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163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763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826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0526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620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572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99285B-4617-4541-84E8-190D44DAFC13}" type="datetimeFigureOut">
              <a:rPr lang="el-GR" smtClean="0"/>
              <a:t>21/6/2026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76EA001-BB74-4524-A4C5-8169E23F31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12496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D9D890-122D-ABF8-20D9-80E88E95A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7" y="551826"/>
            <a:ext cx="11430000" cy="1507067"/>
          </a:xfrm>
        </p:spPr>
        <p:txBody>
          <a:bodyPr>
            <a:noAutofit/>
          </a:bodyPr>
          <a:lstStyle/>
          <a:p>
            <a:r>
              <a:rPr lang="en-US" sz="3200" dirty="0"/>
              <a:t>EMPOWERING 21ST-CENTURY LEARNING: AN EMPIRICAL EVALUATION OF DIGITAL STORYTELLING IN GREEK SECONDARY EDUCATION</a:t>
            </a:r>
            <a:endParaRPr lang="es-ES_tradnl" sz="3200" i="1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2A13BD0-A8CB-AB2E-AE8A-06B335605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823" y="4258235"/>
            <a:ext cx="10396165" cy="1934385"/>
          </a:xfrm>
        </p:spPr>
        <p:txBody>
          <a:bodyPr/>
          <a:lstStyle/>
          <a:p>
            <a:pPr marL="0" lvl="0" indent="0">
              <a:buNone/>
            </a:pPr>
            <a:r>
              <a:rPr lang="es-ES_tradnl" dirty="0">
                <a:solidFill>
                  <a:schemeClr val="tx1"/>
                </a:solidFill>
              </a:rPr>
              <a:t>Alexandros Athanasiadis, PhD Candidate</a:t>
            </a:r>
            <a:r>
              <a:rPr lang="el-G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University of Murcia, Spain</a:t>
            </a:r>
          </a:p>
          <a:p>
            <a:pPr marL="0" lvl="0" indent="0">
              <a:buNone/>
            </a:pPr>
            <a:r>
              <a:rPr lang="es-ES_tradnl" dirty="0">
                <a:solidFill>
                  <a:schemeClr val="tx1"/>
                </a:solidFill>
              </a:rPr>
              <a:t>Contact: csst9604@yahoo.com</a:t>
            </a:r>
          </a:p>
        </p:txBody>
      </p:sp>
    </p:spTree>
    <p:extLst>
      <p:ext uri="{BB962C8B-B14F-4D97-AF65-F5344CB8AC3E}">
        <p14:creationId xmlns:p14="http://schemas.microsoft.com/office/powerpoint/2010/main" val="2884254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C13E25-F799-F36F-9A7E-F96E6427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776" y="112555"/>
            <a:ext cx="11373317" cy="1507067"/>
          </a:xfrm>
        </p:spPr>
        <p:txBody>
          <a:bodyPr/>
          <a:lstStyle/>
          <a:p>
            <a:r>
              <a:rPr lang="en-US" dirty="0"/>
              <a:t>Discussion: Teacher Readiness and Professional Development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543D67E-16A9-9CE0-5234-9DAEC1AF41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776" y="2846294"/>
            <a:ext cx="9741742" cy="3615267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solidFill>
                  <a:schemeClr val="tx1"/>
                </a:solidFill>
              </a:rPr>
              <a:t>High mean scores (</a:t>
            </a:r>
            <a:r>
              <a:rPr lang="en-US" sz="2200" b="1" dirty="0">
                <a:solidFill>
                  <a:schemeClr val="tx1"/>
                </a:solidFill>
              </a:rPr>
              <a:t>M=4.58, M=4.33</a:t>
            </a:r>
            <a:r>
              <a:rPr lang="en-US" sz="2200" dirty="0">
                <a:solidFill>
                  <a:schemeClr val="tx1"/>
                </a:solidFill>
              </a:rPr>
              <a:t>) suggest that while teachers value DST, systematic institutional support is vital.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A clear need emerges for targeted professional development on integrating the </a:t>
            </a:r>
            <a:r>
              <a:rPr lang="en-US" sz="2200" b="1" dirty="0">
                <a:solidFill>
                  <a:schemeClr val="tx1"/>
                </a:solidFill>
              </a:rPr>
              <a:t>DIGCOMP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b="1" dirty="0">
                <a:solidFill>
                  <a:schemeClr val="tx1"/>
                </a:solidFill>
              </a:rPr>
              <a:t>framework</a:t>
            </a:r>
            <a:r>
              <a:rPr lang="en-US" sz="2200" dirty="0">
                <a:solidFill>
                  <a:schemeClr val="tx1"/>
                </a:solidFill>
              </a:rPr>
              <a:t> into daily lesson plans.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Overcoming initial technical anxieties among staff remains crucial for long-term project sustainability.</a:t>
            </a:r>
          </a:p>
        </p:txBody>
      </p:sp>
    </p:spTree>
    <p:extLst>
      <p:ext uri="{BB962C8B-B14F-4D97-AF65-F5344CB8AC3E}">
        <p14:creationId xmlns:p14="http://schemas.microsoft.com/office/powerpoint/2010/main" val="3603692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D2D74D-9635-93EF-CBBE-84656376A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175309"/>
            <a:ext cx="11068517" cy="1507067"/>
          </a:xfrm>
        </p:spPr>
        <p:txBody>
          <a:bodyPr/>
          <a:lstStyle/>
          <a:p>
            <a:r>
              <a:rPr lang="en-US" dirty="0"/>
              <a:t>Practical Implications for Secondary Educators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4A1EC5-7EE0-7AFE-5226-176482821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705" y="2783541"/>
            <a:ext cx="10683035" cy="3615267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solidFill>
                  <a:schemeClr val="tx1"/>
                </a:solidFill>
              </a:rPr>
              <a:t>Curriculums should </a:t>
            </a:r>
            <a:r>
              <a:rPr lang="en-US" sz="2200" b="1" dirty="0">
                <a:solidFill>
                  <a:schemeClr val="tx1"/>
                </a:solidFill>
              </a:rPr>
              <a:t>actively embed DST modules </a:t>
            </a:r>
            <a:r>
              <a:rPr lang="en-US" sz="2200" dirty="0">
                <a:solidFill>
                  <a:schemeClr val="tx1"/>
                </a:solidFill>
              </a:rPr>
              <a:t>into </a:t>
            </a:r>
            <a:r>
              <a:rPr lang="en-US" sz="2200" b="1" dirty="0">
                <a:solidFill>
                  <a:schemeClr val="tx1"/>
                </a:solidFill>
              </a:rPr>
              <a:t>language, humanities, and science courses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Assessment rubrics must </a:t>
            </a:r>
            <a:r>
              <a:rPr lang="en-US" sz="2200" b="1" dirty="0">
                <a:solidFill>
                  <a:schemeClr val="tx1"/>
                </a:solidFill>
              </a:rPr>
              <a:t>balance both narrative quality </a:t>
            </a:r>
            <a:r>
              <a:rPr lang="en-US" sz="2200" dirty="0">
                <a:solidFill>
                  <a:schemeClr val="tx1"/>
                </a:solidFill>
              </a:rPr>
              <a:t>(Lambert's elements) and </a:t>
            </a:r>
            <a:r>
              <a:rPr lang="en-US" sz="2200" b="1" dirty="0">
                <a:solidFill>
                  <a:schemeClr val="tx1"/>
                </a:solidFill>
              </a:rPr>
              <a:t>technical execution (DIGCOMP criteria).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Encourages schools to establish </a:t>
            </a:r>
            <a:r>
              <a:rPr lang="en-US" sz="2200" b="1" dirty="0">
                <a:solidFill>
                  <a:schemeClr val="tx1"/>
                </a:solidFill>
              </a:rPr>
              <a:t>shared digital repositories </a:t>
            </a:r>
            <a:r>
              <a:rPr lang="en-US" sz="2200" dirty="0">
                <a:solidFill>
                  <a:schemeClr val="tx1"/>
                </a:solidFill>
              </a:rPr>
              <a:t>for outstanding </a:t>
            </a:r>
            <a:r>
              <a:rPr lang="en-US" sz="2200" b="1" dirty="0">
                <a:solidFill>
                  <a:schemeClr val="tx1"/>
                </a:solidFill>
              </a:rPr>
              <a:t>student-generated stories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3178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4A73D9-6A95-D893-156A-962A851D5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789" y="211167"/>
            <a:ext cx="8534400" cy="1507067"/>
          </a:xfrm>
        </p:spPr>
        <p:txBody>
          <a:bodyPr/>
          <a:lstStyle/>
          <a:p>
            <a:r>
              <a:rPr lang="es-ES_tradnl" dirty="0"/>
              <a:t>Limitations of the Research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2395B06-D440-1993-A56A-D48B664CF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706" y="3031566"/>
            <a:ext cx="9930000" cy="3615267"/>
          </a:xfrm>
        </p:spPr>
        <p:txBody>
          <a:bodyPr>
            <a:normAutofit/>
          </a:bodyPr>
          <a:lstStyle/>
          <a:p>
            <a:pPr lvl="0"/>
            <a:r>
              <a:rPr lang="en-US" sz="2200" b="1" dirty="0">
                <a:solidFill>
                  <a:schemeClr val="tx1"/>
                </a:solidFill>
              </a:rPr>
              <a:t>Sample size (N=57) </a:t>
            </a:r>
            <a:r>
              <a:rPr lang="en-US" sz="2200" dirty="0">
                <a:solidFill>
                  <a:schemeClr val="tx1"/>
                </a:solidFill>
              </a:rPr>
              <a:t>is localized to the region of </a:t>
            </a:r>
            <a:r>
              <a:rPr lang="en-US" sz="2200" b="1" dirty="0" err="1">
                <a:solidFill>
                  <a:schemeClr val="tx1"/>
                </a:solidFill>
              </a:rPr>
              <a:t>Ptolemaida</a:t>
            </a:r>
            <a:r>
              <a:rPr lang="en-US" sz="2200" b="1" dirty="0">
                <a:solidFill>
                  <a:schemeClr val="tx1"/>
                </a:solidFill>
              </a:rPr>
              <a:t>, Greece</a:t>
            </a:r>
            <a:r>
              <a:rPr lang="en-US" sz="2200" dirty="0">
                <a:solidFill>
                  <a:schemeClr val="tx1"/>
                </a:solidFill>
              </a:rPr>
              <a:t>, reflecting a specific regional context.</a:t>
            </a:r>
          </a:p>
          <a:p>
            <a:pPr lvl="0"/>
            <a:r>
              <a:rPr lang="en-US" sz="2200" b="1" dirty="0">
                <a:solidFill>
                  <a:schemeClr val="tx1"/>
                </a:solidFill>
              </a:rPr>
              <a:t>The data collection period (May 2022) </a:t>
            </a:r>
            <a:r>
              <a:rPr lang="en-US" sz="2200" dirty="0">
                <a:solidFill>
                  <a:schemeClr val="tx1"/>
                </a:solidFill>
              </a:rPr>
              <a:t>represents a </a:t>
            </a:r>
            <a:r>
              <a:rPr lang="en-US" sz="2200" b="1" dirty="0">
                <a:solidFill>
                  <a:schemeClr val="tx1"/>
                </a:solidFill>
              </a:rPr>
              <a:t>post-pandemic transition phase</a:t>
            </a:r>
            <a:r>
              <a:rPr lang="en-US" sz="2200" dirty="0">
                <a:solidFill>
                  <a:schemeClr val="tx1"/>
                </a:solidFill>
              </a:rPr>
              <a:t> in digital tool adoption.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Relying primarily on </a:t>
            </a:r>
            <a:r>
              <a:rPr lang="en-US" sz="2200" b="1" dirty="0">
                <a:solidFill>
                  <a:schemeClr val="tx1"/>
                </a:solidFill>
              </a:rPr>
              <a:t>quantitative self-reporting </a:t>
            </a:r>
            <a:r>
              <a:rPr lang="en-US" sz="2200" dirty="0">
                <a:solidFill>
                  <a:schemeClr val="tx1"/>
                </a:solidFill>
              </a:rPr>
              <a:t>by educators leaves room for </a:t>
            </a:r>
            <a:r>
              <a:rPr lang="en-US" sz="2200" b="1" dirty="0">
                <a:solidFill>
                  <a:schemeClr val="tx1"/>
                </a:solidFill>
              </a:rPr>
              <a:t>future qualitative validation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29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B66282-D31C-A271-E9B9-FA7271472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459" y="0"/>
            <a:ext cx="8534400" cy="1507067"/>
          </a:xfrm>
        </p:spPr>
        <p:txBody>
          <a:bodyPr/>
          <a:lstStyle/>
          <a:p>
            <a:r>
              <a:rPr lang="es-ES_tradnl" dirty="0"/>
              <a:t>Future Research Directions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548D997-3EA2-B0F8-B9FF-F71DD9049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740" y="2711823"/>
            <a:ext cx="9759671" cy="3615267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solidFill>
                  <a:schemeClr val="tx1"/>
                </a:solidFill>
              </a:rPr>
              <a:t>Future studies should </a:t>
            </a:r>
            <a:r>
              <a:rPr lang="en-US" sz="2200" b="1" dirty="0">
                <a:solidFill>
                  <a:schemeClr val="tx1"/>
                </a:solidFill>
              </a:rPr>
              <a:t>directly measure student performance </a:t>
            </a:r>
            <a:r>
              <a:rPr lang="en-US" sz="2200" dirty="0">
                <a:solidFill>
                  <a:schemeClr val="tx1"/>
                </a:solidFill>
              </a:rPr>
              <a:t>pre- and </a:t>
            </a:r>
            <a:r>
              <a:rPr lang="en-US" sz="2200" b="1" dirty="0">
                <a:solidFill>
                  <a:schemeClr val="tx1"/>
                </a:solidFill>
              </a:rPr>
              <a:t>post-DST implementation </a:t>
            </a:r>
            <a:r>
              <a:rPr lang="en-US" sz="2200" dirty="0">
                <a:solidFill>
                  <a:schemeClr val="tx1"/>
                </a:solidFill>
              </a:rPr>
              <a:t>to </a:t>
            </a:r>
            <a:r>
              <a:rPr lang="en-US" sz="2200" b="1" dirty="0">
                <a:solidFill>
                  <a:schemeClr val="tx1"/>
                </a:solidFill>
              </a:rPr>
              <a:t>cross-examine teacher views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sz="2200" b="1" dirty="0">
                <a:solidFill>
                  <a:schemeClr val="tx1"/>
                </a:solidFill>
              </a:rPr>
              <a:t>Comparative studies </a:t>
            </a:r>
            <a:r>
              <a:rPr lang="en-US" sz="2200" dirty="0">
                <a:solidFill>
                  <a:schemeClr val="tx1"/>
                </a:solidFill>
              </a:rPr>
              <a:t>between different </a:t>
            </a:r>
            <a:r>
              <a:rPr lang="en-US" sz="2200" b="1" dirty="0">
                <a:solidFill>
                  <a:schemeClr val="tx1"/>
                </a:solidFill>
              </a:rPr>
              <a:t>European regions </a:t>
            </a:r>
            <a:r>
              <a:rPr lang="en-US" sz="2200" dirty="0">
                <a:solidFill>
                  <a:schemeClr val="tx1"/>
                </a:solidFill>
              </a:rPr>
              <a:t>using the </a:t>
            </a:r>
            <a:r>
              <a:rPr lang="en-US" sz="2200" b="1" dirty="0">
                <a:solidFill>
                  <a:schemeClr val="tx1"/>
                </a:solidFill>
              </a:rPr>
              <a:t>DIGCOMP framework </a:t>
            </a:r>
            <a:r>
              <a:rPr lang="en-US" sz="2200" dirty="0">
                <a:solidFill>
                  <a:schemeClr val="tx1"/>
                </a:solidFill>
              </a:rPr>
              <a:t>would provide broader validity.</a:t>
            </a:r>
          </a:p>
          <a:p>
            <a:pPr lvl="0"/>
            <a:r>
              <a:rPr lang="en-US" sz="2200" b="1" dirty="0">
                <a:solidFill>
                  <a:schemeClr val="tx1"/>
                </a:solidFill>
              </a:rPr>
              <a:t>Long-term longitudinal studies </a:t>
            </a:r>
            <a:r>
              <a:rPr lang="en-US" sz="2200" dirty="0">
                <a:solidFill>
                  <a:schemeClr val="tx1"/>
                </a:solidFill>
              </a:rPr>
              <a:t>are needed to assess the retention of these </a:t>
            </a:r>
            <a:r>
              <a:rPr lang="en-US" sz="2200" b="1" dirty="0">
                <a:solidFill>
                  <a:schemeClr val="tx1"/>
                </a:solidFill>
              </a:rPr>
              <a:t>21st-century digital competencies </a:t>
            </a:r>
            <a:r>
              <a:rPr lang="en-US" sz="2200" dirty="0">
                <a:solidFill>
                  <a:schemeClr val="tx1"/>
                </a:solidFill>
              </a:rPr>
              <a:t>over time.</a:t>
            </a:r>
          </a:p>
        </p:txBody>
      </p:sp>
    </p:spTree>
    <p:extLst>
      <p:ext uri="{BB962C8B-B14F-4D97-AF65-F5344CB8AC3E}">
        <p14:creationId xmlns:p14="http://schemas.microsoft.com/office/powerpoint/2010/main" val="1798007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76E366-51D0-3128-8DE9-2D915DA54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7732"/>
            <a:ext cx="11247812" cy="1507067"/>
          </a:xfrm>
        </p:spPr>
        <p:txBody>
          <a:bodyPr/>
          <a:lstStyle/>
          <a:p>
            <a:r>
              <a:rPr lang="es-ES_tradnl" dirty="0"/>
              <a:t>Conclusion &amp; Acknowledgments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4F82C98-924F-3975-2371-6107914B9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5929" y="2819400"/>
            <a:ext cx="9696918" cy="3615267"/>
          </a:xfrm>
        </p:spPr>
        <p:txBody>
          <a:bodyPr>
            <a:normAutofit/>
          </a:bodyPr>
          <a:lstStyle/>
          <a:p>
            <a:pPr lvl="0"/>
            <a:r>
              <a:rPr lang="en-US" sz="2200" b="1" dirty="0">
                <a:solidFill>
                  <a:schemeClr val="tx1"/>
                </a:solidFill>
              </a:rPr>
              <a:t>Digital Storytelling </a:t>
            </a:r>
            <a:r>
              <a:rPr lang="en-US" sz="2200" dirty="0">
                <a:solidFill>
                  <a:schemeClr val="tx1"/>
                </a:solidFill>
              </a:rPr>
              <a:t>is validated as a </a:t>
            </a:r>
            <a:r>
              <a:rPr lang="en-US" sz="2200" b="1" dirty="0">
                <a:solidFill>
                  <a:schemeClr val="tx1"/>
                </a:solidFill>
              </a:rPr>
              <a:t>robust pedagogical tool </a:t>
            </a:r>
            <a:r>
              <a:rPr lang="en-US" sz="2200" dirty="0">
                <a:solidFill>
                  <a:schemeClr val="tx1"/>
                </a:solidFill>
              </a:rPr>
              <a:t>that effectively operationalizes the </a:t>
            </a:r>
            <a:r>
              <a:rPr lang="en-US" sz="2200" b="1" dirty="0">
                <a:solidFill>
                  <a:schemeClr val="tx1"/>
                </a:solidFill>
              </a:rPr>
              <a:t>DIGCOMP framework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Empowers </a:t>
            </a:r>
            <a:r>
              <a:rPr lang="en-US" sz="2200" b="1" dirty="0">
                <a:solidFill>
                  <a:schemeClr val="tx1"/>
                </a:solidFill>
              </a:rPr>
              <a:t>21st-century students </a:t>
            </a:r>
            <a:r>
              <a:rPr lang="en-US" sz="2200" dirty="0">
                <a:solidFill>
                  <a:schemeClr val="tx1"/>
                </a:solidFill>
              </a:rPr>
              <a:t>to become </a:t>
            </a:r>
            <a:r>
              <a:rPr lang="en-US" sz="2200" b="1" dirty="0">
                <a:solidFill>
                  <a:schemeClr val="tx1"/>
                </a:solidFill>
              </a:rPr>
              <a:t>confident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b="1" dirty="0">
                <a:solidFill>
                  <a:schemeClr val="tx1"/>
                </a:solidFill>
              </a:rPr>
              <a:t>ethical, and highly skilled digital creators.</a:t>
            </a:r>
          </a:p>
        </p:txBody>
      </p:sp>
    </p:spTree>
    <p:extLst>
      <p:ext uri="{BB962C8B-B14F-4D97-AF65-F5344CB8AC3E}">
        <p14:creationId xmlns:p14="http://schemas.microsoft.com/office/powerpoint/2010/main" val="1764554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450667-7E33-8C23-0B23-15D41074D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748" y="0"/>
            <a:ext cx="8534400" cy="1507067"/>
          </a:xfrm>
        </p:spPr>
        <p:txBody>
          <a:bodyPr/>
          <a:lstStyle/>
          <a:p>
            <a:r>
              <a:rPr lang="es-ES_tradnl" dirty="0"/>
              <a:t>Key References</a:t>
            </a:r>
            <a:endParaRPr lang="el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46551C8-3245-990F-FD2A-B324187DEA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72359"/>
            <a:ext cx="11969496" cy="4878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fontAlgn="base">
              <a:lnSpc>
                <a:spcPct val="100000"/>
              </a:lnSpc>
              <a:tabLst/>
            </a:pPr>
            <a:r>
              <a:rPr lang="el-GR" altLang="el-GR" sz="2200" dirty="0" err="1">
                <a:solidFill>
                  <a:schemeClr val="tx1"/>
                </a:solidFill>
              </a:rPr>
              <a:t>Bandura</a:t>
            </a:r>
            <a:r>
              <a:rPr lang="el-GR" altLang="el-GR" sz="2200" dirty="0">
                <a:solidFill>
                  <a:schemeClr val="tx1"/>
                </a:solidFill>
              </a:rPr>
              <a:t>, A. (1977). </a:t>
            </a:r>
            <a:r>
              <a:rPr lang="el-GR" altLang="el-GR" sz="2200" dirty="0" err="1">
                <a:solidFill>
                  <a:schemeClr val="tx1"/>
                </a:solidFill>
              </a:rPr>
              <a:t>Self-efficacy</a:t>
            </a:r>
            <a:r>
              <a:rPr lang="el-GR" altLang="el-GR" sz="2200" dirty="0">
                <a:solidFill>
                  <a:schemeClr val="tx1"/>
                </a:solidFill>
              </a:rPr>
              <a:t>: </a:t>
            </a:r>
            <a:r>
              <a:rPr lang="el-GR" altLang="el-GR" sz="2200" dirty="0" err="1">
                <a:solidFill>
                  <a:schemeClr val="tx1"/>
                </a:solidFill>
              </a:rPr>
              <a:t>Toward</a:t>
            </a:r>
            <a:r>
              <a:rPr lang="el-GR" altLang="el-GR" sz="2200" dirty="0">
                <a:solidFill>
                  <a:schemeClr val="tx1"/>
                </a:solidFill>
              </a:rPr>
              <a:t> a </a:t>
            </a:r>
            <a:r>
              <a:rPr lang="el-GR" altLang="el-GR" sz="2200" dirty="0" err="1">
                <a:solidFill>
                  <a:schemeClr val="tx1"/>
                </a:solidFill>
              </a:rPr>
              <a:t>unifying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theory</a:t>
            </a:r>
            <a:r>
              <a:rPr lang="el-GR" altLang="el-GR" sz="2200" dirty="0">
                <a:solidFill>
                  <a:schemeClr val="tx1"/>
                </a:solidFill>
              </a:rPr>
              <a:t> of </a:t>
            </a:r>
            <a:r>
              <a:rPr lang="el-GR" altLang="el-GR" sz="2200" dirty="0" err="1">
                <a:solidFill>
                  <a:schemeClr val="tx1"/>
                </a:solidFill>
              </a:rPr>
              <a:t>behavioral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change</a:t>
            </a:r>
            <a:r>
              <a:rPr lang="el-GR" altLang="el-GR" sz="2200" dirty="0">
                <a:solidFill>
                  <a:schemeClr val="tx1"/>
                </a:solidFill>
              </a:rPr>
              <a:t>. </a:t>
            </a:r>
            <a:r>
              <a:rPr lang="el-GR" altLang="el-GR" sz="2200" dirty="0" err="1">
                <a:solidFill>
                  <a:schemeClr val="tx1"/>
                </a:solidFill>
              </a:rPr>
              <a:t>Psychological</a:t>
            </a:r>
            <a:r>
              <a:rPr lang="el-GR" altLang="el-GR" sz="2200" dirty="0">
                <a:solidFill>
                  <a:schemeClr val="tx1"/>
                </a:solidFill>
              </a:rPr>
              <a:t> Review.</a:t>
            </a:r>
          </a:p>
          <a:p>
            <a:pPr marR="0" fontAlgn="base">
              <a:lnSpc>
                <a:spcPct val="100000"/>
              </a:lnSpc>
              <a:tabLst/>
            </a:pPr>
            <a:r>
              <a:rPr lang="el-GR" altLang="el-GR" sz="2200" dirty="0" err="1">
                <a:solidFill>
                  <a:schemeClr val="tx1"/>
                </a:solidFill>
              </a:rPr>
              <a:t>Ferrari</a:t>
            </a:r>
            <a:r>
              <a:rPr lang="el-GR" altLang="el-GR" sz="2200" dirty="0">
                <a:solidFill>
                  <a:schemeClr val="tx1"/>
                </a:solidFill>
              </a:rPr>
              <a:t>, A. (2013). DIGCOMP: A </a:t>
            </a:r>
            <a:r>
              <a:rPr lang="el-GR" altLang="el-GR" sz="2200" dirty="0" err="1">
                <a:solidFill>
                  <a:schemeClr val="tx1"/>
                </a:solidFill>
              </a:rPr>
              <a:t>Framework</a:t>
            </a:r>
            <a:r>
              <a:rPr lang="el-GR" altLang="el-GR" sz="2200" dirty="0">
                <a:solidFill>
                  <a:schemeClr val="tx1"/>
                </a:solidFill>
              </a:rPr>
              <a:t> for </a:t>
            </a:r>
            <a:r>
              <a:rPr lang="el-GR" altLang="el-GR" sz="2200" dirty="0" err="1">
                <a:solidFill>
                  <a:schemeClr val="tx1"/>
                </a:solidFill>
              </a:rPr>
              <a:t>Developing</a:t>
            </a:r>
            <a:r>
              <a:rPr lang="el-GR" altLang="el-GR" sz="2200" dirty="0">
                <a:solidFill>
                  <a:schemeClr val="tx1"/>
                </a:solidFill>
              </a:rPr>
              <a:t> and </a:t>
            </a:r>
            <a:r>
              <a:rPr lang="el-GR" altLang="el-GR" sz="2200" dirty="0" err="1">
                <a:solidFill>
                  <a:schemeClr val="tx1"/>
                </a:solidFill>
              </a:rPr>
              <a:t>Understanding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Digital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Competence</a:t>
            </a:r>
            <a:r>
              <a:rPr lang="el-GR" altLang="el-GR" sz="2200" dirty="0">
                <a:solidFill>
                  <a:schemeClr val="tx1"/>
                </a:solidFill>
              </a:rPr>
              <a:t> in Europe. JRC.</a:t>
            </a:r>
          </a:p>
          <a:p>
            <a:pPr marR="0" fontAlgn="base">
              <a:lnSpc>
                <a:spcPct val="100000"/>
              </a:lnSpc>
              <a:tabLst/>
            </a:pPr>
            <a:r>
              <a:rPr lang="el-GR" altLang="el-GR" sz="2200" dirty="0" err="1">
                <a:solidFill>
                  <a:schemeClr val="tx1"/>
                </a:solidFill>
              </a:rPr>
              <a:t>Lambert</a:t>
            </a:r>
            <a:r>
              <a:rPr lang="el-GR" altLang="el-GR" sz="2200" dirty="0">
                <a:solidFill>
                  <a:schemeClr val="tx1"/>
                </a:solidFill>
              </a:rPr>
              <a:t>, J. (2013). </a:t>
            </a:r>
            <a:r>
              <a:rPr lang="el-GR" altLang="el-GR" sz="2200" dirty="0" err="1">
                <a:solidFill>
                  <a:schemeClr val="tx1"/>
                </a:solidFill>
              </a:rPr>
              <a:t>Digital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Storytelling</a:t>
            </a:r>
            <a:r>
              <a:rPr lang="el-GR" altLang="el-GR" sz="2200" dirty="0">
                <a:solidFill>
                  <a:schemeClr val="tx1"/>
                </a:solidFill>
              </a:rPr>
              <a:t>: </a:t>
            </a:r>
            <a:r>
              <a:rPr lang="el-GR" altLang="el-GR" sz="2200" dirty="0" err="1">
                <a:solidFill>
                  <a:schemeClr val="tx1"/>
                </a:solidFill>
              </a:rPr>
              <a:t>Capturing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Lives</a:t>
            </a:r>
            <a:r>
              <a:rPr lang="el-GR" altLang="el-GR" sz="2200" dirty="0">
                <a:solidFill>
                  <a:schemeClr val="tx1"/>
                </a:solidFill>
              </a:rPr>
              <a:t>, </a:t>
            </a:r>
            <a:r>
              <a:rPr lang="el-GR" altLang="el-GR" sz="2200" dirty="0" err="1">
                <a:solidFill>
                  <a:schemeClr val="tx1"/>
                </a:solidFill>
              </a:rPr>
              <a:t>Creating</a:t>
            </a:r>
            <a:r>
              <a:rPr lang="el-GR" altLang="el-GR" sz="2200" dirty="0">
                <a:solidFill>
                  <a:schemeClr val="tx1"/>
                </a:solidFill>
              </a:rPr>
              <a:t> Community. </a:t>
            </a:r>
            <a:r>
              <a:rPr lang="el-GR" altLang="el-GR" sz="2200" dirty="0" err="1">
                <a:solidFill>
                  <a:schemeClr val="tx1"/>
                </a:solidFill>
              </a:rPr>
              <a:t>Routledge</a:t>
            </a:r>
            <a:r>
              <a:rPr lang="el-GR" altLang="el-GR" sz="2200" dirty="0">
                <a:solidFill>
                  <a:schemeClr val="tx1"/>
                </a:solidFill>
              </a:rPr>
              <a:t>.</a:t>
            </a:r>
          </a:p>
          <a:p>
            <a:pPr marR="0" fontAlgn="base">
              <a:lnSpc>
                <a:spcPct val="100000"/>
              </a:lnSpc>
              <a:tabLst/>
            </a:pPr>
            <a:r>
              <a:rPr lang="el-GR" altLang="el-GR" sz="2200" dirty="0" err="1">
                <a:solidFill>
                  <a:schemeClr val="tx1"/>
                </a:solidFill>
              </a:rPr>
              <a:t>Hatlevik</a:t>
            </a:r>
            <a:r>
              <a:rPr lang="el-GR" altLang="el-GR" sz="2200" dirty="0">
                <a:solidFill>
                  <a:schemeClr val="tx1"/>
                </a:solidFill>
              </a:rPr>
              <a:t>, O. E., </a:t>
            </a:r>
            <a:r>
              <a:rPr lang="el-GR" altLang="el-GR" sz="2200" dirty="0" err="1">
                <a:solidFill>
                  <a:schemeClr val="tx1"/>
                </a:solidFill>
              </a:rPr>
              <a:t>et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al</a:t>
            </a:r>
            <a:r>
              <a:rPr lang="el-GR" altLang="el-GR" sz="2200" dirty="0">
                <a:solidFill>
                  <a:schemeClr val="tx1"/>
                </a:solidFill>
              </a:rPr>
              <a:t>. (2015). </a:t>
            </a:r>
            <a:r>
              <a:rPr lang="el-GR" altLang="el-GR" sz="2200" dirty="0" err="1">
                <a:solidFill>
                  <a:schemeClr val="tx1"/>
                </a:solidFill>
              </a:rPr>
              <a:t>Examining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factors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predicting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students</a:t>
            </a:r>
            <a:r>
              <a:rPr lang="el-GR" altLang="el-GR" sz="2200" dirty="0">
                <a:solidFill>
                  <a:schemeClr val="tx1"/>
                </a:solidFill>
              </a:rPr>
              <a:t>' </a:t>
            </a:r>
            <a:r>
              <a:rPr lang="el-GR" altLang="el-GR" sz="2200" dirty="0" err="1">
                <a:solidFill>
                  <a:schemeClr val="tx1"/>
                </a:solidFill>
              </a:rPr>
              <a:t>digital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competence</a:t>
            </a:r>
            <a:r>
              <a:rPr lang="el-GR" altLang="el-GR" sz="2200" dirty="0">
                <a:solidFill>
                  <a:schemeClr val="tx1"/>
                </a:solidFill>
              </a:rPr>
              <a:t>. JITE.</a:t>
            </a:r>
          </a:p>
          <a:p>
            <a:pPr marR="0" fontAlgn="base">
              <a:lnSpc>
                <a:spcPct val="100000"/>
              </a:lnSpc>
              <a:tabLst/>
            </a:pPr>
            <a:r>
              <a:rPr lang="el-GR" altLang="el-GR" sz="2200" dirty="0" err="1">
                <a:solidFill>
                  <a:schemeClr val="tx1"/>
                </a:solidFill>
              </a:rPr>
              <a:t>Rahiem</a:t>
            </a:r>
            <a:r>
              <a:rPr lang="el-GR" altLang="el-GR" sz="2200" dirty="0">
                <a:solidFill>
                  <a:schemeClr val="tx1"/>
                </a:solidFill>
              </a:rPr>
              <a:t>, M. D. H. (2021). </a:t>
            </a:r>
            <a:r>
              <a:rPr lang="el-GR" altLang="el-GR" sz="2200" dirty="0" err="1">
                <a:solidFill>
                  <a:schemeClr val="tx1"/>
                </a:solidFill>
              </a:rPr>
              <a:t>Storytelling</a:t>
            </a:r>
            <a:r>
              <a:rPr lang="el-GR" altLang="el-GR" sz="2200" dirty="0">
                <a:solidFill>
                  <a:schemeClr val="tx1"/>
                </a:solidFill>
              </a:rPr>
              <a:t> in </a:t>
            </a:r>
            <a:r>
              <a:rPr lang="el-GR" altLang="el-GR" sz="2200" dirty="0" err="1">
                <a:solidFill>
                  <a:schemeClr val="tx1"/>
                </a:solidFill>
              </a:rPr>
              <a:t>early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childhood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education</a:t>
            </a:r>
            <a:r>
              <a:rPr lang="el-GR" altLang="el-GR" sz="2200" dirty="0">
                <a:solidFill>
                  <a:schemeClr val="tx1"/>
                </a:solidFill>
              </a:rPr>
              <a:t>: </a:t>
            </a:r>
            <a:r>
              <a:rPr lang="el-GR" altLang="el-GR" sz="2200" dirty="0" err="1">
                <a:solidFill>
                  <a:schemeClr val="tx1"/>
                </a:solidFill>
              </a:rPr>
              <a:t>Time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to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go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digital</a:t>
            </a:r>
            <a:r>
              <a:rPr lang="el-GR" altLang="el-GR" sz="2200" dirty="0">
                <a:solidFill>
                  <a:schemeClr val="tx1"/>
                </a:solidFill>
              </a:rPr>
              <a:t>. IJCCEP.</a:t>
            </a:r>
          </a:p>
          <a:p>
            <a:pPr marR="0" fontAlgn="base">
              <a:lnSpc>
                <a:spcPct val="100000"/>
              </a:lnSpc>
              <a:tabLst/>
            </a:pPr>
            <a:r>
              <a:rPr lang="el-GR" altLang="el-GR" sz="2200" dirty="0" err="1">
                <a:solidFill>
                  <a:schemeClr val="tx1"/>
                </a:solidFill>
              </a:rPr>
              <a:t>Nawafella</a:t>
            </a:r>
            <a:r>
              <a:rPr lang="el-GR" altLang="el-GR" sz="2200" dirty="0">
                <a:solidFill>
                  <a:schemeClr val="tx1"/>
                </a:solidFill>
              </a:rPr>
              <a:t>, R., &amp; </a:t>
            </a:r>
            <a:r>
              <a:rPr lang="el-GR" altLang="el-GR" sz="2200" dirty="0" err="1">
                <a:solidFill>
                  <a:schemeClr val="tx1"/>
                </a:solidFill>
              </a:rPr>
              <a:t>Parangu</a:t>
            </a:r>
            <a:r>
              <a:rPr lang="el-GR" altLang="el-GR" sz="2200" dirty="0">
                <a:solidFill>
                  <a:schemeClr val="tx1"/>
                </a:solidFill>
              </a:rPr>
              <a:t>, A. (2019). </a:t>
            </a:r>
            <a:r>
              <a:rPr lang="el-GR" altLang="el-GR" sz="2200" dirty="0" err="1">
                <a:solidFill>
                  <a:schemeClr val="tx1"/>
                </a:solidFill>
              </a:rPr>
              <a:t>Digital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Storytelling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Joyfull</a:t>
            </a:r>
            <a:r>
              <a:rPr lang="el-GR" altLang="el-GR" sz="2200" dirty="0">
                <a:solidFill>
                  <a:schemeClr val="tx1"/>
                </a:solidFill>
              </a:rPr>
              <a:t> </a:t>
            </a:r>
            <a:r>
              <a:rPr lang="el-GR" altLang="el-GR" sz="2200" dirty="0" err="1">
                <a:solidFill>
                  <a:schemeClr val="tx1"/>
                </a:solidFill>
              </a:rPr>
              <a:t>Learning</a:t>
            </a:r>
            <a:r>
              <a:rPr lang="el-GR" altLang="el-GR" sz="2200" dirty="0">
                <a:solidFill>
                  <a:schemeClr val="tx1"/>
                </a:solidFill>
              </a:rPr>
              <a:t> for Children. ICOCSPA.</a:t>
            </a:r>
          </a:p>
        </p:txBody>
      </p:sp>
    </p:spTree>
    <p:extLst>
      <p:ext uri="{BB962C8B-B14F-4D97-AF65-F5344CB8AC3E}">
        <p14:creationId xmlns:p14="http://schemas.microsoft.com/office/powerpoint/2010/main" val="1770802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77A7A5-788F-E882-AE08-A2546F96E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493" y="327709"/>
            <a:ext cx="11268635" cy="1507067"/>
          </a:xfrm>
        </p:spPr>
        <p:txBody>
          <a:bodyPr/>
          <a:lstStyle/>
          <a:p>
            <a:r>
              <a:rPr lang="en-US" dirty="0"/>
              <a:t>Introduction: The Shift in Modern Education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84B3EF7-E78A-89F6-1D97-6FDF9D95F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752" y="2915024"/>
            <a:ext cx="10118259" cy="3615267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solidFill>
                  <a:schemeClr val="tx1"/>
                </a:solidFill>
              </a:rPr>
              <a:t>The integration of </a:t>
            </a:r>
            <a:r>
              <a:rPr lang="en-US" sz="2200" b="1" dirty="0">
                <a:solidFill>
                  <a:schemeClr val="tx1"/>
                </a:solidFill>
              </a:rPr>
              <a:t>21st-century skills</a:t>
            </a:r>
            <a:r>
              <a:rPr lang="en-US" sz="2200" dirty="0">
                <a:solidFill>
                  <a:schemeClr val="tx1"/>
                </a:solidFill>
              </a:rPr>
              <a:t> requires a pedagogical shift from traditional learning to </a:t>
            </a:r>
            <a:r>
              <a:rPr lang="en-US" sz="2200" b="1" dirty="0">
                <a:solidFill>
                  <a:schemeClr val="tx1"/>
                </a:solidFill>
              </a:rPr>
              <a:t>active digital fluency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sz="2200" b="1" dirty="0">
                <a:solidFill>
                  <a:schemeClr val="tx1"/>
                </a:solidFill>
              </a:rPr>
              <a:t>Digital Competence </a:t>
            </a:r>
            <a:r>
              <a:rPr lang="en-US" sz="2200" dirty="0">
                <a:solidFill>
                  <a:schemeClr val="tx1"/>
                </a:solidFill>
              </a:rPr>
              <a:t>is no longer optional but a </a:t>
            </a:r>
            <a:r>
              <a:rPr lang="en-US" sz="2200" b="1" dirty="0">
                <a:solidFill>
                  <a:schemeClr val="tx1"/>
                </a:solidFill>
              </a:rPr>
              <a:t>core requirement </a:t>
            </a:r>
            <a:r>
              <a:rPr lang="en-US" sz="2200" dirty="0">
                <a:solidFill>
                  <a:schemeClr val="tx1"/>
                </a:solidFill>
              </a:rPr>
              <a:t>for secondary education students and educators alike.</a:t>
            </a:r>
          </a:p>
          <a:p>
            <a:pPr lvl="0"/>
            <a:r>
              <a:rPr lang="en-US" sz="2200" b="1" dirty="0">
                <a:solidFill>
                  <a:schemeClr val="tx1"/>
                </a:solidFill>
              </a:rPr>
              <a:t>Digital Storytelling (DST) </a:t>
            </a:r>
            <a:r>
              <a:rPr lang="en-US" sz="2200" dirty="0">
                <a:solidFill>
                  <a:schemeClr val="tx1"/>
                </a:solidFill>
              </a:rPr>
              <a:t>serves as a bridge, combining narrative construction with diverse multimedia production elements.</a:t>
            </a:r>
          </a:p>
        </p:txBody>
      </p:sp>
    </p:spTree>
    <p:extLst>
      <p:ext uri="{BB962C8B-B14F-4D97-AF65-F5344CB8AC3E}">
        <p14:creationId xmlns:p14="http://schemas.microsoft.com/office/powerpoint/2010/main" val="3319530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7486F7-FCB1-B832-DAA7-84FC74DDF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589" y="211165"/>
            <a:ext cx="11465858" cy="1507067"/>
          </a:xfrm>
        </p:spPr>
        <p:txBody>
          <a:bodyPr/>
          <a:lstStyle/>
          <a:p>
            <a:r>
              <a:rPr lang="en-US" dirty="0"/>
              <a:t>Theoretical Framework: The DIGCOMP Model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81CF1C0-29A2-958F-1139-66BB6D608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8000" y="2711824"/>
            <a:ext cx="10306517" cy="3615267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solidFill>
                  <a:schemeClr val="tx1"/>
                </a:solidFill>
              </a:rPr>
              <a:t>This study utilizes the </a:t>
            </a:r>
            <a:r>
              <a:rPr lang="en-US" sz="2200" b="1" dirty="0">
                <a:solidFill>
                  <a:schemeClr val="tx1"/>
                </a:solidFill>
              </a:rPr>
              <a:t>European Digital Competence Framework </a:t>
            </a:r>
            <a:r>
              <a:rPr lang="en-US" sz="2200" dirty="0">
                <a:solidFill>
                  <a:schemeClr val="tx1"/>
                </a:solidFill>
              </a:rPr>
              <a:t>for Citizens (DIGCOMP) to evaluate digital proficiency.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Focuses on shifting student roles from </a:t>
            </a:r>
            <a:r>
              <a:rPr lang="en-US" sz="2200" b="1" dirty="0">
                <a:solidFill>
                  <a:schemeClr val="tx1"/>
                </a:solidFill>
              </a:rPr>
              <a:t>passive consumers </a:t>
            </a:r>
            <a:r>
              <a:rPr lang="en-US" sz="2200" dirty="0">
                <a:solidFill>
                  <a:schemeClr val="tx1"/>
                </a:solidFill>
              </a:rPr>
              <a:t>of digital content to </a:t>
            </a:r>
            <a:r>
              <a:rPr lang="en-US" sz="2200" b="1" dirty="0">
                <a:solidFill>
                  <a:schemeClr val="tx1"/>
                </a:solidFill>
              </a:rPr>
              <a:t>active, responsible creators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Assesses how educators perceive the </a:t>
            </a:r>
            <a:r>
              <a:rPr lang="en-US" sz="2200" b="1" dirty="0">
                <a:solidFill>
                  <a:schemeClr val="tx1"/>
                </a:solidFill>
              </a:rPr>
              <a:t>impact of DST </a:t>
            </a:r>
            <a:r>
              <a:rPr lang="en-US" sz="2200" dirty="0">
                <a:solidFill>
                  <a:schemeClr val="tx1"/>
                </a:solidFill>
              </a:rPr>
              <a:t>across the core </a:t>
            </a:r>
            <a:r>
              <a:rPr lang="en-US" sz="2200" b="1" dirty="0">
                <a:solidFill>
                  <a:schemeClr val="tx1"/>
                </a:solidFill>
              </a:rPr>
              <a:t>digital competency areas </a:t>
            </a:r>
            <a:r>
              <a:rPr lang="en-US" sz="2200" dirty="0">
                <a:solidFill>
                  <a:schemeClr val="tx1"/>
                </a:solidFill>
              </a:rPr>
              <a:t>outlined by the European Union.</a:t>
            </a:r>
          </a:p>
        </p:txBody>
      </p:sp>
    </p:spTree>
    <p:extLst>
      <p:ext uri="{BB962C8B-B14F-4D97-AF65-F5344CB8AC3E}">
        <p14:creationId xmlns:p14="http://schemas.microsoft.com/office/powerpoint/2010/main" val="3957745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81F9F6-8105-6EAB-E7CF-380C6D7EB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882" y="345638"/>
            <a:ext cx="11277600" cy="1507067"/>
          </a:xfrm>
        </p:spPr>
        <p:txBody>
          <a:bodyPr/>
          <a:lstStyle/>
          <a:p>
            <a:r>
              <a:rPr lang="en-US" dirty="0"/>
              <a:t>Methodological Core: Joe Lambert's 7 Elements of DST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A1BFD41-C24F-50C1-EF36-36391A1D3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036" y="2684929"/>
            <a:ext cx="10503740" cy="3615267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solidFill>
                  <a:schemeClr val="tx1"/>
                </a:solidFill>
              </a:rPr>
              <a:t>The implementation relies on </a:t>
            </a:r>
            <a:r>
              <a:rPr lang="en-US" sz="2200" b="1" dirty="0">
                <a:solidFill>
                  <a:schemeClr val="tx1"/>
                </a:solidFill>
              </a:rPr>
              <a:t>Lambert</a:t>
            </a:r>
            <a:r>
              <a:rPr lang="el-GR" sz="2200" b="1" dirty="0">
                <a:solidFill>
                  <a:schemeClr val="tx1"/>
                </a:solidFill>
              </a:rPr>
              <a:t>’</a:t>
            </a:r>
            <a:r>
              <a:rPr lang="en-US" sz="2200" b="1" dirty="0">
                <a:solidFill>
                  <a:schemeClr val="tx1"/>
                </a:solidFill>
              </a:rPr>
              <a:t>s traditional framework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b="1" dirty="0">
                <a:solidFill>
                  <a:schemeClr val="tx1"/>
                </a:solidFill>
              </a:rPr>
              <a:t>Point of View, Dramatic Question, Emotional Content, and The Gif</a:t>
            </a:r>
            <a:r>
              <a:rPr lang="es-ES_tradnl" sz="2200" b="1" dirty="0">
                <a:solidFill>
                  <a:schemeClr val="tx1"/>
                </a:solidFill>
              </a:rPr>
              <a:t>t of Your Voice</a:t>
            </a:r>
            <a:r>
              <a:rPr lang="es-ES_tradnl" sz="22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Integrates </a:t>
            </a:r>
            <a:r>
              <a:rPr lang="en-US" sz="2200" b="1" dirty="0">
                <a:solidFill>
                  <a:schemeClr val="tx1"/>
                </a:solidFill>
              </a:rPr>
              <a:t>technical pacing aspects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b="1" dirty="0">
                <a:solidFill>
                  <a:schemeClr val="tx1"/>
                </a:solidFill>
              </a:rPr>
              <a:t>Power of the Soundtrack, Economy, and Pacing.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Provides teachers with a </a:t>
            </a:r>
            <a:r>
              <a:rPr lang="en-US" sz="2200" b="1" dirty="0">
                <a:solidFill>
                  <a:schemeClr val="tx1"/>
                </a:solidFill>
              </a:rPr>
              <a:t>structured rubric </a:t>
            </a:r>
            <a:r>
              <a:rPr lang="en-US" sz="2200" dirty="0">
                <a:solidFill>
                  <a:schemeClr val="tx1"/>
                </a:solidFill>
              </a:rPr>
              <a:t>to guide students systematically through the </a:t>
            </a:r>
            <a:r>
              <a:rPr lang="en-US" sz="2200" b="1" dirty="0">
                <a:solidFill>
                  <a:schemeClr val="tx1"/>
                </a:solidFill>
              </a:rPr>
              <a:t>digital narrative creation process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1754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995945-720F-BA03-52A8-506F304DF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372532"/>
            <a:ext cx="10709929" cy="1507067"/>
          </a:xfrm>
        </p:spPr>
        <p:txBody>
          <a:bodyPr/>
          <a:lstStyle/>
          <a:p>
            <a:r>
              <a:rPr lang="es-ES_tradnl" dirty="0"/>
              <a:t>Research Design and Methodology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4509EFD-4CAC-0951-5F2E-42F907901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752" y="2711823"/>
            <a:ext cx="10369271" cy="3615267"/>
          </a:xfrm>
        </p:spPr>
        <p:txBody>
          <a:bodyPr>
            <a:normAutofit/>
          </a:bodyPr>
          <a:lstStyle/>
          <a:p>
            <a:pPr lvl="0"/>
            <a:r>
              <a:rPr lang="en-US" sz="2200" b="1" dirty="0">
                <a:solidFill>
                  <a:schemeClr val="tx1"/>
                </a:solidFill>
              </a:rPr>
              <a:t>Quantitative Empirical Research</a:t>
            </a:r>
            <a:r>
              <a:rPr lang="en-US" sz="2200" dirty="0">
                <a:solidFill>
                  <a:schemeClr val="tx1"/>
                </a:solidFill>
              </a:rPr>
              <a:t>: Executed to capture broader trends and statistical significance in teacher perspectives.</a:t>
            </a:r>
          </a:p>
          <a:p>
            <a:pPr lvl="0"/>
            <a:r>
              <a:rPr lang="en-US" sz="2200" b="1" dirty="0">
                <a:solidFill>
                  <a:schemeClr val="tx1"/>
                </a:solidFill>
              </a:rPr>
              <a:t>Sample Size (N=57): </a:t>
            </a:r>
            <a:r>
              <a:rPr lang="en-US" sz="2200" dirty="0">
                <a:solidFill>
                  <a:schemeClr val="tx1"/>
                </a:solidFill>
              </a:rPr>
              <a:t>Active secondary education teachers participated in the evaluation.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Geographic &amp; Temporal Context: Data gathered in </a:t>
            </a:r>
            <a:r>
              <a:rPr lang="en-US" sz="2200" b="1" dirty="0" err="1">
                <a:solidFill>
                  <a:schemeClr val="tx1"/>
                </a:solidFill>
              </a:rPr>
              <a:t>Ptolemaida</a:t>
            </a:r>
            <a:r>
              <a:rPr lang="en-US" sz="2200" b="1" dirty="0">
                <a:solidFill>
                  <a:schemeClr val="tx1"/>
                </a:solidFill>
              </a:rPr>
              <a:t>, Greece</a:t>
            </a:r>
            <a:r>
              <a:rPr lang="en-US" sz="2200" dirty="0">
                <a:solidFill>
                  <a:schemeClr val="tx1"/>
                </a:solidFill>
              </a:rPr>
              <a:t>, during </a:t>
            </a:r>
            <a:r>
              <a:rPr lang="en-US" sz="2200" b="1" dirty="0">
                <a:solidFill>
                  <a:schemeClr val="tx1"/>
                </a:solidFill>
              </a:rPr>
              <a:t>May 2022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6751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AEB269-8DD0-AD54-EF58-A5A29C6FC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75309"/>
            <a:ext cx="8534400" cy="1507067"/>
          </a:xfrm>
        </p:spPr>
        <p:txBody>
          <a:bodyPr/>
          <a:lstStyle/>
          <a:p>
            <a:r>
              <a:rPr lang="es-ES_tradnl" dirty="0"/>
              <a:t>Data Collection Instruments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6A6701D-CC03-5E8B-27F7-C3232E19A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1" y="2792506"/>
            <a:ext cx="9947929" cy="3615267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solidFill>
                  <a:schemeClr val="tx1"/>
                </a:solidFill>
              </a:rPr>
              <a:t>Research data was collected through a </a:t>
            </a:r>
            <a:r>
              <a:rPr lang="en-US" sz="2200" b="1" dirty="0">
                <a:solidFill>
                  <a:schemeClr val="tx1"/>
                </a:solidFill>
              </a:rPr>
              <a:t>structured questionnaire </a:t>
            </a:r>
            <a:r>
              <a:rPr lang="en-US" sz="2200" dirty="0">
                <a:solidFill>
                  <a:schemeClr val="tx1"/>
                </a:solidFill>
              </a:rPr>
              <a:t>explicitly mapped to </a:t>
            </a:r>
            <a:r>
              <a:rPr lang="en-US" sz="2200" b="1" dirty="0">
                <a:solidFill>
                  <a:schemeClr val="tx1"/>
                </a:solidFill>
              </a:rPr>
              <a:t>DIGCOMP</a:t>
            </a:r>
            <a:r>
              <a:rPr lang="en-US" sz="2200" dirty="0">
                <a:solidFill>
                  <a:schemeClr val="tx1"/>
                </a:solidFill>
              </a:rPr>
              <a:t> and </a:t>
            </a:r>
            <a:r>
              <a:rPr lang="en-US" sz="2200" b="1" dirty="0">
                <a:solidFill>
                  <a:schemeClr val="tx1"/>
                </a:solidFill>
              </a:rPr>
              <a:t>Lambert</a:t>
            </a:r>
            <a:r>
              <a:rPr lang="el-GR" sz="2200" b="1" dirty="0">
                <a:solidFill>
                  <a:schemeClr val="tx1"/>
                </a:solidFill>
              </a:rPr>
              <a:t>’</a:t>
            </a:r>
            <a:r>
              <a:rPr lang="en-US" sz="2200" b="1" dirty="0">
                <a:solidFill>
                  <a:schemeClr val="tx1"/>
                </a:solidFill>
              </a:rPr>
              <a:t>s frameworks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Variables were measured using a standardized </a:t>
            </a:r>
            <a:r>
              <a:rPr lang="en-US" sz="2200" b="1" dirty="0">
                <a:solidFill>
                  <a:schemeClr val="tx1"/>
                </a:solidFill>
              </a:rPr>
              <a:t>5-point Likert scale </a:t>
            </a:r>
            <a:r>
              <a:rPr lang="en-US" sz="2200" dirty="0">
                <a:solidFill>
                  <a:schemeClr val="tx1"/>
                </a:solidFill>
              </a:rPr>
              <a:t>(1 = Strongly Disagree, 5 = Strongly Agree).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Data processing focused on calculating </a:t>
            </a:r>
            <a:r>
              <a:rPr lang="en-US" sz="2200" b="1" dirty="0">
                <a:solidFill>
                  <a:schemeClr val="tx1"/>
                </a:solidFill>
              </a:rPr>
              <a:t>Mean Scores (M) </a:t>
            </a:r>
            <a:r>
              <a:rPr lang="en-US" sz="2200" dirty="0">
                <a:solidFill>
                  <a:schemeClr val="tx1"/>
                </a:solidFill>
              </a:rPr>
              <a:t>and </a:t>
            </a:r>
            <a:r>
              <a:rPr lang="en-US" sz="2200" b="1" dirty="0">
                <a:solidFill>
                  <a:schemeClr val="tx1"/>
                </a:solidFill>
              </a:rPr>
              <a:t>Standard Deviations (SD) </a:t>
            </a:r>
            <a:r>
              <a:rPr lang="en-US" sz="2200" dirty="0">
                <a:solidFill>
                  <a:schemeClr val="tx1"/>
                </a:solidFill>
              </a:rPr>
              <a:t>to evaluate consensus levels.</a:t>
            </a:r>
          </a:p>
        </p:txBody>
      </p:sp>
    </p:spTree>
    <p:extLst>
      <p:ext uri="{BB962C8B-B14F-4D97-AF65-F5344CB8AC3E}">
        <p14:creationId xmlns:p14="http://schemas.microsoft.com/office/powerpoint/2010/main" val="2802858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34CB42-6D8C-3D0B-E903-6DD55EA02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84273"/>
            <a:ext cx="10566494" cy="1507067"/>
          </a:xfrm>
        </p:spPr>
        <p:txBody>
          <a:bodyPr/>
          <a:lstStyle/>
          <a:p>
            <a:r>
              <a:rPr lang="en-US" dirty="0"/>
              <a:t>Empirical Results: General Impact of DST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1F9B332-A488-019F-71AC-0688E109C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776" y="2720789"/>
            <a:ext cx="10252729" cy="3615267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solidFill>
                  <a:schemeClr val="tx1"/>
                </a:solidFill>
              </a:rPr>
              <a:t>Teachers expressed exceptionally high agreement regarding DST's </a:t>
            </a:r>
            <a:r>
              <a:rPr lang="en-US" sz="2200" b="1" dirty="0">
                <a:solidFill>
                  <a:schemeClr val="tx1"/>
                </a:solidFill>
              </a:rPr>
              <a:t>positive impact on classroom environments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A powerful consensus was achieved on </a:t>
            </a:r>
            <a:r>
              <a:rPr lang="en-US" sz="2200" b="1" dirty="0">
                <a:solidFill>
                  <a:schemeClr val="tx1"/>
                </a:solidFill>
              </a:rPr>
              <a:t>overall student motivation and active engagement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b="1" dirty="0">
                <a:solidFill>
                  <a:schemeClr val="tx1"/>
                </a:solidFill>
              </a:rPr>
              <a:t>M=4.58</a:t>
            </a:r>
            <a:r>
              <a:rPr lang="en-US" sz="2200" dirty="0">
                <a:solidFill>
                  <a:schemeClr val="tx1"/>
                </a:solidFill>
              </a:rPr>
              <a:t>).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Results prove that DST transforms the learning process into an </a:t>
            </a:r>
            <a:r>
              <a:rPr lang="en-US" sz="2200" b="1" dirty="0">
                <a:solidFill>
                  <a:schemeClr val="tx1"/>
                </a:solidFill>
              </a:rPr>
              <a:t>interactive, student-centered experience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888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F7C5B5-FA87-8000-9811-C8F539299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659" y="264955"/>
            <a:ext cx="5555223" cy="1994151"/>
          </a:xfrm>
        </p:spPr>
        <p:txBody>
          <a:bodyPr>
            <a:normAutofit/>
          </a:bodyPr>
          <a:lstStyle/>
          <a:p>
            <a:r>
              <a:rPr lang="en-US" dirty="0"/>
              <a:t>Empirical Results: Cognitive and Educational Benefits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3EEDCB6-FDCA-E033-937A-AAB29AB280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0134" y="2460812"/>
            <a:ext cx="4937655" cy="3615267"/>
          </a:xfrm>
        </p:spPr>
        <p:txBody>
          <a:bodyPr>
            <a:normAutofit fontScale="92500"/>
          </a:bodyPr>
          <a:lstStyle/>
          <a:p>
            <a:pPr lvl="0"/>
            <a:r>
              <a:rPr lang="en-US" sz="2200" dirty="0">
                <a:solidFill>
                  <a:schemeClr val="tx1"/>
                </a:solidFill>
              </a:rPr>
              <a:t>Educators recognized substantial growth in </a:t>
            </a:r>
            <a:r>
              <a:rPr lang="en-US" sz="2200" b="1" dirty="0">
                <a:solidFill>
                  <a:schemeClr val="tx1"/>
                </a:solidFill>
              </a:rPr>
              <a:t>deeper cognitive areas </a:t>
            </a:r>
            <a:r>
              <a:rPr lang="en-US" sz="2200" dirty="0">
                <a:solidFill>
                  <a:schemeClr val="tx1"/>
                </a:solidFill>
              </a:rPr>
              <a:t>through </a:t>
            </a:r>
            <a:r>
              <a:rPr lang="en-US" sz="2200" b="1" dirty="0">
                <a:solidFill>
                  <a:schemeClr val="tx1"/>
                </a:solidFill>
              </a:rPr>
              <a:t>storytelling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Improvement of </a:t>
            </a:r>
            <a:r>
              <a:rPr lang="en-US" sz="2200" b="1" dirty="0">
                <a:solidFill>
                  <a:schemeClr val="tx1"/>
                </a:solidFill>
              </a:rPr>
              <a:t>critical thinking </a:t>
            </a:r>
            <a:r>
              <a:rPr lang="en-US" sz="2200" dirty="0">
                <a:solidFill>
                  <a:schemeClr val="tx1"/>
                </a:solidFill>
              </a:rPr>
              <a:t>and </a:t>
            </a:r>
            <a:r>
              <a:rPr lang="en-US" sz="2200" b="1" dirty="0">
                <a:solidFill>
                  <a:schemeClr val="tx1"/>
                </a:solidFill>
              </a:rPr>
              <a:t>creative synthesis </a:t>
            </a:r>
            <a:r>
              <a:rPr lang="en-US" sz="2200" dirty="0">
                <a:solidFill>
                  <a:schemeClr val="tx1"/>
                </a:solidFill>
              </a:rPr>
              <a:t>scored very high (</a:t>
            </a:r>
            <a:r>
              <a:rPr lang="en-US" sz="2200" b="1" dirty="0">
                <a:solidFill>
                  <a:schemeClr val="tx1"/>
                </a:solidFill>
              </a:rPr>
              <a:t>M=4.18</a:t>
            </a:r>
            <a:r>
              <a:rPr lang="en-US" sz="2200" dirty="0">
                <a:solidFill>
                  <a:schemeClr val="tx1"/>
                </a:solidFill>
              </a:rPr>
              <a:t>).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DST promotes </a:t>
            </a:r>
            <a:r>
              <a:rPr lang="en-US" sz="2200" b="1" dirty="0">
                <a:solidFill>
                  <a:schemeClr val="tx1"/>
                </a:solidFill>
              </a:rPr>
              <a:t>cooperative learning </a:t>
            </a:r>
            <a:r>
              <a:rPr lang="en-US" sz="2200" dirty="0">
                <a:solidFill>
                  <a:schemeClr val="tx1"/>
                </a:solidFill>
              </a:rPr>
              <a:t>and </a:t>
            </a:r>
            <a:r>
              <a:rPr lang="en-US" sz="2200" b="1" dirty="0">
                <a:solidFill>
                  <a:schemeClr val="tx1"/>
                </a:solidFill>
              </a:rPr>
              <a:t>peer negotiation </a:t>
            </a:r>
            <a:r>
              <a:rPr lang="en-US" sz="2200" dirty="0">
                <a:solidFill>
                  <a:schemeClr val="tx1"/>
                </a:solidFill>
              </a:rPr>
              <a:t>during the narrative design phases.</a:t>
            </a:r>
          </a:p>
        </p:txBody>
      </p:sp>
      <p:sp>
        <p:nvSpPr>
          <p:cNvPr id="5" name="Τίτλος 1">
            <a:extLst>
              <a:ext uri="{FF2B5EF4-FFF2-40B4-BE49-F238E27FC236}">
                <a16:creationId xmlns:a16="http://schemas.microsoft.com/office/drawing/2014/main" id="{7ADD92F7-9A63-7473-CF04-C7110D9CD9A0}"/>
              </a:ext>
            </a:extLst>
          </p:cNvPr>
          <p:cNvSpPr txBox="1">
            <a:spLocks/>
          </p:cNvSpPr>
          <p:nvPr/>
        </p:nvSpPr>
        <p:spPr>
          <a:xfrm>
            <a:off x="6155860" y="264955"/>
            <a:ext cx="5719481" cy="187760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Empirical Results: Multimedia and Technical Competence</a:t>
            </a:r>
          </a:p>
        </p:txBody>
      </p:sp>
      <p:sp>
        <p:nvSpPr>
          <p:cNvPr id="6" name="Θέση κειμένου 2">
            <a:extLst>
              <a:ext uri="{FF2B5EF4-FFF2-40B4-BE49-F238E27FC236}">
                <a16:creationId xmlns:a16="http://schemas.microsoft.com/office/drawing/2014/main" id="{6617D230-2768-BD01-291F-35661069A7AA}"/>
              </a:ext>
            </a:extLst>
          </p:cNvPr>
          <p:cNvSpPr txBox="1">
            <a:spLocks/>
          </p:cNvSpPr>
          <p:nvPr/>
        </p:nvSpPr>
        <p:spPr>
          <a:xfrm>
            <a:off x="5853953" y="2568389"/>
            <a:ext cx="6209647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solidFill>
                  <a:schemeClr val="tx1"/>
                </a:solidFill>
              </a:rPr>
              <a:t>Students demonstrated </a:t>
            </a:r>
            <a:r>
              <a:rPr lang="en-US" sz="2200" b="1" dirty="0">
                <a:solidFill>
                  <a:schemeClr val="tx1"/>
                </a:solidFill>
              </a:rPr>
              <a:t>marked improvement </a:t>
            </a:r>
            <a:r>
              <a:rPr lang="en-US" sz="2200" dirty="0">
                <a:solidFill>
                  <a:schemeClr val="tx1"/>
                </a:solidFill>
              </a:rPr>
              <a:t>in </a:t>
            </a:r>
            <a:r>
              <a:rPr lang="en-US" sz="2200" b="1" dirty="0">
                <a:solidFill>
                  <a:schemeClr val="tx1"/>
                </a:solidFill>
              </a:rPr>
              <a:t>practical digital literacy skills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r>
              <a:rPr lang="en-US" sz="2200" b="1" dirty="0">
                <a:solidFill>
                  <a:schemeClr val="tx1"/>
                </a:solidFill>
              </a:rPr>
              <a:t>Familiarization with diverse software tools </a:t>
            </a:r>
            <a:r>
              <a:rPr lang="en-US" sz="2200" dirty="0">
                <a:solidFill>
                  <a:schemeClr val="tx1"/>
                </a:solidFill>
              </a:rPr>
              <a:t>and </a:t>
            </a:r>
            <a:r>
              <a:rPr lang="en-US" sz="2200" b="1" dirty="0">
                <a:solidFill>
                  <a:schemeClr val="tx1"/>
                </a:solidFill>
              </a:rPr>
              <a:t>media manipulation </a:t>
            </a:r>
            <a:r>
              <a:rPr lang="en-US" sz="2200" dirty="0">
                <a:solidFill>
                  <a:schemeClr val="tx1"/>
                </a:solidFill>
              </a:rPr>
              <a:t>was highly noted (</a:t>
            </a:r>
            <a:r>
              <a:rPr lang="en-US" sz="2200" b="1" dirty="0">
                <a:solidFill>
                  <a:schemeClr val="tx1"/>
                </a:solidFill>
              </a:rPr>
              <a:t>M=4.33</a:t>
            </a:r>
            <a:r>
              <a:rPr lang="en-US" sz="2200" dirty="0">
                <a:solidFill>
                  <a:schemeClr val="tx1"/>
                </a:solidFill>
              </a:rPr>
              <a:t>).</a:t>
            </a:r>
          </a:p>
          <a:p>
            <a:r>
              <a:rPr lang="en-US" sz="2200" b="1" dirty="0">
                <a:solidFill>
                  <a:schemeClr val="tx1"/>
                </a:solidFill>
              </a:rPr>
              <a:t>Technical execution </a:t>
            </a:r>
            <a:r>
              <a:rPr lang="en-US" sz="2200" dirty="0">
                <a:solidFill>
                  <a:schemeClr val="tx1"/>
                </a:solidFill>
              </a:rPr>
              <a:t>of Lambert's pacing and soundtrack elements directly enhanced media literacy.</a:t>
            </a:r>
          </a:p>
        </p:txBody>
      </p:sp>
    </p:spTree>
    <p:extLst>
      <p:ext uri="{BB962C8B-B14F-4D97-AF65-F5344CB8AC3E}">
        <p14:creationId xmlns:p14="http://schemas.microsoft.com/office/powerpoint/2010/main" val="1277151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B6C029-0BCA-F5A7-B721-1ED3F4E16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157379"/>
            <a:ext cx="11041623" cy="1507067"/>
          </a:xfrm>
        </p:spPr>
        <p:txBody>
          <a:bodyPr/>
          <a:lstStyle/>
          <a:p>
            <a:r>
              <a:rPr lang="en-US" dirty="0"/>
              <a:t>Discussion: Addressing the Digital Divide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F3C38F2-1521-8FD7-1A67-FABAF11B0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70" y="2774576"/>
            <a:ext cx="9921036" cy="3615267"/>
          </a:xfrm>
        </p:spPr>
        <p:txBody>
          <a:bodyPr>
            <a:normAutofit/>
          </a:bodyPr>
          <a:lstStyle/>
          <a:p>
            <a:pPr lvl="0"/>
            <a:r>
              <a:rPr lang="en-US" sz="2200" dirty="0">
                <a:solidFill>
                  <a:schemeClr val="tx1"/>
                </a:solidFill>
              </a:rPr>
              <a:t>DST acts as a leveling tool, allowing students from varied backgrounds to express complex ideas through alternative media.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Mitigates resistance to traditional writing and literacy tasks by incorporating familiar digital mediums.</a:t>
            </a:r>
          </a:p>
          <a:p>
            <a:pPr lvl="0"/>
            <a:r>
              <a:rPr lang="en-US" sz="2200" dirty="0">
                <a:solidFill>
                  <a:schemeClr val="tx1"/>
                </a:solidFill>
              </a:rPr>
              <a:t>Fosters inclusivity in the classroom by valuing diverse student voices and unique cultural perspectives.</a:t>
            </a:r>
          </a:p>
        </p:txBody>
      </p:sp>
    </p:spTree>
    <p:extLst>
      <p:ext uri="{BB962C8B-B14F-4D97-AF65-F5344CB8AC3E}">
        <p14:creationId xmlns:p14="http://schemas.microsoft.com/office/powerpoint/2010/main" val="2673807176"/>
      </p:ext>
    </p:extLst>
  </p:cSld>
  <p:clrMapOvr>
    <a:masterClrMapping/>
  </p:clrMapOvr>
</p:sld>
</file>

<file path=ppt/theme/theme1.xml><?xml version="1.0" encoding="utf-8"?>
<a:theme xmlns:a="http://schemas.openxmlformats.org/drawingml/2006/main" name="Κομμάτι">
  <a:themeElements>
    <a:clrScheme name="Κομμάτι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Κομμάτ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ομμάτ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63</TotalTime>
  <Words>921</Words>
  <Application>Microsoft Office PowerPoint</Application>
  <PresentationFormat>Ευρεία οθόνη</PresentationFormat>
  <Paragraphs>65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8" baseType="lpstr">
      <vt:lpstr>Century Gothic</vt:lpstr>
      <vt:lpstr>Wingdings 3</vt:lpstr>
      <vt:lpstr>Κομμάτι</vt:lpstr>
      <vt:lpstr>EMPOWERING 21ST-CENTURY LEARNING: AN EMPIRICAL EVALUATION OF DIGITAL STORYTELLING IN GREEK SECONDARY EDUCATION</vt:lpstr>
      <vt:lpstr>Introduction: The Shift in Modern Education</vt:lpstr>
      <vt:lpstr>Theoretical Framework: The DIGCOMP Model</vt:lpstr>
      <vt:lpstr>Methodological Core: Joe Lambert's 7 Elements of DST</vt:lpstr>
      <vt:lpstr>Research Design and Methodology</vt:lpstr>
      <vt:lpstr>Data Collection Instruments</vt:lpstr>
      <vt:lpstr>Empirical Results: General Impact of DST</vt:lpstr>
      <vt:lpstr>Empirical Results: Cognitive and Educational Benefits</vt:lpstr>
      <vt:lpstr>Discussion: Addressing the Digital Divide</vt:lpstr>
      <vt:lpstr>Discussion: Teacher Readiness and Professional Development</vt:lpstr>
      <vt:lpstr>Practical Implications for Secondary Educators</vt:lpstr>
      <vt:lpstr>Limitations of the Research</vt:lpstr>
      <vt:lpstr>Future Research Directions</vt:lpstr>
      <vt:lpstr>Conclusion &amp; Acknowledgments</vt:lpstr>
      <vt:lpstr>Key 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7</cp:revision>
  <dcterms:created xsi:type="dcterms:W3CDTF">2026-06-21T13:06:29Z</dcterms:created>
  <dcterms:modified xsi:type="dcterms:W3CDTF">2026-06-21T14:10:51Z</dcterms:modified>
</cp:coreProperties>
</file>