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6/15/2026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6/15/2026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6/15/2026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54955" y="263435"/>
            <a:ext cx="8825658" cy="3329581"/>
          </a:xfrm>
        </p:spPr>
        <p:txBody>
          <a:bodyPr/>
          <a:lstStyle/>
          <a:p>
            <a:r>
              <a:rPr lang="es-ES" sz="3600" dirty="0"/>
              <a:t>Aprendizaje activo y sostenibilidad: estrategias digitales para fortalecer la conciencia ecológica del alumnado</a:t>
            </a:r>
            <a:endParaRPr lang="el-GR" sz="36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Kollarou</a:t>
            </a:r>
            <a:r>
              <a:rPr lang="en-US" dirty="0"/>
              <a:t> </a:t>
            </a:r>
            <a:r>
              <a:rPr lang="en-US" dirty="0" err="1"/>
              <a:t>Vasiliki</a:t>
            </a:r>
            <a:r>
              <a:rPr lang="en-US" dirty="0"/>
              <a:t>, </a:t>
            </a:r>
            <a:r>
              <a:rPr lang="el-GR" dirty="0"/>
              <a:t>Α</a:t>
            </a:r>
            <a:r>
              <a:rPr lang="en-US" dirty="0" err="1" smtClean="0"/>
              <a:t>mbientalista</a:t>
            </a:r>
            <a:endParaRPr lang="el-GR" dirty="0" smtClean="0"/>
          </a:p>
          <a:p>
            <a:r>
              <a:rPr lang="en-US" dirty="0" err="1" smtClean="0"/>
              <a:t>Kollarou</a:t>
            </a:r>
            <a:r>
              <a:rPr lang="en-US" dirty="0" smtClean="0"/>
              <a:t> </a:t>
            </a:r>
            <a:r>
              <a:rPr lang="en-US" dirty="0"/>
              <a:t>Anna, </a:t>
            </a:r>
            <a:r>
              <a:rPr lang="el-GR" dirty="0"/>
              <a:t>Β</a:t>
            </a:r>
            <a:r>
              <a:rPr lang="en-US" dirty="0" err="1"/>
              <a:t>iólog</a:t>
            </a:r>
            <a:r>
              <a:rPr lang="el-GR" dirty="0"/>
              <a:t>α </a:t>
            </a:r>
            <a:r>
              <a:rPr lang="en-US" dirty="0"/>
              <a:t>Molecular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52817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Estrategias digitales para actuar y comunicar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/>
              <a:t>Registro audiovisual de las actividades realizadas, como limpiezas, campañas o talleres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Diseño </a:t>
            </a:r>
            <a:r>
              <a:rPr lang="es-ES" dirty="0"/>
              <a:t>de carteles, infografías y mensajes digitales para sensibilizar a la comunidad escolar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Publicación </a:t>
            </a:r>
            <a:r>
              <a:rPr lang="es-ES" dirty="0"/>
              <a:t>de entradas en blogs o redes escolares que narren el proceso y los resultados del proyecto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Uso </a:t>
            </a:r>
            <a:r>
              <a:rPr lang="es-ES" dirty="0"/>
              <a:t>de aplicaciones sencillas para medir indicadores de impacto, como cantidad de residuos recogidos.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30610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Estrategias digitales para evaluar y reflexionar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/>
              <a:t>Aplicación de formularios online para recoger opiniones del alumnado sobre el desarrollo del proyecto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Construcción </a:t>
            </a:r>
            <a:r>
              <a:rPr lang="es-ES" dirty="0"/>
              <a:t>de rúbricas compartidas que permitan valorar tanto el producto como el proceso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Creación </a:t>
            </a:r>
            <a:r>
              <a:rPr lang="es-ES" dirty="0"/>
              <a:t>de nubes de palabras que reflejen emociones, aprendizajes y dificultades vividas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Uso </a:t>
            </a:r>
            <a:r>
              <a:rPr lang="es-ES" dirty="0"/>
              <a:t>de diarios digitales donde cada estudiante registre su propia evolución y sus cambios de perspectiva.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935263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Beneficios</a:t>
            </a:r>
            <a:r>
              <a:rPr lang="en-US" b="1" dirty="0"/>
              <a:t> para el </a:t>
            </a:r>
            <a:r>
              <a:rPr lang="en-US" b="1" dirty="0" err="1"/>
              <a:t>alumnado</a:t>
            </a:r>
            <a:endParaRPr lang="en-US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/>
              <a:t>Aumento de la motivación al participar en proyectos que tienen impacto visible en el entorno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Desarrollo </a:t>
            </a:r>
            <a:r>
              <a:rPr lang="es-ES" dirty="0"/>
              <a:t>de competencias digitales vinculadas a la investigación, la comunicación y la creación de contenidos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Fortalecimiento </a:t>
            </a:r>
            <a:r>
              <a:rPr lang="es-ES" dirty="0"/>
              <a:t>del pensamiento crítico al analizar información y tomar decisiones sobre acciones ambientales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Mejora </a:t>
            </a:r>
            <a:r>
              <a:rPr lang="es-ES" dirty="0"/>
              <a:t>del trabajo en equipo y de la capacidad para asumir responsabilidades compartidas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Construcción </a:t>
            </a:r>
            <a:r>
              <a:rPr lang="es-ES" dirty="0"/>
              <a:t>de una relación más emocional y consciente con el medio ambiente.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44862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Beneficios</a:t>
            </a:r>
            <a:r>
              <a:rPr lang="en-US" dirty="0"/>
              <a:t> para el </a:t>
            </a:r>
            <a:r>
              <a:rPr lang="en-US" dirty="0" err="1"/>
              <a:t>profesorado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/>
              <a:t>Posibilidad de diseñar actividades más conectadas con la realidad del alumnado y su contexto local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Mayor </a:t>
            </a:r>
            <a:r>
              <a:rPr lang="es-ES" dirty="0"/>
              <a:t>apertura a la colaboración entre distintas áreas del currículo mediante proyectos comunes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Oportunidad </a:t>
            </a:r>
            <a:r>
              <a:rPr lang="es-ES" dirty="0"/>
              <a:t>de reflexionar sobre la propia práctica y de incorporar enfoques más participativos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Fortalecimiento </a:t>
            </a:r>
            <a:r>
              <a:rPr lang="es-ES" dirty="0"/>
              <a:t>del vínculo con el grupo al trabajar desde la guía y el acompañamiento, más que desde la transmisión.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566733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Riesgos, límites y condiciones para un uso responsable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/>
              <a:t>La tecnología puede convertirse en distracción si no se define un propósito pedagógico claro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Existen </a:t>
            </a:r>
            <a:r>
              <a:rPr lang="es-ES" dirty="0"/>
              <a:t>desigualdades en el acceso a dispositivos y conectividad que deben ser tenidas en cuenta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El </a:t>
            </a:r>
            <a:r>
              <a:rPr lang="es-ES" dirty="0"/>
              <a:t>uso acrítico de fuentes digitales puede llevar a la desinformación o a la copia sin comprensión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Es </a:t>
            </a:r>
            <a:r>
              <a:rPr lang="es-ES" dirty="0"/>
              <a:t>necesario establecer normas de uso responsable y ético de la tecnología en el aula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El </a:t>
            </a:r>
            <a:r>
              <a:rPr lang="es-ES" dirty="0"/>
              <a:t>contacto directo con la naturaleza no debe ser sustituido por experiencias exclusivamente digitales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El </a:t>
            </a:r>
            <a:r>
              <a:rPr lang="es-ES" dirty="0"/>
              <a:t>acompañamiento cercano del profesorado es clave para que las TIC realmente fortalezcan la educación ambiental.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908315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Conclusiones</a:t>
            </a:r>
            <a:r>
              <a:rPr lang="en-US" dirty="0"/>
              <a:t> y </a:t>
            </a:r>
            <a:r>
              <a:rPr lang="en-US" dirty="0" err="1"/>
              <a:t>proyección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/>
              <a:t>Las estrategias digitales pueden transformar la educación ambiental cuando se integran en proyectos activos y significativos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El </a:t>
            </a:r>
            <a:r>
              <a:rPr lang="es-ES" dirty="0"/>
              <a:t>alumnado desarrolla competencias ecológicas y digitales que son esenciales para la ciudadanía del siglo XXI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La </a:t>
            </a:r>
            <a:r>
              <a:rPr lang="es-ES" dirty="0"/>
              <a:t>escuela se consolida como espacio donde se conectan conocimiento, acción y responsabilidad social</a:t>
            </a:r>
            <a:r>
              <a:rPr lang="es-ES" dirty="0" smtClean="0"/>
              <a:t>.</a:t>
            </a:r>
            <a:endParaRPr lang="el-GR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smtClean="0"/>
              <a:t>Un </a:t>
            </a:r>
            <a:r>
              <a:rPr lang="es-ES" dirty="0"/>
              <a:t>uso consciente de las TIC permite que la sostenibilidad deje de ser un concepto abstracto y se convierta en práctica cotidiana.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01380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Contexto y necesidad de la educación ambiental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/>
              <a:t>La crisis ecológica actual exige que la escuela aborde la sostenibilidad de forma explícita y constante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El </a:t>
            </a:r>
            <a:r>
              <a:rPr lang="es-ES" dirty="0"/>
              <a:t>alumnado se enfrenta a problemas ambientales complejos que requieren comprensión crítica y capacidad de acción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La </a:t>
            </a:r>
            <a:r>
              <a:rPr lang="es-ES" dirty="0"/>
              <a:t>educación ambiental ya no puede limitarse a la transmisión de información, sino que debe generar experiencias significativas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Las </a:t>
            </a:r>
            <a:r>
              <a:rPr lang="es-ES" dirty="0"/>
              <a:t>TIC ofrecen nuevas posibilidades para conectar el conocimiento con la realidad cotidiana del entorno.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12743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/>
              <a:t>Rol de la escuela en la formación ecológica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/>
              <a:t>La escuela es un espacio privilegiado para construir hábitos sostenibles desde edades tempranas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Permite </a:t>
            </a:r>
            <a:r>
              <a:rPr lang="es-ES" dirty="0"/>
              <a:t>vincular contenidos curriculares con situaciones reales del territorio y de la comunidad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Favorece </a:t>
            </a:r>
            <a:r>
              <a:rPr lang="es-ES" dirty="0"/>
              <a:t>el diálogo sobre valores, responsabilidades y decisiones colectivas frente a los problemas ambientales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Puede </a:t>
            </a:r>
            <a:r>
              <a:rPr lang="es-ES" dirty="0"/>
              <a:t>convertirse en un laboratorio de proyectos donde el alumnado experimenta formas de acción concreta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La </a:t>
            </a:r>
            <a:r>
              <a:rPr lang="es-ES" dirty="0"/>
              <a:t>integración de TIC refuerza este rol al ampliar las formas de participación y comunicación.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0827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/>
              <a:t>Qué entendemos por aprendizaje activo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/>
              <a:t>El aprendizaje activo sitúa al alumnado como protagonista del proceso educativo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Implica </a:t>
            </a:r>
            <a:r>
              <a:rPr lang="es-ES" dirty="0"/>
              <a:t>investigar, debatir, crear y tomar decisiones, en lugar de recibir información de forma pasiva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Favorece </a:t>
            </a:r>
            <a:r>
              <a:rPr lang="es-ES" dirty="0"/>
              <a:t>la construcción de significado propio a partir de experiencias y proyectos reales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Se </a:t>
            </a:r>
            <a:r>
              <a:rPr lang="es-ES" dirty="0"/>
              <a:t>apoya en dinámicas colaborativas que fortalecen la responsabilidad compartida dentro del grupo.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40941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Conexión entre aprendizaje activo y sostenibilidad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/>
              <a:t>La sostenibilidad requiere que el alumnado desarrolle pensamiento crítico sobre el impacto de sus acciones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Los </a:t>
            </a:r>
            <a:r>
              <a:rPr lang="es-ES" dirty="0"/>
              <a:t>proyectos activos permiten observar directamente las consecuencias de determinadas prácticas ambientales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La </a:t>
            </a:r>
            <a:r>
              <a:rPr lang="es-ES" dirty="0"/>
              <a:t>participación en acciones concretas refuerza la sensación de que “lo que hago importa</a:t>
            </a:r>
            <a:r>
              <a:rPr lang="es-ES" dirty="0" smtClean="0"/>
              <a:t>”.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Las </a:t>
            </a:r>
            <a:r>
              <a:rPr lang="es-ES" dirty="0"/>
              <a:t>TIC pueden documentar y visibilizar estos procesos, dando mayor alcance a las iniciativas del alumnado.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85964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Papel de las TIC en la educación ambiental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/>
              <a:t>Las TIC facilitan el acceso a información actualizada sobre cambio climático, biodiversidad y otros temas clave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Permiten </a:t>
            </a:r>
            <a:r>
              <a:rPr lang="es-ES" dirty="0"/>
              <a:t>visualizar datos complejos mediante gráficos, mapas interactivos y simulaciones digitales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Ofrecen </a:t>
            </a:r>
            <a:r>
              <a:rPr lang="es-ES" dirty="0"/>
              <a:t>espacios para crear materiales propios, como videos, presentaciones o campañas digitales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Favorecen </a:t>
            </a:r>
            <a:r>
              <a:rPr lang="es-ES" dirty="0"/>
              <a:t>la colaboración entre estudiantes, docentes y comunidades externas a la escuela.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17932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Estrategias digitales para iniciar proyectos ambientales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/>
              <a:t>Uso de encuestas online para detectar preocupaciones ambientales dentro de la comunidad escolar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Creación </a:t>
            </a:r>
            <a:r>
              <a:rPr lang="es-ES" dirty="0"/>
              <a:t>de mapas digitales donde el alumnado localiza puntos de interés o conflicto ambiental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Recopilación </a:t>
            </a:r>
            <a:r>
              <a:rPr lang="es-ES" dirty="0"/>
              <a:t>de fotografías y pequeños videos del entorno para construir un diagnóstico visual compartido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Organización </a:t>
            </a:r>
            <a:r>
              <a:rPr lang="es-ES" dirty="0"/>
              <a:t>de la información inicial en plataformas colaborativas que permitan debatir y priorizar problemas.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13669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Estrategias digitales para investigar y comprender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/>
              <a:t>Búsqueda guiada de fuentes fiables en portales científicos, institucionales y educativos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Análisis </a:t>
            </a:r>
            <a:r>
              <a:rPr lang="es-ES" dirty="0"/>
              <a:t>de gráficos y datos estadísticos sobre consumo, residuos o calidad ambiental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Uso </a:t>
            </a:r>
            <a:r>
              <a:rPr lang="es-ES" dirty="0"/>
              <a:t>de videos breves y animaciones para explicar procesos ecológicos difíciles de observar directamente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Elaboración </a:t>
            </a:r>
            <a:r>
              <a:rPr lang="es-ES" dirty="0"/>
              <a:t>de presentaciones digitales donde el alumnado sintetiza y comparte lo aprendido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Comparación </a:t>
            </a:r>
            <a:r>
              <a:rPr lang="es-ES" dirty="0"/>
              <a:t>de la realidad local con tendencias globales para ampliar la perspectiva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04853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Estrategias digitales para diseñar acciones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/>
              <a:t>Utilización de pizarras digitales colaborativas para generar y organizar propuestas de intervención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Creación </a:t>
            </a:r>
            <a:r>
              <a:rPr lang="es-ES" dirty="0"/>
              <a:t>de cronogramas digitales que muestren las etapas del proyecto y los responsables de cada tarea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Redacción </a:t>
            </a:r>
            <a:r>
              <a:rPr lang="es-ES" dirty="0"/>
              <a:t>conjunta de documentos donde se definan objetivos, recursos y criterios de éxito</a:t>
            </a:r>
            <a:r>
              <a:rPr lang="es-ES" dirty="0" smtClean="0"/>
              <a:t>.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dirty="0" smtClean="0"/>
              <a:t>Establecimiento </a:t>
            </a:r>
            <a:r>
              <a:rPr lang="es-ES" dirty="0"/>
              <a:t>de acuerdos y compromisos mediante herramientas de comunicación interna del grupo.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43259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52</TotalTime>
  <Words>1053</Words>
  <Application>Microsoft Office PowerPoint</Application>
  <PresentationFormat>Ευρεία οθόνη</PresentationFormat>
  <Paragraphs>78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Ιόν</vt:lpstr>
      <vt:lpstr>Aprendizaje activo y sostenibilidad: estrategias digitales para fortalecer la conciencia ecológica del alumnado</vt:lpstr>
      <vt:lpstr>Contexto y necesidad de la educación ambiental</vt:lpstr>
      <vt:lpstr>Rol de la escuela en la formación ecológica</vt:lpstr>
      <vt:lpstr>Qué entendemos por aprendizaje activo</vt:lpstr>
      <vt:lpstr>Conexión entre aprendizaje activo y sostenibilidad</vt:lpstr>
      <vt:lpstr>Papel de las TIC en la educación ambiental</vt:lpstr>
      <vt:lpstr>Estrategias digitales para iniciar proyectos ambientales</vt:lpstr>
      <vt:lpstr>Estrategias digitales para investigar y comprender</vt:lpstr>
      <vt:lpstr>Estrategias digitales para diseñar acciones</vt:lpstr>
      <vt:lpstr>Estrategias digitales para actuar y comunicar</vt:lpstr>
      <vt:lpstr>Estrategias digitales para evaluar y reflexionar</vt:lpstr>
      <vt:lpstr>Beneficios para el alumnado</vt:lpstr>
      <vt:lpstr>Beneficios para el profesorado</vt:lpstr>
      <vt:lpstr>Riesgos, límites y condiciones para un uso responsable</vt:lpstr>
      <vt:lpstr>Conclusiones y proyección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Aprendizaje activo y sostenibilidad: estrategias digitales para fortalecer la conciencia ecológica del alumnado</dc:title>
  <dc:creator>Λογαριασμός Microsoft</dc:creator>
  <cp:lastModifiedBy>Λογαριασμός Microsoft</cp:lastModifiedBy>
  <cp:revision>5</cp:revision>
  <dcterms:created xsi:type="dcterms:W3CDTF">2026-06-15T09:26:54Z</dcterms:created>
  <dcterms:modified xsi:type="dcterms:W3CDTF">2026-06-15T10:19:27Z</dcterms:modified>
</cp:coreProperties>
</file>