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8" r:id="rId1"/>
  </p:sldMasterIdLst>
  <p:notesMasterIdLst>
    <p:notesMasterId r:id="rId3"/>
  </p:notesMasterIdLst>
  <p:sldIdLst>
    <p:sldId id="256" r:id="rId2"/>
  </p:sldIdLst>
  <p:sldSz cx="43891200" cy="32918400"/>
  <p:notesSz cx="6858000" cy="9144000"/>
  <p:embeddedFontLst>
    <p:embeddedFont>
      <p:font typeface="Century Gothic" panose="020B050202020202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
      <p:font typeface="Lato" panose="020B0604020202020204" charset="0"/>
      <p:regular r:id="rId12"/>
      <p:bold r:id="rId13"/>
      <p:italic r:id="rId14"/>
      <p:boldItalic r:id="rId15"/>
    </p:embeddedFont>
    <p:embeddedFont>
      <p:font typeface="Wingdings 3" panose="05040102010807070707" pitchFamily="18" charset="2"/>
      <p:regular r:id="rId16"/>
    </p:embeddedFont>
    <p:embeddedFont>
      <p:font typeface="Trebuchet MS" panose="020B0603020202020204" pitchFamily="34"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81">
          <p15:clr>
            <a:srgbClr val="A4A3A4"/>
          </p15:clr>
        </p15:guide>
        <p15:guide id="8"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BTmAFAHY7pa8NB5lz/+vQr9rb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20" y="246"/>
      </p:cViewPr>
      <p:guideLst>
        <p:guide orient="horz" pos="3318"/>
        <p:guide orient="horz" pos="288"/>
        <p:guide orient="horz" pos="20160"/>
        <p:guide orient="horz"/>
        <p:guide pos="581"/>
        <p:guide pos="27069"/>
        <p:guide pos="281"/>
        <p:guide pos="2736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customschemas.google.com/relationships/presentationmetadata" Target="metadata"/><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heme" Target="theme/theme1.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viewProps" Target="viewProp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9323599" y="12070087"/>
            <a:ext cx="31682165" cy="10861349"/>
          </a:xfrm>
        </p:spPr>
        <p:txBody>
          <a:bodyPr anchor="b">
            <a:normAutofit/>
          </a:bodyPr>
          <a:lstStyle>
            <a:lvl1pPr>
              <a:defRPr sz="25920"/>
            </a:lvl1pPr>
          </a:lstStyle>
          <a:p>
            <a:r>
              <a:rPr lang="el-GR" smtClean="0"/>
              <a:t>Στυλ κύριου τίτλου</a:t>
            </a:r>
            <a:endParaRPr lang="en-US" dirty="0"/>
          </a:p>
        </p:txBody>
      </p:sp>
      <p:sp>
        <p:nvSpPr>
          <p:cNvPr id="3" name="Subtitle 2"/>
          <p:cNvSpPr>
            <a:spLocks noGrp="1"/>
          </p:cNvSpPr>
          <p:nvPr>
            <p:ph type="subTitle" idx="1"/>
          </p:nvPr>
        </p:nvSpPr>
        <p:spPr>
          <a:xfrm>
            <a:off x="9323599" y="22931427"/>
            <a:ext cx="31682165" cy="5406158"/>
          </a:xfrm>
        </p:spPr>
        <p:txBody>
          <a:bodyPr anchor="t"/>
          <a:lstStyle>
            <a:lvl1pPr marL="0" indent="0" algn="l">
              <a:buNone/>
              <a:defRPr>
                <a:solidFill>
                  <a:schemeClr val="tx1">
                    <a:lumMod val="65000"/>
                    <a:lumOff val="3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DAE7787-4FF6-4254-8A4A-E8F7688C5379}"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152249" y="20741561"/>
            <a:ext cx="6698270" cy="3752549"/>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2032003" y="21741799"/>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751352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23594" y="2926080"/>
            <a:ext cx="31641528" cy="14961792"/>
          </a:xfrm>
        </p:spPr>
        <p:txBody>
          <a:bodyPr anchor="ctr">
            <a:normAutofit/>
          </a:bodyPr>
          <a:lstStyle>
            <a:lvl1pPr algn="l">
              <a:defRPr sz="2304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9323594" y="20899421"/>
            <a:ext cx="31641528" cy="7468147"/>
          </a:xfrm>
        </p:spPr>
        <p:txBody>
          <a:bodyPr anchor="ctr">
            <a:normAutofit/>
          </a:bodyPr>
          <a:lstStyle>
            <a:lvl1pPr marL="0" indent="0" algn="l">
              <a:buNone/>
              <a:defRPr sz="8640">
                <a:solidFill>
                  <a:schemeClr val="tx1">
                    <a:lumMod val="65000"/>
                    <a:lumOff val="3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DDAE7787-4FF6-4254-8A4A-E8F7688C5379}"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278" y="15199332"/>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2453895" y="15571874"/>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0425466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502993" y="2926080"/>
            <a:ext cx="29326018" cy="13898880"/>
          </a:xfrm>
        </p:spPr>
        <p:txBody>
          <a:bodyPr anchor="ctr">
            <a:normAutofit/>
          </a:bodyPr>
          <a:lstStyle>
            <a:lvl1pPr algn="l">
              <a:defRPr sz="2304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11596666" y="16824960"/>
            <a:ext cx="27138662" cy="1828800"/>
          </a:xfrm>
        </p:spPr>
        <p:txBody>
          <a:bodyPr anchor="ctr">
            <a:noAutofit/>
          </a:bodyPr>
          <a:lstStyle>
            <a:lvl1pPr marL="0" indent="0">
              <a:buFontTx/>
              <a:buNone/>
              <a:defRPr sz="7680">
                <a:solidFill>
                  <a:schemeClr val="tx1">
                    <a:lumMod val="50000"/>
                    <a:lumOff val="50000"/>
                  </a:schemeClr>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9323594" y="20899421"/>
            <a:ext cx="31641528" cy="7468147"/>
          </a:xfrm>
        </p:spPr>
        <p:txBody>
          <a:bodyPr anchor="ctr">
            <a:normAutofit/>
          </a:bodyPr>
          <a:lstStyle>
            <a:lvl1pPr marL="0" indent="0" algn="l">
              <a:buNone/>
              <a:defRPr sz="8640">
                <a:solidFill>
                  <a:schemeClr val="tx1">
                    <a:lumMod val="65000"/>
                    <a:lumOff val="3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DDAE7787-4FF6-4254-8A4A-E8F7688C5379}"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278" y="15199332"/>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2453895" y="15571874"/>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4" name="TextBox 13"/>
          <p:cNvSpPr txBox="1"/>
          <p:nvPr/>
        </p:nvSpPr>
        <p:spPr>
          <a:xfrm>
            <a:off x="8679919" y="3110424"/>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solidFill>
                <a:effectLst/>
                <a:latin typeface="Arial"/>
              </a:rPr>
              <a:t>“</a:t>
            </a:r>
          </a:p>
        </p:txBody>
      </p:sp>
      <p:sp>
        <p:nvSpPr>
          <p:cNvPr id="15" name="TextBox 14"/>
          <p:cNvSpPr txBox="1"/>
          <p:nvPr/>
        </p:nvSpPr>
        <p:spPr>
          <a:xfrm>
            <a:off x="39213761" y="13945469"/>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00408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323594" y="11704327"/>
            <a:ext cx="31641528" cy="13079256"/>
          </a:xfrm>
        </p:spPr>
        <p:txBody>
          <a:bodyPr anchor="b">
            <a:normAutofit/>
          </a:bodyPr>
          <a:lstStyle>
            <a:lvl1pPr algn="l">
              <a:defRPr sz="2304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9323594" y="24871680"/>
            <a:ext cx="31641528" cy="3502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DDAE7787-4FF6-4254-8A4A-E8F7688C5379}"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278" y="23571170"/>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2453895" y="23918825"/>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6858033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3" name="Title 1"/>
          <p:cNvSpPr>
            <a:spLocks noGrp="1"/>
          </p:cNvSpPr>
          <p:nvPr>
            <p:ph type="title"/>
          </p:nvPr>
        </p:nvSpPr>
        <p:spPr>
          <a:xfrm>
            <a:off x="10502993" y="2926080"/>
            <a:ext cx="29326018" cy="13898880"/>
          </a:xfrm>
        </p:spPr>
        <p:txBody>
          <a:bodyPr anchor="ctr">
            <a:normAutofit/>
          </a:bodyPr>
          <a:lstStyle>
            <a:lvl1pPr algn="l">
              <a:defRPr sz="2304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9323592" y="20848320"/>
            <a:ext cx="32103802" cy="4023360"/>
          </a:xfrm>
        </p:spPr>
        <p:txBody>
          <a:bodyPr anchor="b">
            <a:noAutofit/>
          </a:bodyPr>
          <a:lstStyle>
            <a:lvl1pPr marL="0" indent="0">
              <a:buFontTx/>
              <a:buNone/>
              <a:defRPr sz="11520">
                <a:solidFill>
                  <a:schemeClr val="accent1"/>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9323592" y="24871680"/>
            <a:ext cx="32103802" cy="3502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DDAE7787-4FF6-4254-8A4A-E8F7688C5379}"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278" y="23571170"/>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2453895" y="23918825"/>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1" name="TextBox 10"/>
          <p:cNvSpPr txBox="1"/>
          <p:nvPr/>
        </p:nvSpPr>
        <p:spPr>
          <a:xfrm>
            <a:off x="8679919" y="3110424"/>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solidFill>
                <a:effectLst/>
                <a:latin typeface="Arial"/>
              </a:rPr>
              <a:t>“</a:t>
            </a:r>
          </a:p>
        </p:txBody>
      </p:sp>
      <p:sp>
        <p:nvSpPr>
          <p:cNvPr id="12" name="TextBox 11"/>
          <p:cNvSpPr txBox="1"/>
          <p:nvPr/>
        </p:nvSpPr>
        <p:spPr>
          <a:xfrm>
            <a:off x="39213761" y="13945469"/>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68092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9323597" y="3011554"/>
            <a:ext cx="31641523" cy="13824096"/>
          </a:xfrm>
        </p:spPr>
        <p:txBody>
          <a:bodyPr anchor="ctr">
            <a:normAutofit/>
          </a:bodyPr>
          <a:lstStyle>
            <a:lvl1pPr algn="l">
              <a:defRPr sz="2304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9323594" y="20848320"/>
            <a:ext cx="31641528" cy="4023360"/>
          </a:xfrm>
        </p:spPr>
        <p:txBody>
          <a:bodyPr anchor="b">
            <a:noAutofit/>
          </a:bodyPr>
          <a:lstStyle>
            <a:lvl1pPr marL="0" indent="0">
              <a:buFontTx/>
              <a:buNone/>
              <a:defRPr sz="11520">
                <a:solidFill>
                  <a:schemeClr val="accent1"/>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9323594" y="24871680"/>
            <a:ext cx="31641528" cy="3502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DDAE7787-4FF6-4254-8A4A-E8F7688C5379}"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278" y="23571170"/>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2453895" y="23918825"/>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585431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DAE7787-4FF6-4254-8A4A-E8F7688C5379}"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3980417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016968" y="3011551"/>
            <a:ext cx="7949434" cy="25362322"/>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9323597" y="3011551"/>
            <a:ext cx="22638470" cy="25362322"/>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DAE7787-4FF6-4254-8A4A-E8F7688C5379}"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6950679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ndard 4 columns">
  <p:cSld name="Standard 4 columns">
    <p:spTree>
      <p:nvGrpSpPr>
        <p:cNvPr id="1" name="Shape 86"/>
        <p:cNvGrpSpPr/>
        <p:nvPr/>
      </p:nvGrpSpPr>
      <p:grpSpPr>
        <a:xfrm>
          <a:off x="0" y="0"/>
          <a:ext cx="0" cy="0"/>
          <a:chOff x="0" y="0"/>
          <a:chExt cx="0" cy="0"/>
        </a:xfrm>
      </p:grpSpPr>
      <p:sp>
        <p:nvSpPr>
          <p:cNvPr id="87" name="Google Shape;87;g2e856c48d07_0_84"/>
          <p:cNvSpPr txBox="1">
            <a:spLocks noGrp="1"/>
          </p:cNvSpPr>
          <p:nvPr>
            <p:ph type="body" idx="1"/>
          </p:nvPr>
        </p:nvSpPr>
        <p:spPr>
          <a:xfrm>
            <a:off x="459674" y="6378481"/>
            <a:ext cx="100569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88" name="Google Shape;88;g2e856c48d07_0_84"/>
          <p:cNvSpPr txBox="1">
            <a:spLocks noGrp="1"/>
          </p:cNvSpPr>
          <p:nvPr>
            <p:ph type="body" idx="2"/>
          </p:nvPr>
        </p:nvSpPr>
        <p:spPr>
          <a:xfrm>
            <a:off x="477827" y="5548749"/>
            <a:ext cx="100488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89" name="Google Shape;89;g2e856c48d07_0_84"/>
          <p:cNvSpPr txBox="1">
            <a:spLocks noGrp="1"/>
          </p:cNvSpPr>
          <p:nvPr>
            <p:ph type="body" idx="3"/>
          </p:nvPr>
        </p:nvSpPr>
        <p:spPr>
          <a:xfrm>
            <a:off x="477825" y="14212513"/>
            <a:ext cx="100506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0" name="Google Shape;90;g2e856c48d07_0_84"/>
          <p:cNvSpPr txBox="1">
            <a:spLocks noGrp="1"/>
          </p:cNvSpPr>
          <p:nvPr>
            <p:ph type="body" idx="4"/>
          </p:nvPr>
        </p:nvSpPr>
        <p:spPr>
          <a:xfrm>
            <a:off x="11460161" y="6378481"/>
            <a:ext cx="100488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1" name="Google Shape;91;g2e856c48d07_0_84"/>
          <p:cNvSpPr txBox="1">
            <a:spLocks noGrp="1"/>
          </p:cNvSpPr>
          <p:nvPr>
            <p:ph type="body" idx="5"/>
          </p:nvPr>
        </p:nvSpPr>
        <p:spPr>
          <a:xfrm>
            <a:off x="11460162" y="5548749"/>
            <a:ext cx="100488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2" name="Google Shape;92;g2e856c48d07_0_84"/>
          <p:cNvSpPr txBox="1">
            <a:spLocks noGrp="1"/>
          </p:cNvSpPr>
          <p:nvPr>
            <p:ph type="body" idx="6"/>
          </p:nvPr>
        </p:nvSpPr>
        <p:spPr>
          <a:xfrm>
            <a:off x="22448845" y="6378481"/>
            <a:ext cx="100488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3" name="Google Shape;93;g2e856c48d07_0_84"/>
          <p:cNvSpPr txBox="1">
            <a:spLocks noGrp="1"/>
          </p:cNvSpPr>
          <p:nvPr>
            <p:ph type="body" idx="7"/>
          </p:nvPr>
        </p:nvSpPr>
        <p:spPr>
          <a:xfrm>
            <a:off x="22440906" y="5548749"/>
            <a:ext cx="100584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4" name="Google Shape;94;g2e856c48d07_0_84"/>
          <p:cNvSpPr txBox="1">
            <a:spLocks noGrp="1"/>
          </p:cNvSpPr>
          <p:nvPr>
            <p:ph type="body" idx="8"/>
          </p:nvPr>
        </p:nvSpPr>
        <p:spPr>
          <a:xfrm>
            <a:off x="33422043" y="5548749"/>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5" name="Google Shape;95;g2e856c48d07_0_84"/>
          <p:cNvSpPr txBox="1">
            <a:spLocks noGrp="1"/>
          </p:cNvSpPr>
          <p:nvPr>
            <p:ph type="body" idx="9"/>
          </p:nvPr>
        </p:nvSpPr>
        <p:spPr>
          <a:xfrm>
            <a:off x="33422043" y="6378481"/>
            <a:ext cx="100470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6" name="Google Shape;96;g2e856c48d07_0_84"/>
          <p:cNvSpPr txBox="1">
            <a:spLocks noGrp="1"/>
          </p:cNvSpPr>
          <p:nvPr>
            <p:ph type="body" idx="13"/>
          </p:nvPr>
        </p:nvSpPr>
        <p:spPr>
          <a:xfrm>
            <a:off x="33422043" y="14272738"/>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7" name="Google Shape;97;g2e856c48d07_0_84"/>
          <p:cNvSpPr txBox="1">
            <a:spLocks noGrp="1"/>
          </p:cNvSpPr>
          <p:nvPr>
            <p:ph type="body" idx="14"/>
          </p:nvPr>
        </p:nvSpPr>
        <p:spPr>
          <a:xfrm>
            <a:off x="33422043" y="15011402"/>
            <a:ext cx="100521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8" name="Google Shape;98;g2e856c48d07_0_84"/>
          <p:cNvSpPr txBox="1">
            <a:spLocks noGrp="1"/>
          </p:cNvSpPr>
          <p:nvPr>
            <p:ph type="body" idx="15"/>
          </p:nvPr>
        </p:nvSpPr>
        <p:spPr>
          <a:xfrm>
            <a:off x="33422043" y="25679401"/>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9" name="Google Shape;99;g2e856c48d07_0_84"/>
          <p:cNvSpPr txBox="1">
            <a:spLocks noGrp="1"/>
          </p:cNvSpPr>
          <p:nvPr>
            <p:ph type="body" idx="16"/>
          </p:nvPr>
        </p:nvSpPr>
        <p:spPr>
          <a:xfrm>
            <a:off x="33422043" y="26433446"/>
            <a:ext cx="100521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0" name="Google Shape;100;g2e856c48d07_0_84"/>
          <p:cNvSpPr txBox="1">
            <a:spLocks noGrp="1"/>
          </p:cNvSpPr>
          <p:nvPr>
            <p:ph type="body" idx="17"/>
          </p:nvPr>
        </p:nvSpPr>
        <p:spPr>
          <a:xfrm>
            <a:off x="459674" y="14951552"/>
            <a:ext cx="100569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1" name="Google Shape;101;g2e856c48d07_0_84"/>
          <p:cNvSpPr txBox="1">
            <a:spLocks noGrp="1"/>
          </p:cNvSpPr>
          <p:nvPr>
            <p:ph type="body" idx="18"/>
          </p:nvPr>
        </p:nvSpPr>
        <p:spPr>
          <a:xfrm>
            <a:off x="5932593" y="3383947"/>
            <a:ext cx="31998900" cy="1280100"/>
          </a:xfrm>
          <a:prstGeom prst="rect">
            <a:avLst/>
          </a:prstGeom>
          <a:noFill/>
          <a:ln>
            <a:noFill/>
          </a:ln>
        </p:spPr>
        <p:txBody>
          <a:bodyPr spcFirstLastPara="1" wrap="square" lIns="438900" tIns="219450" rIns="438900" bIns="219450" anchor="t" anchorCtr="0">
            <a:normAutofit/>
          </a:bodyPr>
          <a:lstStyle>
            <a:lvl1pPr marL="457200" lvl="0" indent="-228600" algn="ctr" rtl="0">
              <a:spcBef>
                <a:spcPts val="1080"/>
              </a:spcBef>
              <a:spcAft>
                <a:spcPts val="0"/>
              </a:spcAft>
              <a:buClr>
                <a:srgbClr val="205867"/>
              </a:buClr>
              <a:buSzPts val="5400"/>
              <a:buFont typeface="Calibri"/>
              <a:buNone/>
              <a:defRPr sz="5400">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2" name="Google Shape;102;g2e856c48d07_0_84"/>
          <p:cNvSpPr txBox="1">
            <a:spLocks noGrp="1"/>
          </p:cNvSpPr>
          <p:nvPr>
            <p:ph type="body" idx="19"/>
          </p:nvPr>
        </p:nvSpPr>
        <p:spPr>
          <a:xfrm>
            <a:off x="5932593" y="2103787"/>
            <a:ext cx="31998900" cy="1280100"/>
          </a:xfrm>
          <a:prstGeom prst="rect">
            <a:avLst/>
          </a:prstGeom>
          <a:noFill/>
          <a:ln>
            <a:noFill/>
          </a:ln>
        </p:spPr>
        <p:txBody>
          <a:bodyPr spcFirstLastPara="1" wrap="square" lIns="438900" tIns="219450" rIns="438900" bIns="219450" anchor="t" anchorCtr="1">
            <a:normAutofit/>
          </a:bodyPr>
          <a:lstStyle>
            <a:lvl1pPr marL="457200" lvl="0" indent="-228600" algn="ctr" rtl="0">
              <a:spcBef>
                <a:spcPts val="1600"/>
              </a:spcBef>
              <a:spcAft>
                <a:spcPts val="0"/>
              </a:spcAft>
              <a:buClr>
                <a:srgbClr val="205867"/>
              </a:buClr>
              <a:buSzPts val="8000"/>
              <a:buFont typeface="Calibri"/>
              <a:buNone/>
              <a:defRPr sz="8000">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3" name="Google Shape;103;g2e856c48d07_0_84"/>
          <p:cNvSpPr txBox="1">
            <a:spLocks noGrp="1"/>
          </p:cNvSpPr>
          <p:nvPr>
            <p:ph type="body" idx="20"/>
          </p:nvPr>
        </p:nvSpPr>
        <p:spPr>
          <a:xfrm>
            <a:off x="5932593" y="465813"/>
            <a:ext cx="31998900" cy="1638000"/>
          </a:xfrm>
          <a:prstGeom prst="rect">
            <a:avLst/>
          </a:prstGeom>
          <a:noFill/>
          <a:ln>
            <a:noFill/>
          </a:ln>
        </p:spPr>
        <p:txBody>
          <a:bodyPr spcFirstLastPara="1" wrap="square" lIns="438900" tIns="219450" rIns="438900" bIns="219450" anchor="t" anchorCtr="1">
            <a:normAutofit/>
          </a:bodyPr>
          <a:lstStyle>
            <a:lvl1pPr marL="457200" lvl="0" indent="-228600" algn="ctr" rtl="0">
              <a:spcBef>
                <a:spcPts val="1920"/>
              </a:spcBef>
              <a:spcAft>
                <a:spcPts val="0"/>
              </a:spcAft>
              <a:buClr>
                <a:srgbClr val="205867"/>
              </a:buClr>
              <a:buSzPts val="9600"/>
              <a:buFont typeface="Calibri"/>
              <a:buNone/>
              <a:defRPr sz="9600" b="1">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Tree>
    <p:extLst>
      <p:ext uri="{BB962C8B-B14F-4D97-AF65-F5344CB8AC3E}">
        <p14:creationId xmlns:p14="http://schemas.microsoft.com/office/powerpoint/2010/main" val="339062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9336967" y="2995728"/>
            <a:ext cx="31628155" cy="6148272"/>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9323594" y="10241280"/>
            <a:ext cx="31641528" cy="18132586"/>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DAE7787-4FF6-4254-8A4A-E8F7688C5379}"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178670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9323594" y="9957898"/>
            <a:ext cx="31641528" cy="7050240"/>
          </a:xfrm>
        </p:spPr>
        <p:txBody>
          <a:bodyPr anchor="b"/>
          <a:lstStyle>
            <a:lvl1pPr algn="l">
              <a:defRPr sz="19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9323594" y="17190720"/>
            <a:ext cx="31641528" cy="4129920"/>
          </a:xfrm>
        </p:spPr>
        <p:txBody>
          <a:bodyPr anchor="t"/>
          <a:lstStyle>
            <a:lvl1pPr marL="0" indent="0" algn="l">
              <a:buNone/>
              <a:defRPr sz="9600">
                <a:solidFill>
                  <a:schemeClr val="tx1">
                    <a:lumMod val="65000"/>
                    <a:lumOff val="3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DDAE7787-4FF6-4254-8A4A-E8F7688C5379}" type="datetimeFigureOut">
              <a:rPr lang="en-US" smtClean="0"/>
              <a:t>6/24/2026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278" y="15199332"/>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2453895" y="15571874"/>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77447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9323599" y="10256191"/>
            <a:ext cx="15348149" cy="18083506"/>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25619076" y="10256191"/>
            <a:ext cx="15346046" cy="18083506"/>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DDAE7787-4FF6-4254-8A4A-E8F7688C5379}"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2453895" y="3781361"/>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663503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873690" y="10687805"/>
            <a:ext cx="13798061"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9323592" y="13453865"/>
            <a:ext cx="15348154" cy="14907374"/>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27149542" y="10672310"/>
            <a:ext cx="13791547"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25601832" y="13438371"/>
            <a:ext cx="15339264" cy="14907374"/>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DAE7787-4FF6-4254-8A4A-E8F7688C5379}" type="datetimeFigureOut">
              <a:rPr lang="en-US" smtClean="0"/>
              <a:t>6/24/2026</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2453895" y="3781361"/>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995161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9336960" y="2995728"/>
            <a:ext cx="31628160" cy="6148272"/>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DDAE7787-4FF6-4254-8A4A-E8F7688C5379}" type="datetimeFigureOut">
              <a:rPr lang="en-US" smtClean="0"/>
              <a:t>6/24/2026</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5596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E7787-4FF6-4254-8A4A-E8F7688C5379}" type="datetimeFigureOut">
              <a:rPr lang="en-US" smtClean="0"/>
              <a:t>6/24/2026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45775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23592" y="2141222"/>
            <a:ext cx="12622003" cy="4686298"/>
          </a:xfrm>
        </p:spPr>
        <p:txBody>
          <a:bodyPr anchor="b"/>
          <a:lstStyle>
            <a:lvl1pPr algn="l">
              <a:defRPr sz="9600" b="0"/>
            </a:lvl1pPr>
          </a:lstStyle>
          <a:p>
            <a:r>
              <a:rPr lang="el-GR" smtClean="0"/>
              <a:t>Στυλ κύριου τίτλου</a:t>
            </a:r>
            <a:endParaRPr lang="en-US" dirty="0"/>
          </a:p>
        </p:txBody>
      </p:sp>
      <p:sp>
        <p:nvSpPr>
          <p:cNvPr id="3" name="Content Placeholder 2"/>
          <p:cNvSpPr>
            <a:spLocks noGrp="1"/>
          </p:cNvSpPr>
          <p:nvPr>
            <p:ph idx="1"/>
          </p:nvPr>
        </p:nvSpPr>
        <p:spPr>
          <a:xfrm>
            <a:off x="22768771" y="2141230"/>
            <a:ext cx="18196349" cy="25991822"/>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9323592" y="7673342"/>
            <a:ext cx="12622003" cy="20459693"/>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DDAE7787-4FF6-4254-8A4A-E8F7688C5379}"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2546908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23594" y="23042880"/>
            <a:ext cx="31641528" cy="2720342"/>
          </a:xfrm>
        </p:spPr>
        <p:txBody>
          <a:bodyPr anchor="b">
            <a:normAutofit/>
          </a:bodyPr>
          <a:lstStyle>
            <a:lvl1pPr algn="l">
              <a:defRPr sz="1152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9323594" y="3047832"/>
            <a:ext cx="31641528" cy="18503856"/>
          </a:xfrm>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323594" y="25763222"/>
            <a:ext cx="31641528" cy="2369818"/>
          </a:xfrm>
        </p:spPr>
        <p:txBody>
          <a:bodyPr>
            <a:normAutofit/>
          </a:bodyPr>
          <a:lstStyle>
            <a:lvl1pPr marL="0" indent="0">
              <a:buNone/>
              <a:defRPr sz="576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DDAE7787-4FF6-4254-8A4A-E8F7688C5379}" type="datetimeFigureOut">
              <a:rPr lang="en-US" smtClean="0"/>
              <a:t>6/24/2026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278" y="23571170"/>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2453895" y="23918825"/>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544427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36" name="Group 35"/>
          <p:cNvGrpSpPr/>
          <p:nvPr/>
        </p:nvGrpSpPr>
        <p:grpSpPr>
          <a:xfrm>
            <a:off x="5" y="1097280"/>
            <a:ext cx="9509760" cy="31865414"/>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98021" y="3595"/>
            <a:ext cx="9370906" cy="32892019"/>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877824" cy="3291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9336960" y="2995728"/>
            <a:ext cx="31628160" cy="6148272"/>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9323594" y="10241280"/>
            <a:ext cx="31641528" cy="1865376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37307520" y="29448430"/>
            <a:ext cx="3678624" cy="1776821"/>
          </a:xfrm>
          <a:prstGeom prst="rect">
            <a:avLst/>
          </a:prstGeom>
        </p:spPr>
        <p:txBody>
          <a:bodyPr vert="horz" lIns="91440" tIns="45720" rIns="91440" bIns="45720" rtlCol="0" anchor="ctr"/>
          <a:lstStyle>
            <a:lvl1pPr algn="r">
              <a:defRPr sz="4320">
                <a:solidFill>
                  <a:schemeClr val="tx1">
                    <a:tint val="75000"/>
                  </a:schemeClr>
                </a:solidFill>
              </a:defRPr>
            </a:lvl1pPr>
          </a:lstStyle>
          <a:p>
            <a:fld id="{DDAE7787-4FF6-4254-8A4A-E8F7688C5379}" type="datetimeFigureOut">
              <a:rPr lang="en-US" smtClean="0"/>
              <a:t>6/24/2026</a:t>
            </a:fld>
            <a:endParaRPr lang="en-US"/>
          </a:p>
        </p:txBody>
      </p:sp>
      <p:sp>
        <p:nvSpPr>
          <p:cNvPr id="5" name="Footer Placeholder 4"/>
          <p:cNvSpPr>
            <a:spLocks noGrp="1"/>
          </p:cNvSpPr>
          <p:nvPr>
            <p:ph type="ftr" sz="quarter" idx="3"/>
          </p:nvPr>
        </p:nvSpPr>
        <p:spPr>
          <a:xfrm>
            <a:off x="9323592" y="29451886"/>
            <a:ext cx="27439142" cy="1752600"/>
          </a:xfrm>
          <a:prstGeom prst="rect">
            <a:avLst/>
          </a:prstGeom>
        </p:spPr>
        <p:txBody>
          <a:bodyPr vert="horz" lIns="91440" tIns="45720" rIns="91440" bIns="45720" rtlCol="0" anchor="ctr"/>
          <a:lstStyle>
            <a:lvl1pPr algn="l">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2453895" y="3781361"/>
            <a:ext cx="2807894" cy="1752600"/>
          </a:xfrm>
          <a:prstGeom prst="rect">
            <a:avLst/>
          </a:prstGeom>
        </p:spPr>
        <p:txBody>
          <a:bodyPr vert="horz" lIns="91440" tIns="45720" rIns="91440" bIns="45720" rtlCol="0" anchor="ctr"/>
          <a:lstStyle>
            <a:lvl1pPr algn="r">
              <a:defRPr sz="9600">
                <a:solidFill>
                  <a:srgbClr val="FEFFFF"/>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81895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sldNum="0" hdr="0" ftr="0" dt="0"/>
  <p:txStyles>
    <p:titleStyle>
      <a:lvl1pPr algn="l" defTabSz="2194560" rtl="0" eaLnBrk="1" latinLnBrk="0" hangingPunct="1">
        <a:spcBef>
          <a:spcPct val="0"/>
        </a:spcBef>
        <a:buNone/>
        <a:defRPr sz="1728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645920" algn="l" defTabSz="2194560" rtl="0" eaLnBrk="1" latinLnBrk="0" hangingPunct="1">
        <a:spcBef>
          <a:spcPts val="4800"/>
        </a:spcBef>
        <a:spcAft>
          <a:spcPts val="0"/>
        </a:spcAft>
        <a:buClr>
          <a:schemeClr val="accent1"/>
        </a:buClr>
        <a:buFont typeface="Wingdings 3" charset="2"/>
        <a:buChar char=""/>
        <a:defRPr sz="8640" kern="1200">
          <a:solidFill>
            <a:schemeClr val="tx1">
              <a:lumMod val="75000"/>
              <a:lumOff val="25000"/>
            </a:schemeClr>
          </a:solidFill>
          <a:latin typeface="+mn-lt"/>
          <a:ea typeface="+mn-ea"/>
          <a:cs typeface="+mn-cs"/>
        </a:defRPr>
      </a:lvl1pPr>
      <a:lvl2pPr marL="3566160" indent="-1371600" algn="l" defTabSz="2194560" rtl="0" eaLnBrk="1" latinLnBrk="0" hangingPunct="1">
        <a:spcBef>
          <a:spcPts val="4800"/>
        </a:spcBef>
        <a:spcAft>
          <a:spcPts val="0"/>
        </a:spcAft>
        <a:buClr>
          <a:schemeClr val="accent1"/>
        </a:buClr>
        <a:buFont typeface="Wingdings 3" charset="2"/>
        <a:buChar char=""/>
        <a:defRPr sz="7680" kern="1200">
          <a:solidFill>
            <a:schemeClr val="tx1">
              <a:lumMod val="75000"/>
              <a:lumOff val="25000"/>
            </a:schemeClr>
          </a:solidFill>
          <a:latin typeface="+mn-lt"/>
          <a:ea typeface="+mn-ea"/>
          <a:cs typeface="+mn-cs"/>
        </a:defRPr>
      </a:lvl2pPr>
      <a:lvl3pPr marL="5486400" indent="-1097280" algn="l" defTabSz="2194560" rtl="0" eaLnBrk="1" latinLnBrk="0" hangingPunct="1">
        <a:spcBef>
          <a:spcPts val="4800"/>
        </a:spcBef>
        <a:spcAft>
          <a:spcPts val="0"/>
        </a:spcAft>
        <a:buClr>
          <a:schemeClr val="accent1"/>
        </a:buClr>
        <a:buFont typeface="Wingdings 3" charset="2"/>
        <a:buChar char=""/>
        <a:defRPr sz="6720" kern="1200">
          <a:solidFill>
            <a:schemeClr val="tx1">
              <a:lumMod val="75000"/>
              <a:lumOff val="25000"/>
            </a:schemeClr>
          </a:solidFill>
          <a:latin typeface="+mn-lt"/>
          <a:ea typeface="+mn-ea"/>
          <a:cs typeface="+mn-cs"/>
        </a:defRPr>
      </a:lvl3pPr>
      <a:lvl4pPr marL="768096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4pPr>
      <a:lvl5pPr marL="987552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5pPr>
      <a:lvl6pPr marL="1207008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6pPr>
      <a:lvl7pPr marL="1426464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7pPr>
      <a:lvl8pPr marL="1645920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8pPr>
      <a:lvl9pPr marL="1865376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body" idx="1"/>
          </p:nvPr>
        </p:nvSpPr>
        <p:spPr>
          <a:xfrm>
            <a:off x="459674" y="6378482"/>
            <a:ext cx="10056900" cy="10119000"/>
          </a:xfrm>
          <a:prstGeom prst="rect">
            <a:avLst/>
          </a:prstGeom>
          <a:noFill/>
          <a:ln>
            <a:noFill/>
          </a:ln>
        </p:spPr>
        <p:txBody>
          <a:bodyPr spcFirstLastPara="1" wrap="square" lIns="228575" tIns="228575" rIns="228575" bIns="228575" anchor="t" anchorCtr="0">
            <a:spAutoFit/>
          </a:bodyPr>
          <a:lstStyle/>
          <a:p>
            <a:pPr marL="0" lvl="0" indent="0" algn="just" rtl="0">
              <a:spcBef>
                <a:spcPts val="0"/>
              </a:spcBef>
              <a:spcAft>
                <a:spcPts val="0"/>
              </a:spcAft>
              <a:buClr>
                <a:srgbClr val="205867"/>
              </a:buClr>
              <a:buSzPts val="3600"/>
              <a:buNone/>
            </a:pPr>
            <a:endParaRPr sz="3600" b="1"/>
          </a:p>
          <a:p>
            <a:pPr marL="0" lvl="0" indent="0" algn="just" rtl="0">
              <a:spcBef>
                <a:spcPts val="720"/>
              </a:spcBef>
              <a:spcAft>
                <a:spcPts val="0"/>
              </a:spcAft>
              <a:buClr>
                <a:schemeClr val="dk1"/>
              </a:buClr>
              <a:buSzPts val="1100"/>
              <a:buNone/>
            </a:pPr>
            <a:r>
              <a:rPr lang="en-US" sz="6000"/>
              <a:t>This presentation explores the role of information systems in Greek schools, focusing on how they support intercultural education. By leveraging technology, schools can better address the diverse needs of their student populations.</a:t>
            </a:r>
            <a:endParaRPr sz="6000"/>
          </a:p>
          <a:p>
            <a:pPr marL="0" lvl="0" indent="0" algn="l" rtl="0">
              <a:spcBef>
                <a:spcPts val="480"/>
              </a:spcBef>
              <a:spcAft>
                <a:spcPts val="6400"/>
              </a:spcAft>
              <a:buClr>
                <a:srgbClr val="205867"/>
              </a:buClr>
              <a:buSzPts val="2400"/>
              <a:buNone/>
            </a:pPr>
            <a:endParaRPr/>
          </a:p>
        </p:txBody>
      </p:sp>
      <p:sp>
        <p:nvSpPr>
          <p:cNvPr id="109" name="Google Shape;109;p1"/>
          <p:cNvSpPr txBox="1">
            <a:spLocks noGrp="1"/>
          </p:cNvSpPr>
          <p:nvPr>
            <p:ph type="body" idx="2"/>
          </p:nvPr>
        </p:nvSpPr>
        <p:spPr>
          <a:xfrm>
            <a:off x="477827" y="5548749"/>
            <a:ext cx="100488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000"/>
              <a:t>INTRODUCTION</a:t>
            </a:r>
            <a:endParaRPr sz="6000"/>
          </a:p>
        </p:txBody>
      </p:sp>
      <p:sp>
        <p:nvSpPr>
          <p:cNvPr id="110" name="Google Shape;110;p1"/>
          <p:cNvSpPr txBox="1">
            <a:spLocks noGrp="1"/>
          </p:cNvSpPr>
          <p:nvPr>
            <p:ph type="body" idx="3"/>
          </p:nvPr>
        </p:nvSpPr>
        <p:spPr>
          <a:xfrm>
            <a:off x="469649" y="16269157"/>
            <a:ext cx="100506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000"/>
              <a:t>Research problem</a:t>
            </a:r>
            <a:endParaRPr sz="6000"/>
          </a:p>
        </p:txBody>
      </p:sp>
      <p:sp>
        <p:nvSpPr>
          <p:cNvPr id="111" name="Google Shape;111;p1"/>
          <p:cNvSpPr txBox="1">
            <a:spLocks noGrp="1"/>
          </p:cNvSpPr>
          <p:nvPr>
            <p:ph type="body" idx="4"/>
          </p:nvPr>
        </p:nvSpPr>
        <p:spPr>
          <a:xfrm>
            <a:off x="11460161" y="6934200"/>
            <a:ext cx="10048800" cy="22568400"/>
          </a:xfrm>
          <a:prstGeom prst="rect">
            <a:avLst/>
          </a:prstGeom>
          <a:noFill/>
          <a:ln>
            <a:noFill/>
          </a:ln>
        </p:spPr>
        <p:txBody>
          <a:bodyPr spcFirstLastPara="1" wrap="square" lIns="228575" tIns="228575" rIns="228575" bIns="228575" anchor="t" anchorCtr="0">
            <a:spAutoFit/>
          </a:bodyPr>
          <a:lstStyle/>
          <a:p>
            <a:pPr marL="514350" lvl="0" indent="-514350" algn="ctr" rtl="0">
              <a:spcBef>
                <a:spcPts val="640"/>
              </a:spcBef>
              <a:spcAft>
                <a:spcPts val="0"/>
              </a:spcAft>
              <a:buClr>
                <a:srgbClr val="205867"/>
              </a:buClr>
              <a:buSzPts val="3200"/>
              <a:buNone/>
            </a:pPr>
            <a:r>
              <a:rPr lang="en-US" sz="4800" b="1">
                <a:solidFill>
                  <a:schemeClr val="dk1"/>
                </a:solidFill>
                <a:latin typeface="Arial"/>
                <a:ea typeface="Arial"/>
                <a:cs typeface="Arial"/>
                <a:sym typeface="Arial"/>
              </a:rPr>
              <a:t>The study focuses on several key areas: Human Capital, Social Capital, Emotional Capital, and Academic Capital. These areas investigate how information systems enhance skills, social networks, emotional well-being, and academic performance in an intercultural context.</a:t>
            </a:r>
            <a:endParaRPr sz="4800" b="1">
              <a:solidFill>
                <a:schemeClr val="dk1"/>
              </a:solidFill>
              <a:latin typeface="Arial"/>
              <a:ea typeface="Arial"/>
              <a:cs typeface="Arial"/>
              <a:sym typeface="Arial"/>
            </a:endParaRPr>
          </a:p>
          <a:p>
            <a:pPr marL="514350" lvl="0" indent="-514350" algn="ctr" rtl="0">
              <a:spcBef>
                <a:spcPts val="6400"/>
              </a:spcBef>
              <a:spcAft>
                <a:spcPts val="0"/>
              </a:spcAft>
              <a:buClr>
                <a:srgbClr val="205867"/>
              </a:buClr>
              <a:buSzPts val="3200"/>
              <a:buNone/>
            </a:pPr>
            <a:endParaRPr sz="4800" b="1">
              <a:solidFill>
                <a:schemeClr val="dk1"/>
              </a:solidFill>
              <a:latin typeface="Arial"/>
              <a:ea typeface="Arial"/>
              <a:cs typeface="Arial"/>
              <a:sym typeface="Arial"/>
            </a:endParaRPr>
          </a:p>
          <a:p>
            <a:pPr marL="0" lvl="0" indent="-381000" algn="l" rtl="0">
              <a:spcBef>
                <a:spcPts val="6400"/>
              </a:spcBef>
              <a:spcAft>
                <a:spcPts val="0"/>
              </a:spcAft>
              <a:buSzPts val="6000"/>
              <a:buChar char="•"/>
            </a:pPr>
            <a:r>
              <a:rPr lang="en-US" sz="6000"/>
              <a:t>he study employs qualitative and quantitative research methods, including surveys, interviews, and case studies. Data is collected from various educational settings to understand the impact of information systems on intercultural education.</a:t>
            </a:r>
            <a:endParaRPr sz="4800" b="1">
              <a:solidFill>
                <a:schemeClr val="dk1"/>
              </a:solidFill>
              <a:latin typeface="Arial"/>
              <a:ea typeface="Arial"/>
              <a:cs typeface="Arial"/>
              <a:sym typeface="Arial"/>
            </a:endParaRPr>
          </a:p>
          <a:p>
            <a:pPr marL="514350" lvl="0" indent="-514350" algn="ctr" rtl="0">
              <a:spcBef>
                <a:spcPts val="6400"/>
              </a:spcBef>
              <a:spcAft>
                <a:spcPts val="6400"/>
              </a:spcAft>
              <a:buClr>
                <a:srgbClr val="205867"/>
              </a:buClr>
              <a:buSzPts val="3200"/>
              <a:buNone/>
            </a:pPr>
            <a:endParaRPr sz="4800" b="1">
              <a:solidFill>
                <a:schemeClr val="dk1"/>
              </a:solidFill>
              <a:latin typeface="Arial"/>
              <a:ea typeface="Arial"/>
              <a:cs typeface="Arial"/>
              <a:sym typeface="Arial"/>
            </a:endParaRPr>
          </a:p>
        </p:txBody>
      </p:sp>
      <p:sp>
        <p:nvSpPr>
          <p:cNvPr id="112" name="Google Shape;112;p1"/>
          <p:cNvSpPr txBox="1">
            <a:spLocks noGrp="1"/>
          </p:cNvSpPr>
          <p:nvPr>
            <p:ph type="body" idx="5"/>
          </p:nvPr>
        </p:nvSpPr>
        <p:spPr>
          <a:xfrm>
            <a:off x="11460162" y="5525666"/>
            <a:ext cx="100488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4000"/>
              <a:buNone/>
            </a:pPr>
            <a:r>
              <a:rPr lang="en-US" sz="6000"/>
              <a:t>Areas of research</a:t>
            </a:r>
            <a:endParaRPr sz="6000"/>
          </a:p>
        </p:txBody>
      </p:sp>
      <p:sp>
        <p:nvSpPr>
          <p:cNvPr id="113" name="Google Shape;113;p1"/>
          <p:cNvSpPr txBox="1">
            <a:spLocks noGrp="1"/>
          </p:cNvSpPr>
          <p:nvPr>
            <p:ph type="body" idx="6"/>
          </p:nvPr>
        </p:nvSpPr>
        <p:spPr>
          <a:xfrm>
            <a:off x="22438950" y="4173175"/>
            <a:ext cx="10772100" cy="28293600"/>
          </a:xfrm>
          <a:prstGeom prst="rect">
            <a:avLst/>
          </a:prstGeom>
          <a:noFill/>
          <a:ln>
            <a:noFill/>
          </a:ln>
        </p:spPr>
        <p:txBody>
          <a:bodyPr spcFirstLastPara="1" wrap="square" lIns="228575" tIns="228575" rIns="228575" bIns="228575" anchor="t" anchorCtr="0">
            <a:spAutoFit/>
          </a:bodyPr>
          <a:lstStyle/>
          <a:p>
            <a:pPr marL="0" lvl="0" indent="0" algn="ctr" rtl="0">
              <a:spcBef>
                <a:spcPts val="0"/>
              </a:spcBef>
              <a:spcAft>
                <a:spcPts val="0"/>
              </a:spcAft>
              <a:buNone/>
            </a:pPr>
            <a:r>
              <a:rPr lang="en-US" sz="6100" b="1" u="sng">
                <a:latin typeface="Calibri"/>
                <a:ea typeface="Calibri"/>
                <a:cs typeface="Calibri"/>
                <a:sym typeface="Calibri"/>
              </a:rPr>
              <a:t>Result</a:t>
            </a:r>
            <a:endParaRPr sz="6100" b="1" u="sng">
              <a:latin typeface="Calibri"/>
              <a:ea typeface="Calibri"/>
              <a:cs typeface="Calibri"/>
              <a:sym typeface="Calibri"/>
            </a:endParaRPr>
          </a:p>
          <a:p>
            <a:pPr marL="0" lvl="0" indent="-381000" algn="l" rtl="0">
              <a:lnSpc>
                <a:spcPct val="115000"/>
              </a:lnSpc>
              <a:spcBef>
                <a:spcPts val="6400"/>
              </a:spcBef>
              <a:spcAft>
                <a:spcPts val="0"/>
              </a:spcAft>
              <a:buClr>
                <a:schemeClr val="dk1"/>
              </a:buClr>
              <a:buSzPts val="6000"/>
              <a:buFont typeface="Arial"/>
              <a:buChar char="•"/>
            </a:pPr>
            <a:r>
              <a:rPr lang="en-US" sz="6000">
                <a:solidFill>
                  <a:schemeClr val="dk1"/>
                </a:solidFill>
                <a:latin typeface="Arial"/>
                <a:ea typeface="Arial"/>
                <a:cs typeface="Arial"/>
                <a:sym typeface="Arial"/>
              </a:rPr>
              <a:t>The findings indicate that information systems significantly enhance human, social, emotional, and academic capital in an intercultural context. Participants reported improved communication skills, stronger social bonds, increased emotional resilience, and better academic outcomes.</a:t>
            </a:r>
            <a:endParaRPr sz="6000">
              <a:solidFill>
                <a:schemeClr val="dk1"/>
              </a:solidFill>
              <a:latin typeface="Arial"/>
              <a:ea typeface="Arial"/>
              <a:cs typeface="Arial"/>
              <a:sym typeface="Arial"/>
            </a:endParaRPr>
          </a:p>
          <a:p>
            <a:pPr marL="0" lvl="0" indent="0" algn="ctr" rtl="0">
              <a:spcBef>
                <a:spcPts val="6400"/>
              </a:spcBef>
              <a:spcAft>
                <a:spcPts val="0"/>
              </a:spcAft>
              <a:buNone/>
            </a:pPr>
            <a:r>
              <a:rPr lang="en-US" sz="6000">
                <a:solidFill>
                  <a:schemeClr val="dk1"/>
                </a:solidFill>
                <a:latin typeface="Lato"/>
                <a:ea typeface="Lato"/>
                <a:cs typeface="Lato"/>
                <a:sym typeface="Lato"/>
              </a:rPr>
              <a:t>Conclusion</a:t>
            </a:r>
            <a:endParaRPr sz="6000">
              <a:solidFill>
                <a:schemeClr val="dk1"/>
              </a:solidFill>
              <a:latin typeface="Arial"/>
              <a:ea typeface="Arial"/>
              <a:cs typeface="Arial"/>
              <a:sym typeface="Arial"/>
            </a:endParaRPr>
          </a:p>
          <a:p>
            <a:pPr marL="0" lvl="0" indent="-381000" algn="l" rtl="0">
              <a:spcBef>
                <a:spcPts val="6400"/>
              </a:spcBef>
              <a:spcAft>
                <a:spcPts val="0"/>
              </a:spcAft>
              <a:buClr>
                <a:schemeClr val="dk1"/>
              </a:buClr>
              <a:buSzPts val="6000"/>
              <a:buFont typeface="Arial"/>
              <a:buChar char="•"/>
            </a:pPr>
            <a:r>
              <a:rPr lang="en-US" sz="6000">
                <a:solidFill>
                  <a:schemeClr val="dk1"/>
                </a:solidFill>
                <a:latin typeface="Arial"/>
                <a:ea typeface="Arial"/>
                <a:cs typeface="Arial"/>
                <a:sym typeface="Arial"/>
              </a:rPr>
              <a:t>The research highlights the importance of integrating information systems into educational practices to support intercultural education. Encouraging these approaches can lead to more resilient, competent, and academically successful students.</a:t>
            </a:r>
            <a:endParaRPr sz="6000">
              <a:solidFill>
                <a:schemeClr val="dk1"/>
              </a:solidFill>
              <a:latin typeface="Arial"/>
              <a:ea typeface="Arial"/>
              <a:cs typeface="Arial"/>
              <a:sym typeface="Arial"/>
            </a:endParaRPr>
          </a:p>
        </p:txBody>
      </p:sp>
      <p:sp>
        <p:nvSpPr>
          <p:cNvPr id="114" name="Google Shape;114;p1"/>
          <p:cNvSpPr txBox="1">
            <a:spLocks noGrp="1"/>
          </p:cNvSpPr>
          <p:nvPr>
            <p:ph type="body" idx="7"/>
          </p:nvPr>
        </p:nvSpPr>
        <p:spPr>
          <a:xfrm>
            <a:off x="11657306" y="15905092"/>
            <a:ext cx="10058400" cy="1108200"/>
          </a:xfrm>
          <a:prstGeom prst="rect">
            <a:avLst/>
          </a:prstGeom>
          <a:noFill/>
          <a:ln>
            <a:noFill/>
          </a:ln>
        </p:spPr>
        <p:txBody>
          <a:bodyPr spcFirstLastPara="1" wrap="square" lIns="91425" tIns="91425" rIns="91425" bIns="91425" anchor="ctr" anchorCtr="0">
            <a:spAutoFit/>
          </a:bodyPr>
          <a:lstStyle/>
          <a:p>
            <a:pPr marL="514350" lvl="0" indent="-514350" algn="ctr" rtl="0">
              <a:spcBef>
                <a:spcPts val="720"/>
              </a:spcBef>
              <a:spcAft>
                <a:spcPts val="6400"/>
              </a:spcAft>
              <a:buClr>
                <a:srgbClr val="205867"/>
              </a:buClr>
              <a:buSzPts val="3600"/>
              <a:buFont typeface="Arial"/>
              <a:buNone/>
            </a:pPr>
            <a:r>
              <a:rPr lang="en-US" sz="6000">
                <a:latin typeface="Times New Roman"/>
                <a:ea typeface="Times New Roman"/>
                <a:cs typeface="Times New Roman"/>
                <a:sym typeface="Times New Roman"/>
              </a:rPr>
              <a:t>Research methodology</a:t>
            </a:r>
            <a:endParaRPr sz="6000"/>
          </a:p>
        </p:txBody>
      </p:sp>
      <p:sp>
        <p:nvSpPr>
          <p:cNvPr id="115" name="Google Shape;115;p1"/>
          <p:cNvSpPr txBox="1">
            <a:spLocks noGrp="1"/>
          </p:cNvSpPr>
          <p:nvPr>
            <p:ph type="body" idx="8"/>
          </p:nvPr>
        </p:nvSpPr>
        <p:spPr>
          <a:xfrm>
            <a:off x="33844207" y="4713229"/>
            <a:ext cx="100470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000"/>
              <a:t>BIBLIOGRAPHY</a:t>
            </a:r>
            <a:endParaRPr sz="6000"/>
          </a:p>
        </p:txBody>
      </p:sp>
      <p:sp>
        <p:nvSpPr>
          <p:cNvPr id="116" name="Google Shape;116;p1"/>
          <p:cNvSpPr txBox="1">
            <a:spLocks noGrp="1"/>
          </p:cNvSpPr>
          <p:nvPr>
            <p:ph type="body" idx="9"/>
          </p:nvPr>
        </p:nvSpPr>
        <p:spPr>
          <a:xfrm>
            <a:off x="33211000" y="6656950"/>
            <a:ext cx="10469100" cy="25484400"/>
          </a:xfrm>
          <a:prstGeom prst="rect">
            <a:avLst/>
          </a:prstGeom>
          <a:noFill/>
          <a:ln>
            <a:noFill/>
          </a:ln>
        </p:spPr>
        <p:txBody>
          <a:bodyPr spcFirstLastPara="1" wrap="square" lIns="228575" tIns="228575" rIns="228575" bIns="228575" anchor="ctr" anchorCtr="0">
            <a:noAutofit/>
          </a:bodyPr>
          <a:lstStyle/>
          <a:p>
            <a:pPr marL="0" lvl="0" indent="0" algn="l" rtl="0">
              <a:lnSpc>
                <a:spcPct val="100000"/>
              </a:lnSpc>
              <a:spcBef>
                <a:spcPts val="480"/>
              </a:spcBef>
              <a:spcAft>
                <a:spcPts val="0"/>
              </a:spcAft>
              <a:buClr>
                <a:srgbClr val="205867"/>
              </a:buClr>
              <a:buSzPts val="2400"/>
              <a:buNone/>
            </a:pPr>
            <a:r>
              <a:rPr lang="en-US" sz="3200">
                <a:solidFill>
                  <a:srgbClr val="000000"/>
                </a:solidFill>
                <a:latin typeface="Arial"/>
                <a:ea typeface="Arial"/>
                <a:cs typeface="Arial"/>
                <a:sym typeface="Arial"/>
              </a:rPr>
              <a:t>Bandura, A. (1997). Self-efficacy: The exercise of control. New York, NY: Freeman.</a:t>
            </a:r>
            <a:endParaRPr sz="3200">
              <a:solidFill>
                <a:srgbClr val="000000"/>
              </a:solidFill>
              <a:latin typeface="Arial"/>
              <a:ea typeface="Arial"/>
              <a:cs typeface="Arial"/>
              <a:sym typeface="Arial"/>
            </a:endParaRPr>
          </a:p>
          <a:p>
            <a:pPr marL="0" lvl="0" indent="0" algn="l" rtl="0">
              <a:lnSpc>
                <a:spcPct val="100000"/>
              </a:lnSpc>
              <a:spcBef>
                <a:spcPts val="6400"/>
              </a:spcBef>
              <a:spcAft>
                <a:spcPts val="0"/>
              </a:spcAft>
              <a:buClr>
                <a:srgbClr val="205867"/>
              </a:buClr>
              <a:buSzPts val="2400"/>
              <a:buNone/>
            </a:pPr>
            <a:r>
              <a:rPr lang="en-US" sz="3200">
                <a:solidFill>
                  <a:srgbClr val="000000"/>
                </a:solidFill>
                <a:latin typeface="Arial"/>
                <a:ea typeface="Arial"/>
                <a:cs typeface="Arial"/>
                <a:sym typeface="Arial"/>
              </a:rPr>
              <a:t>Darling-Hammond, L., &amp; Bransford, J. (Eds.). (2005). Preparing teachers for a changing world: What teachers should learn and be able to do. San Francisco, CA: Jossey-Bass.</a:t>
            </a:r>
            <a:endParaRPr sz="3200">
              <a:solidFill>
                <a:srgbClr val="000000"/>
              </a:solidFill>
              <a:latin typeface="Arial"/>
              <a:ea typeface="Arial"/>
              <a:cs typeface="Arial"/>
              <a:sym typeface="Arial"/>
            </a:endParaRPr>
          </a:p>
          <a:p>
            <a:pPr marL="0" lvl="0" indent="0" algn="l" rtl="0">
              <a:lnSpc>
                <a:spcPct val="100000"/>
              </a:lnSpc>
              <a:spcBef>
                <a:spcPts val="6400"/>
              </a:spcBef>
              <a:spcAft>
                <a:spcPts val="0"/>
              </a:spcAft>
              <a:buClr>
                <a:srgbClr val="205867"/>
              </a:buClr>
              <a:buSzPts val="2400"/>
              <a:buNone/>
            </a:pPr>
            <a:r>
              <a:rPr lang="en-US" sz="3200">
                <a:solidFill>
                  <a:srgbClr val="000000"/>
                </a:solidFill>
                <a:latin typeface="Arial"/>
                <a:ea typeface="Arial"/>
                <a:cs typeface="Arial"/>
                <a:sym typeface="Arial"/>
              </a:rPr>
              <a:t>Deci, E. L., &amp; Ryan, R. M. (2000). The "what" and "why" of goal pursuits: Human needs and the self-determination of behavior. Psychological Inquiry, 11(4), 227-268.</a:t>
            </a:r>
            <a:endParaRPr sz="3200">
              <a:solidFill>
                <a:srgbClr val="000000"/>
              </a:solidFill>
              <a:latin typeface="Arial"/>
              <a:ea typeface="Arial"/>
              <a:cs typeface="Arial"/>
              <a:sym typeface="Arial"/>
            </a:endParaRPr>
          </a:p>
          <a:p>
            <a:pPr marL="0" lvl="0" indent="0" algn="l" rtl="0">
              <a:lnSpc>
                <a:spcPct val="100000"/>
              </a:lnSpc>
              <a:spcBef>
                <a:spcPts val="6400"/>
              </a:spcBef>
              <a:spcAft>
                <a:spcPts val="0"/>
              </a:spcAft>
              <a:buClr>
                <a:srgbClr val="205867"/>
              </a:buClr>
              <a:buSzPts val="2400"/>
              <a:buNone/>
            </a:pPr>
            <a:r>
              <a:rPr lang="en-US" sz="3200">
                <a:solidFill>
                  <a:srgbClr val="000000"/>
                </a:solidFill>
                <a:latin typeface="Arial"/>
                <a:ea typeface="Arial"/>
                <a:cs typeface="Arial"/>
                <a:sym typeface="Arial"/>
              </a:rPr>
              <a:t>Dweck, C. S. (2006). Mindset: The new psychology of success. New York, NY: Random House.</a:t>
            </a:r>
            <a:endParaRPr sz="3200">
              <a:solidFill>
                <a:srgbClr val="000000"/>
              </a:solidFill>
              <a:latin typeface="Arial"/>
              <a:ea typeface="Arial"/>
              <a:cs typeface="Arial"/>
              <a:sym typeface="Arial"/>
            </a:endParaRPr>
          </a:p>
          <a:p>
            <a:pPr marL="0" lvl="0" indent="0" algn="l" rtl="0">
              <a:lnSpc>
                <a:spcPct val="100000"/>
              </a:lnSpc>
              <a:spcBef>
                <a:spcPts val="6400"/>
              </a:spcBef>
              <a:spcAft>
                <a:spcPts val="0"/>
              </a:spcAft>
              <a:buClr>
                <a:srgbClr val="205867"/>
              </a:buClr>
              <a:buSzPts val="2400"/>
              <a:buNone/>
            </a:pPr>
            <a:r>
              <a:rPr lang="en-US" sz="3200">
                <a:solidFill>
                  <a:srgbClr val="000000"/>
                </a:solidFill>
                <a:latin typeface="Arial"/>
                <a:ea typeface="Arial"/>
                <a:cs typeface="Arial"/>
                <a:sym typeface="Arial"/>
              </a:rPr>
              <a:t>Epstein, J. L. (2011). School, family, and community partnerships: Preparing educators and improving schools. Boulder, CO: Westview Press.</a:t>
            </a:r>
            <a:endParaRPr sz="3200">
              <a:solidFill>
                <a:srgbClr val="000000"/>
              </a:solidFill>
              <a:latin typeface="Arial"/>
              <a:ea typeface="Arial"/>
              <a:cs typeface="Arial"/>
              <a:sym typeface="Arial"/>
            </a:endParaRPr>
          </a:p>
          <a:p>
            <a:pPr marL="0" lvl="0" indent="0" algn="l" rtl="0">
              <a:lnSpc>
                <a:spcPct val="100000"/>
              </a:lnSpc>
              <a:spcBef>
                <a:spcPts val="6400"/>
              </a:spcBef>
              <a:spcAft>
                <a:spcPts val="0"/>
              </a:spcAft>
              <a:buClr>
                <a:srgbClr val="205867"/>
              </a:buClr>
              <a:buSzPts val="2400"/>
              <a:buNone/>
            </a:pPr>
            <a:r>
              <a:rPr lang="en-US" sz="3200">
                <a:solidFill>
                  <a:srgbClr val="000000"/>
                </a:solidFill>
                <a:latin typeface="Arial"/>
                <a:ea typeface="Arial"/>
                <a:cs typeface="Arial"/>
                <a:sym typeface="Arial"/>
              </a:rPr>
              <a:t>Gordon, E. W., &amp; Song, L. (1994). Variations in the experience of resilience. In M. C. Wang &amp; E. W. Gordon (Eds.), Educational resilience in inner-city America: Challenges and prospects (pp. 27-43). Mahwah, NJ: Lawrence Erlbaum Associates.</a:t>
            </a:r>
            <a:endParaRPr sz="3200">
              <a:solidFill>
                <a:srgbClr val="000000"/>
              </a:solidFill>
              <a:latin typeface="Arial"/>
              <a:ea typeface="Arial"/>
              <a:cs typeface="Arial"/>
              <a:sym typeface="Arial"/>
            </a:endParaRPr>
          </a:p>
          <a:p>
            <a:pPr marL="0" lvl="0" indent="0" algn="l" rtl="0">
              <a:lnSpc>
                <a:spcPct val="100000"/>
              </a:lnSpc>
              <a:spcBef>
                <a:spcPts val="6400"/>
              </a:spcBef>
              <a:spcAft>
                <a:spcPts val="0"/>
              </a:spcAft>
              <a:buClr>
                <a:srgbClr val="205867"/>
              </a:buClr>
              <a:buSzPts val="2400"/>
              <a:buNone/>
            </a:pPr>
            <a:r>
              <a:rPr lang="en-US" sz="3200">
                <a:solidFill>
                  <a:srgbClr val="000000"/>
                </a:solidFill>
                <a:latin typeface="Arial"/>
                <a:ea typeface="Arial"/>
                <a:cs typeface="Arial"/>
                <a:sym typeface="Arial"/>
              </a:rPr>
              <a:t>Larose, S., &amp; Tarabulsy, G. M. (2005). Academic mentoring relationships and intellectual life outcomes. In R. M. Lipka &amp; T. M. Brinthaupt (Eds.), The role of self in teacher development (pp. 99-116). Albany, NY: State University of New York Press.</a:t>
            </a:r>
            <a:endParaRPr sz="3200">
              <a:solidFill>
                <a:srgbClr val="000000"/>
              </a:solidFill>
              <a:latin typeface="Arial"/>
              <a:ea typeface="Arial"/>
              <a:cs typeface="Arial"/>
              <a:sym typeface="Arial"/>
            </a:endParaRPr>
          </a:p>
          <a:p>
            <a:pPr marL="0" lvl="0" indent="0" algn="l" rtl="0">
              <a:lnSpc>
                <a:spcPct val="100000"/>
              </a:lnSpc>
              <a:spcBef>
                <a:spcPts val="6400"/>
              </a:spcBef>
              <a:spcAft>
                <a:spcPts val="0"/>
              </a:spcAft>
              <a:buClr>
                <a:srgbClr val="205867"/>
              </a:buClr>
              <a:buSzPts val="2400"/>
              <a:buNone/>
            </a:pPr>
            <a:r>
              <a:rPr lang="en-US" sz="3200">
                <a:solidFill>
                  <a:srgbClr val="000000"/>
                </a:solidFill>
                <a:latin typeface="Arial"/>
                <a:ea typeface="Arial"/>
                <a:cs typeface="Arial"/>
                <a:sym typeface="Arial"/>
              </a:rPr>
              <a:t>Rhodes, J. E., &amp; Spencer, R. (2010). Structuring mentoring relationships for positive youth development. In T. D. Allen &amp; L. T. Eby (Eds.), The Blackwell handbook of mentoring: A multiple perspectives approach (pp. 123-148). Malden, MA: Blackwell Publishing.</a:t>
            </a:r>
            <a:endParaRPr sz="3200">
              <a:solidFill>
                <a:srgbClr val="000000"/>
              </a:solidFill>
              <a:latin typeface="Arial"/>
              <a:ea typeface="Arial"/>
              <a:cs typeface="Arial"/>
              <a:sym typeface="Arial"/>
            </a:endParaRPr>
          </a:p>
          <a:p>
            <a:pPr marL="0" lvl="0" indent="0" algn="l" rtl="0">
              <a:lnSpc>
                <a:spcPct val="100000"/>
              </a:lnSpc>
              <a:spcBef>
                <a:spcPts val="6400"/>
              </a:spcBef>
              <a:spcAft>
                <a:spcPts val="0"/>
              </a:spcAft>
              <a:buClr>
                <a:srgbClr val="205867"/>
              </a:buClr>
              <a:buSzPts val="2400"/>
              <a:buNone/>
            </a:pPr>
            <a:r>
              <a:rPr lang="en-US" sz="3200">
                <a:solidFill>
                  <a:srgbClr val="000000"/>
                </a:solidFill>
                <a:latin typeface="Arial"/>
                <a:ea typeface="Arial"/>
                <a:cs typeface="Arial"/>
                <a:sym typeface="Arial"/>
              </a:rPr>
              <a:t>Rogers, C. R. (1951). Client-centered therapy: Its current practice, implications, and theory. Boston, MA: Houghton Mifflin.</a:t>
            </a:r>
            <a:endParaRPr sz="3200">
              <a:solidFill>
                <a:srgbClr val="000000"/>
              </a:solidFill>
              <a:latin typeface="Arial"/>
              <a:ea typeface="Arial"/>
              <a:cs typeface="Arial"/>
              <a:sym typeface="Arial"/>
            </a:endParaRPr>
          </a:p>
          <a:p>
            <a:pPr marL="0" lvl="0" indent="0" algn="l" rtl="0">
              <a:lnSpc>
                <a:spcPct val="100000"/>
              </a:lnSpc>
              <a:spcBef>
                <a:spcPts val="6400"/>
              </a:spcBef>
              <a:spcAft>
                <a:spcPts val="0"/>
              </a:spcAft>
              <a:buClr>
                <a:srgbClr val="205867"/>
              </a:buClr>
              <a:buSzPts val="2400"/>
              <a:buNone/>
            </a:pPr>
            <a:r>
              <a:rPr lang="en-US" sz="3200">
                <a:solidFill>
                  <a:srgbClr val="000000"/>
                </a:solidFill>
                <a:latin typeface="Arial"/>
                <a:ea typeface="Arial"/>
                <a:cs typeface="Arial"/>
                <a:sym typeface="Arial"/>
              </a:rPr>
              <a:t>Vygotsky, L. S. (1978). Mind in society: The development of higher psychological processes. Cambridge, MA: Harvard University Press</a:t>
            </a:r>
            <a:endParaRPr sz="3200">
              <a:solidFill>
                <a:srgbClr val="000000"/>
              </a:solidFill>
              <a:latin typeface="Arial"/>
              <a:ea typeface="Arial"/>
              <a:cs typeface="Arial"/>
              <a:sym typeface="Arial"/>
            </a:endParaRPr>
          </a:p>
          <a:p>
            <a:pPr marL="0" lvl="0" indent="0" algn="l" rtl="0">
              <a:lnSpc>
                <a:spcPct val="100000"/>
              </a:lnSpc>
              <a:spcBef>
                <a:spcPts val="6400"/>
              </a:spcBef>
              <a:spcAft>
                <a:spcPts val="6400"/>
              </a:spcAft>
              <a:buClr>
                <a:srgbClr val="205867"/>
              </a:buClr>
              <a:buSzPts val="2400"/>
              <a:buNone/>
            </a:pPr>
            <a:endParaRPr sz="3200">
              <a:solidFill>
                <a:srgbClr val="000000"/>
              </a:solidFill>
              <a:latin typeface="Arial"/>
              <a:ea typeface="Arial"/>
              <a:cs typeface="Arial"/>
              <a:sym typeface="Arial"/>
            </a:endParaRPr>
          </a:p>
        </p:txBody>
      </p:sp>
      <p:sp>
        <p:nvSpPr>
          <p:cNvPr id="117" name="Google Shape;117;p1"/>
          <p:cNvSpPr txBox="1">
            <a:spLocks noGrp="1"/>
          </p:cNvSpPr>
          <p:nvPr>
            <p:ph type="body" idx="13"/>
          </p:nvPr>
        </p:nvSpPr>
        <p:spPr>
          <a:xfrm>
            <a:off x="922349" y="18702780"/>
            <a:ext cx="10056900" cy="11639100"/>
          </a:xfrm>
          <a:prstGeom prst="rect">
            <a:avLst/>
          </a:prstGeom>
          <a:noFill/>
          <a:ln>
            <a:noFill/>
          </a:ln>
        </p:spPr>
        <p:txBody>
          <a:bodyPr spcFirstLastPara="1" wrap="square" lIns="91425" tIns="91425" rIns="91425" bIns="91425" anchor="ctr" anchorCtr="0">
            <a:spAutoFit/>
          </a:bodyPr>
          <a:lstStyle/>
          <a:p>
            <a:pPr marL="0" lvl="0" indent="0" algn="ctr" rtl="0">
              <a:spcBef>
                <a:spcPts val="800"/>
              </a:spcBef>
              <a:spcAft>
                <a:spcPts val="0"/>
              </a:spcAft>
              <a:buClr>
                <a:srgbClr val="205867"/>
              </a:buClr>
              <a:buSzPts val="4000"/>
              <a:buNone/>
            </a:pPr>
            <a:r>
              <a:rPr lang="en-US" sz="5100" b="0" u="none"/>
              <a:t>The primary problem addressed in this study is understanding how information systems can support intercultural education in Greek schools. </a:t>
            </a:r>
            <a:endParaRPr sz="5100" b="0" u="none"/>
          </a:p>
          <a:p>
            <a:pPr marL="0" lvl="0" indent="0" algn="ctr" rtl="0">
              <a:spcBef>
                <a:spcPts val="6400"/>
              </a:spcBef>
              <a:spcAft>
                <a:spcPts val="0"/>
              </a:spcAft>
              <a:buClr>
                <a:srgbClr val="205867"/>
              </a:buClr>
              <a:buSzPts val="4000"/>
              <a:buNone/>
            </a:pPr>
            <a:r>
              <a:rPr lang="en-US" sz="5100" b="0" u="none"/>
              <a:t>The research aims to explore how these systems contribute to improved academic performance, cultural integration, and social skills.</a:t>
            </a:r>
            <a:endParaRPr sz="5100" b="0" u="none"/>
          </a:p>
          <a:p>
            <a:pPr marL="0" lvl="0" indent="0" algn="ctr" rtl="0">
              <a:spcBef>
                <a:spcPts val="6400"/>
              </a:spcBef>
              <a:spcAft>
                <a:spcPts val="6400"/>
              </a:spcAft>
              <a:buClr>
                <a:srgbClr val="205867"/>
              </a:buClr>
              <a:buSzPts val="4000"/>
              <a:buNone/>
            </a:pPr>
            <a:endParaRPr sz="5100" b="0" u="none"/>
          </a:p>
        </p:txBody>
      </p:sp>
      <p:sp>
        <p:nvSpPr>
          <p:cNvPr id="118" name="Google Shape;118;p1"/>
          <p:cNvSpPr txBox="1">
            <a:spLocks noGrp="1"/>
          </p:cNvSpPr>
          <p:nvPr>
            <p:ph type="body" idx="14"/>
          </p:nvPr>
        </p:nvSpPr>
        <p:spPr>
          <a:xfrm>
            <a:off x="5946118" y="2534875"/>
            <a:ext cx="31998900" cy="1638300"/>
          </a:xfrm>
          <a:prstGeom prst="rect">
            <a:avLst/>
          </a:prstGeom>
          <a:noFill/>
          <a:ln>
            <a:noFill/>
          </a:ln>
        </p:spPr>
        <p:txBody>
          <a:bodyPr spcFirstLastPara="1" wrap="square" lIns="228575" tIns="228575" rIns="228575" bIns="228575" anchor="t" anchorCtr="0">
            <a:noAutofit/>
          </a:bodyPr>
          <a:lstStyle/>
          <a:p>
            <a:pPr marL="0" lvl="0" indent="0" algn="l" rtl="0">
              <a:spcBef>
                <a:spcPts val="0"/>
              </a:spcBef>
              <a:spcAft>
                <a:spcPts val="6400"/>
              </a:spcAft>
              <a:buClr>
                <a:srgbClr val="205867"/>
              </a:buClr>
              <a:buSzPts val="2400"/>
              <a:buNone/>
            </a:pPr>
            <a:r>
              <a:rPr lang="en-US" sz="4300" dirty="0"/>
              <a:t>Aikaterini </a:t>
            </a:r>
            <a:r>
              <a:rPr lang="en-US" sz="4300" dirty="0" err="1"/>
              <a:t>Xenidou</a:t>
            </a:r>
            <a:r>
              <a:rPr lang="en-US" sz="4300" dirty="0"/>
              <a:t/>
            </a:r>
            <a:br>
              <a:rPr lang="en-US" sz="4300" dirty="0"/>
            </a:br>
            <a:r>
              <a:rPr lang="en-US" sz="4300" dirty="0"/>
              <a:t>PhD Candidate at the University of Alicante</a:t>
            </a:r>
            <a:endParaRPr sz="4300" dirty="0"/>
          </a:p>
        </p:txBody>
      </p:sp>
      <p:sp>
        <p:nvSpPr>
          <p:cNvPr id="119" name="Google Shape;119;p1"/>
          <p:cNvSpPr txBox="1">
            <a:spLocks noGrp="1"/>
          </p:cNvSpPr>
          <p:nvPr>
            <p:ph type="body" idx="15"/>
          </p:nvPr>
        </p:nvSpPr>
        <p:spPr>
          <a:xfrm>
            <a:off x="2971800" y="465813"/>
            <a:ext cx="37985700" cy="2620287"/>
          </a:xfrm>
          <a:prstGeom prst="rect">
            <a:avLst/>
          </a:prstGeom>
          <a:noFill/>
          <a:ln>
            <a:noFill/>
          </a:ln>
        </p:spPr>
        <p:txBody>
          <a:bodyPr spcFirstLastPara="1" wrap="square" lIns="228575" tIns="228575" rIns="228575" bIns="228575" anchor="t" anchorCtr="0">
            <a:noAutofit/>
          </a:bodyPr>
          <a:lstStyle/>
          <a:p>
            <a:pPr marL="0" lvl="0" indent="0" algn="l">
              <a:spcBef>
                <a:spcPts val="0"/>
              </a:spcBef>
              <a:spcAft>
                <a:spcPts val="6400"/>
              </a:spcAft>
              <a:buClr>
                <a:schemeClr val="dk1"/>
              </a:buClr>
              <a:buSzPts val="12000"/>
            </a:pPr>
            <a:r>
              <a:rPr lang="en-US" sz="7200" dirty="0"/>
              <a:t>The Role of Information Systems in Greek Schools from an Intercultural Viewpoint</a:t>
            </a:r>
            <a:endParaRPr sz="5400" dirty="0"/>
          </a:p>
        </p:txBody>
      </p:sp>
    </p:spTree>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0</TotalTime>
  <Words>654</Words>
  <Application>Microsoft Office PowerPoint</Application>
  <PresentationFormat>Προσαρμογή</PresentationFormat>
  <Paragraphs>28</Paragraphs>
  <Slides>1</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vt:i4>
      </vt:variant>
    </vt:vector>
  </HeadingPairs>
  <TitlesOfParts>
    <vt:vector size="9" baseType="lpstr">
      <vt:lpstr>Century Gothic</vt:lpstr>
      <vt:lpstr>Calibri</vt:lpstr>
      <vt:lpstr>Lato</vt:lpstr>
      <vt:lpstr>Arial</vt:lpstr>
      <vt:lpstr>Times New Roman</vt:lpstr>
      <vt:lpstr>Wingdings 3</vt:lpstr>
      <vt:lpstr>Trebuchet MS</vt:lpstr>
      <vt:lpstr>Θρόισμα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CanterburyMedia</dc:creator>
  <cp:lastModifiedBy>user1</cp:lastModifiedBy>
  <cp:revision>3</cp:revision>
  <dcterms:created xsi:type="dcterms:W3CDTF">2012-02-03T19:11:35Z</dcterms:created>
  <dcterms:modified xsi:type="dcterms:W3CDTF">2026-06-24T10:37:38Z</dcterms:modified>
</cp:coreProperties>
</file>