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5"/>
  </p:notesMasterIdLst>
  <p:sldIdLst>
    <p:sldId id="256" r:id="rId2"/>
    <p:sldId id="257" r:id="rId3"/>
    <p:sldId id="273" r:id="rId4"/>
    <p:sldId id="275" r:id="rId5"/>
    <p:sldId id="277" r:id="rId6"/>
    <p:sldId id="258" r:id="rId7"/>
    <p:sldId id="261" r:id="rId8"/>
    <p:sldId id="272" r:id="rId9"/>
    <p:sldId id="263" r:id="rId10"/>
    <p:sldId id="271" r:id="rId11"/>
    <p:sldId id="276" r:id="rId12"/>
    <p:sldId id="278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851532-9554-41D3-8F55-941E7DEF4039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FE667A4-0988-4D63-9682-4D16FCE01741}">
      <dgm:prSet phldrT="[Κείμενο]"/>
      <dgm:spPr/>
      <dgm:t>
        <a:bodyPr/>
        <a:lstStyle/>
        <a:p>
          <a:r>
            <a:rPr lang="en-US" dirty="0"/>
            <a:t>Assessment</a:t>
          </a:r>
          <a:endParaRPr lang="el-GR" dirty="0"/>
        </a:p>
      </dgm:t>
    </dgm:pt>
    <dgm:pt modelId="{E01DCC44-53F8-447B-AF22-4B337C792037}" type="parTrans" cxnId="{AF432DF1-18BA-4BD2-84A3-E59E4CC23595}">
      <dgm:prSet/>
      <dgm:spPr/>
      <dgm:t>
        <a:bodyPr/>
        <a:lstStyle/>
        <a:p>
          <a:endParaRPr lang="el-GR"/>
        </a:p>
      </dgm:t>
    </dgm:pt>
    <dgm:pt modelId="{C61CB831-0761-4F7D-B0F6-55348B862577}" type="sibTrans" cxnId="{AF432DF1-18BA-4BD2-84A3-E59E4CC23595}">
      <dgm:prSet/>
      <dgm:spPr/>
      <dgm:t>
        <a:bodyPr/>
        <a:lstStyle/>
        <a:p>
          <a:endParaRPr lang="el-GR"/>
        </a:p>
      </dgm:t>
    </dgm:pt>
    <dgm:pt modelId="{58CDEB7C-5F1D-4253-B90C-E6BAE502FEAD}">
      <dgm:prSet phldrT="[Κείμενο]" custT="1"/>
      <dgm:spPr/>
      <dgm:t>
        <a:bodyPr/>
        <a:lstStyle/>
        <a:p>
          <a:r>
            <a:rPr lang="en-US" sz="1200" dirty="0"/>
            <a:t>Screening/</a:t>
          </a:r>
        </a:p>
        <a:p>
          <a:r>
            <a:rPr lang="en-US" sz="1200" dirty="0"/>
            <a:t>identification</a:t>
          </a:r>
          <a:endParaRPr lang="el-GR" sz="1200" dirty="0"/>
        </a:p>
      </dgm:t>
    </dgm:pt>
    <dgm:pt modelId="{35B6C723-4F0A-4AF8-8EE0-E87BD598D6A2}" type="parTrans" cxnId="{96387198-0C6F-4D8A-9085-E54991A9B17C}">
      <dgm:prSet/>
      <dgm:spPr/>
      <dgm:t>
        <a:bodyPr/>
        <a:lstStyle/>
        <a:p>
          <a:endParaRPr lang="el-GR"/>
        </a:p>
      </dgm:t>
    </dgm:pt>
    <dgm:pt modelId="{B5BCC03E-CF42-458F-A9A1-0DB2ABF8352D}" type="sibTrans" cxnId="{96387198-0C6F-4D8A-9085-E54991A9B17C}">
      <dgm:prSet/>
      <dgm:spPr/>
      <dgm:t>
        <a:bodyPr/>
        <a:lstStyle/>
        <a:p>
          <a:endParaRPr lang="el-GR"/>
        </a:p>
      </dgm:t>
    </dgm:pt>
    <dgm:pt modelId="{53C1E654-6A34-4DFD-A6CB-CD0446C6ED84}">
      <dgm:prSet phldrT="[Κείμενο]" custT="1"/>
      <dgm:spPr/>
      <dgm:t>
        <a:bodyPr/>
        <a:lstStyle/>
        <a:p>
          <a:r>
            <a:rPr lang="en-US" sz="1200" dirty="0"/>
            <a:t>Placement</a:t>
          </a:r>
          <a:endParaRPr lang="el-GR" sz="1200" dirty="0"/>
        </a:p>
      </dgm:t>
    </dgm:pt>
    <dgm:pt modelId="{D16A9716-1E11-4FA3-9A20-3D5887C659F1}" type="parTrans" cxnId="{691C748F-EE2E-452F-B269-949BDEA07883}">
      <dgm:prSet/>
      <dgm:spPr/>
      <dgm:t>
        <a:bodyPr/>
        <a:lstStyle/>
        <a:p>
          <a:endParaRPr lang="el-GR"/>
        </a:p>
      </dgm:t>
    </dgm:pt>
    <dgm:pt modelId="{4EFDE496-73A7-4BAF-8689-58F76DCD3213}" type="sibTrans" cxnId="{691C748F-EE2E-452F-B269-949BDEA07883}">
      <dgm:prSet/>
      <dgm:spPr/>
      <dgm:t>
        <a:bodyPr/>
        <a:lstStyle/>
        <a:p>
          <a:endParaRPr lang="el-GR"/>
        </a:p>
      </dgm:t>
    </dgm:pt>
    <dgm:pt modelId="{510CDCAB-1C12-4EF3-BD4B-3A2EEF9046A1}">
      <dgm:prSet phldrT="[Κείμενο]" custT="1"/>
      <dgm:spPr/>
      <dgm:t>
        <a:bodyPr/>
        <a:lstStyle/>
        <a:p>
          <a:r>
            <a:rPr lang="en-US" sz="1200" dirty="0"/>
            <a:t>Reclassification/exit</a:t>
          </a:r>
          <a:endParaRPr lang="el-GR" sz="1200" dirty="0"/>
        </a:p>
      </dgm:t>
    </dgm:pt>
    <dgm:pt modelId="{86E537CF-6F87-47D0-A08B-1FCD52F6DDA8}" type="parTrans" cxnId="{90EFAEFB-031C-4731-8551-A8FF62B02E6D}">
      <dgm:prSet/>
      <dgm:spPr/>
      <dgm:t>
        <a:bodyPr/>
        <a:lstStyle/>
        <a:p>
          <a:endParaRPr lang="el-GR"/>
        </a:p>
      </dgm:t>
    </dgm:pt>
    <dgm:pt modelId="{B39D9E2E-300C-411D-BE5A-2BD623AAA878}" type="sibTrans" cxnId="{90EFAEFB-031C-4731-8551-A8FF62B02E6D}">
      <dgm:prSet/>
      <dgm:spPr/>
      <dgm:t>
        <a:bodyPr/>
        <a:lstStyle/>
        <a:p>
          <a:endParaRPr lang="el-GR"/>
        </a:p>
      </dgm:t>
    </dgm:pt>
    <dgm:pt modelId="{6462E4A7-53E0-4EF2-B421-6E1C439D0861}">
      <dgm:prSet phldrT="[Κείμενο]"/>
      <dgm:spPr/>
      <dgm:t>
        <a:bodyPr/>
        <a:lstStyle/>
        <a:p>
          <a:r>
            <a:rPr lang="en-US" dirty="0"/>
            <a:t>Accountability</a:t>
          </a:r>
          <a:endParaRPr lang="el-GR" dirty="0"/>
        </a:p>
      </dgm:t>
    </dgm:pt>
    <dgm:pt modelId="{6B960D6F-9644-4E7A-A73F-F4E0EBC04B31}" type="parTrans" cxnId="{AC04B22B-2A38-4C65-82EB-B10E982406D4}">
      <dgm:prSet/>
      <dgm:spPr/>
      <dgm:t>
        <a:bodyPr/>
        <a:lstStyle/>
        <a:p>
          <a:endParaRPr lang="el-GR"/>
        </a:p>
      </dgm:t>
    </dgm:pt>
    <dgm:pt modelId="{5B2E6553-CD7F-4668-AB05-6BCCF87F88A7}" type="sibTrans" cxnId="{AC04B22B-2A38-4C65-82EB-B10E982406D4}">
      <dgm:prSet/>
      <dgm:spPr/>
      <dgm:t>
        <a:bodyPr/>
        <a:lstStyle/>
        <a:p>
          <a:endParaRPr lang="el-GR"/>
        </a:p>
      </dgm:t>
    </dgm:pt>
    <dgm:pt modelId="{7D8D603B-C91B-4704-836E-0062F7F7519E}">
      <dgm:prSet phldrT="[Κείμενο]"/>
      <dgm:spPr/>
      <dgm:t>
        <a:bodyPr/>
        <a:lstStyle/>
        <a:p>
          <a:endParaRPr lang="el-GR"/>
        </a:p>
      </dgm:t>
    </dgm:pt>
    <dgm:pt modelId="{DE7C96D5-44FC-4067-9604-8D952767F61A}" type="parTrans" cxnId="{6EFE3BF0-297D-42AE-A2E4-26A7682AF401}">
      <dgm:prSet/>
      <dgm:spPr/>
      <dgm:t>
        <a:bodyPr/>
        <a:lstStyle/>
        <a:p>
          <a:endParaRPr lang="el-GR"/>
        </a:p>
      </dgm:t>
    </dgm:pt>
    <dgm:pt modelId="{70697B41-B330-48F6-A8F9-3F3CF91968EB}" type="sibTrans" cxnId="{6EFE3BF0-297D-42AE-A2E4-26A7682AF401}">
      <dgm:prSet/>
      <dgm:spPr/>
      <dgm:t>
        <a:bodyPr/>
        <a:lstStyle/>
        <a:p>
          <a:endParaRPr lang="el-GR"/>
        </a:p>
      </dgm:t>
    </dgm:pt>
    <dgm:pt modelId="{58ECBDA6-84B4-4FEB-837C-D58587BF919D}">
      <dgm:prSet/>
      <dgm:spPr/>
      <dgm:t>
        <a:bodyPr/>
        <a:lstStyle/>
        <a:p>
          <a:endParaRPr lang="el-GR"/>
        </a:p>
      </dgm:t>
    </dgm:pt>
    <dgm:pt modelId="{DD44E68A-E4EE-4A03-BE44-CDFA936099AC}" type="parTrans" cxnId="{1F7806BC-620A-4447-AFB8-8BCF409616ED}">
      <dgm:prSet/>
      <dgm:spPr/>
      <dgm:t>
        <a:bodyPr/>
        <a:lstStyle/>
        <a:p>
          <a:endParaRPr lang="el-GR"/>
        </a:p>
      </dgm:t>
    </dgm:pt>
    <dgm:pt modelId="{8025720A-28B1-4F7B-930C-EE60E8D37732}" type="sibTrans" cxnId="{1F7806BC-620A-4447-AFB8-8BCF409616ED}">
      <dgm:prSet/>
      <dgm:spPr/>
      <dgm:t>
        <a:bodyPr/>
        <a:lstStyle/>
        <a:p>
          <a:endParaRPr lang="el-GR"/>
        </a:p>
      </dgm:t>
    </dgm:pt>
    <dgm:pt modelId="{44041DE0-6C99-4869-AD79-69F68C960179}">
      <dgm:prSet/>
      <dgm:spPr/>
      <dgm:t>
        <a:bodyPr/>
        <a:lstStyle/>
        <a:p>
          <a:endParaRPr lang="el-GR"/>
        </a:p>
      </dgm:t>
    </dgm:pt>
    <dgm:pt modelId="{6A41CFCE-13C6-4F98-8799-9B1BFCC27498}" type="parTrans" cxnId="{8EC178D8-4070-4E51-9215-506DC89B8BA3}">
      <dgm:prSet/>
      <dgm:spPr/>
      <dgm:t>
        <a:bodyPr/>
        <a:lstStyle/>
        <a:p>
          <a:endParaRPr lang="el-GR"/>
        </a:p>
      </dgm:t>
    </dgm:pt>
    <dgm:pt modelId="{814ED3E2-8A7C-4FFF-B498-2CBDD55B1BE3}" type="sibTrans" cxnId="{8EC178D8-4070-4E51-9215-506DC89B8BA3}">
      <dgm:prSet/>
      <dgm:spPr/>
      <dgm:t>
        <a:bodyPr/>
        <a:lstStyle/>
        <a:p>
          <a:endParaRPr lang="el-GR"/>
        </a:p>
      </dgm:t>
    </dgm:pt>
    <dgm:pt modelId="{B37982DE-284F-439A-9160-B9BC6019F1A4}">
      <dgm:prSet custT="1"/>
      <dgm:spPr/>
      <dgm:t>
        <a:bodyPr/>
        <a:lstStyle/>
        <a:p>
          <a:r>
            <a:rPr lang="en-US" sz="1200" dirty="0"/>
            <a:t>Program evaluation</a:t>
          </a:r>
          <a:endParaRPr lang="el-GR" sz="1200" dirty="0"/>
        </a:p>
      </dgm:t>
    </dgm:pt>
    <dgm:pt modelId="{C6074F91-28D2-4AD9-BA4A-4F3AE622C7FE}" type="parTrans" cxnId="{957921D4-A3C7-45F9-BA08-AD6009AFF6DB}">
      <dgm:prSet/>
      <dgm:spPr/>
      <dgm:t>
        <a:bodyPr/>
        <a:lstStyle/>
        <a:p>
          <a:endParaRPr lang="el-GR"/>
        </a:p>
      </dgm:t>
    </dgm:pt>
    <dgm:pt modelId="{C56524B9-DF6B-4B48-8E5B-3261F67DA273}" type="sibTrans" cxnId="{957921D4-A3C7-45F9-BA08-AD6009AFF6DB}">
      <dgm:prSet/>
      <dgm:spPr/>
      <dgm:t>
        <a:bodyPr/>
        <a:lstStyle/>
        <a:p>
          <a:endParaRPr lang="el-GR"/>
        </a:p>
      </dgm:t>
    </dgm:pt>
    <dgm:pt modelId="{5F816DC8-7AEB-4D52-8A3E-CD33403663C3}">
      <dgm:prSet/>
      <dgm:spPr/>
      <dgm:t>
        <a:bodyPr/>
        <a:lstStyle/>
        <a:p>
          <a:r>
            <a:rPr lang="en-US" dirty="0"/>
            <a:t>Monitoring</a:t>
          </a:r>
        </a:p>
        <a:p>
          <a:r>
            <a:rPr lang="en-US" dirty="0"/>
            <a:t>Student</a:t>
          </a:r>
        </a:p>
        <a:p>
          <a:r>
            <a:rPr lang="en-US" dirty="0"/>
            <a:t>Progress</a:t>
          </a:r>
        </a:p>
        <a:p>
          <a:endParaRPr lang="el-GR" dirty="0"/>
        </a:p>
      </dgm:t>
    </dgm:pt>
    <dgm:pt modelId="{21DF5A3A-3ACB-4422-9F52-3D052D8FB8C8}" type="parTrans" cxnId="{698C116A-FF63-467C-BFD5-BEEC0EEE896B}">
      <dgm:prSet/>
      <dgm:spPr/>
      <dgm:t>
        <a:bodyPr/>
        <a:lstStyle/>
        <a:p>
          <a:endParaRPr lang="el-GR"/>
        </a:p>
      </dgm:t>
    </dgm:pt>
    <dgm:pt modelId="{9C42C29D-A85E-43D3-B8C8-AB5524FAC7D1}" type="sibTrans" cxnId="{698C116A-FF63-467C-BFD5-BEEC0EEE896B}">
      <dgm:prSet/>
      <dgm:spPr/>
      <dgm:t>
        <a:bodyPr/>
        <a:lstStyle/>
        <a:p>
          <a:endParaRPr lang="el-GR"/>
        </a:p>
      </dgm:t>
    </dgm:pt>
    <dgm:pt modelId="{78288521-3E7C-4042-8523-A992F09057A4}" type="pres">
      <dgm:prSet presAssocID="{81851532-9554-41D3-8F55-941E7DEF403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EE613B2-A976-4F53-A17F-D1D380E9A98A}" type="pres">
      <dgm:prSet presAssocID="{BFE667A4-0988-4D63-9682-4D16FCE01741}" presName="centerShape" presStyleLbl="node0" presStyleIdx="0" presStyleCnt="1"/>
      <dgm:spPr/>
    </dgm:pt>
    <dgm:pt modelId="{4ECBC8C7-8887-4F2D-9284-690765DA0A2C}" type="pres">
      <dgm:prSet presAssocID="{35B6C723-4F0A-4AF8-8EE0-E87BD598D6A2}" presName="parTrans" presStyleLbl="sibTrans2D1" presStyleIdx="0" presStyleCnt="6"/>
      <dgm:spPr/>
    </dgm:pt>
    <dgm:pt modelId="{E729DCD1-430D-4C57-B581-86BA0ED57403}" type="pres">
      <dgm:prSet presAssocID="{35B6C723-4F0A-4AF8-8EE0-E87BD598D6A2}" presName="connectorText" presStyleLbl="sibTrans2D1" presStyleIdx="0" presStyleCnt="6"/>
      <dgm:spPr/>
    </dgm:pt>
    <dgm:pt modelId="{87868F01-79E6-4C16-8D7E-46EAE66287D2}" type="pres">
      <dgm:prSet presAssocID="{58CDEB7C-5F1D-4253-B90C-E6BAE502FEAD}" presName="node" presStyleLbl="node1" presStyleIdx="0" presStyleCnt="6">
        <dgm:presLayoutVars>
          <dgm:bulletEnabled val="1"/>
        </dgm:presLayoutVars>
      </dgm:prSet>
      <dgm:spPr/>
    </dgm:pt>
    <dgm:pt modelId="{C8F7962A-8881-4CFB-AD6F-AFA8F6D35711}" type="pres">
      <dgm:prSet presAssocID="{D16A9716-1E11-4FA3-9A20-3D5887C659F1}" presName="parTrans" presStyleLbl="sibTrans2D1" presStyleIdx="1" presStyleCnt="6"/>
      <dgm:spPr/>
    </dgm:pt>
    <dgm:pt modelId="{5D7C5046-5970-43A3-8FC2-07BCC4FEE990}" type="pres">
      <dgm:prSet presAssocID="{D16A9716-1E11-4FA3-9A20-3D5887C659F1}" presName="connectorText" presStyleLbl="sibTrans2D1" presStyleIdx="1" presStyleCnt="6"/>
      <dgm:spPr/>
    </dgm:pt>
    <dgm:pt modelId="{B5CAA03B-D883-4BCC-B9EC-7816699A89AF}" type="pres">
      <dgm:prSet presAssocID="{53C1E654-6A34-4DFD-A6CB-CD0446C6ED84}" presName="node" presStyleLbl="node1" presStyleIdx="1" presStyleCnt="6">
        <dgm:presLayoutVars>
          <dgm:bulletEnabled val="1"/>
        </dgm:presLayoutVars>
      </dgm:prSet>
      <dgm:spPr/>
    </dgm:pt>
    <dgm:pt modelId="{A7549EDE-367B-49D8-A9AC-AF00E7CAC895}" type="pres">
      <dgm:prSet presAssocID="{86E537CF-6F87-47D0-A08B-1FCD52F6DDA8}" presName="parTrans" presStyleLbl="sibTrans2D1" presStyleIdx="2" presStyleCnt="6"/>
      <dgm:spPr/>
    </dgm:pt>
    <dgm:pt modelId="{FB7C0162-9FF0-4852-9FFD-5A80BF639BBD}" type="pres">
      <dgm:prSet presAssocID="{86E537CF-6F87-47D0-A08B-1FCD52F6DDA8}" presName="connectorText" presStyleLbl="sibTrans2D1" presStyleIdx="2" presStyleCnt="6"/>
      <dgm:spPr/>
    </dgm:pt>
    <dgm:pt modelId="{1B1AC56F-F2F4-48F4-BA43-D92C8CD2D0AA}" type="pres">
      <dgm:prSet presAssocID="{510CDCAB-1C12-4EF3-BD4B-3A2EEF9046A1}" presName="node" presStyleLbl="node1" presStyleIdx="2" presStyleCnt="6">
        <dgm:presLayoutVars>
          <dgm:bulletEnabled val="1"/>
        </dgm:presLayoutVars>
      </dgm:prSet>
      <dgm:spPr/>
    </dgm:pt>
    <dgm:pt modelId="{64723D1A-4E27-4726-BDD5-72C94F77EE2A}" type="pres">
      <dgm:prSet presAssocID="{6B960D6F-9644-4E7A-A73F-F4E0EBC04B31}" presName="parTrans" presStyleLbl="sibTrans2D1" presStyleIdx="3" presStyleCnt="6"/>
      <dgm:spPr/>
    </dgm:pt>
    <dgm:pt modelId="{AAD95821-3D50-45F5-BF86-64011417D96D}" type="pres">
      <dgm:prSet presAssocID="{6B960D6F-9644-4E7A-A73F-F4E0EBC04B31}" presName="connectorText" presStyleLbl="sibTrans2D1" presStyleIdx="3" presStyleCnt="6"/>
      <dgm:spPr/>
    </dgm:pt>
    <dgm:pt modelId="{E873A72E-4D70-4E29-8911-352B475F36F7}" type="pres">
      <dgm:prSet presAssocID="{6462E4A7-53E0-4EF2-B421-6E1C439D0861}" presName="node" presStyleLbl="node1" presStyleIdx="3" presStyleCnt="6">
        <dgm:presLayoutVars>
          <dgm:bulletEnabled val="1"/>
        </dgm:presLayoutVars>
      </dgm:prSet>
      <dgm:spPr/>
    </dgm:pt>
    <dgm:pt modelId="{7E6AEC5D-FC66-49B7-8277-4A8FF89332F5}" type="pres">
      <dgm:prSet presAssocID="{21DF5A3A-3ACB-4422-9F52-3D052D8FB8C8}" presName="parTrans" presStyleLbl="sibTrans2D1" presStyleIdx="4" presStyleCnt="6"/>
      <dgm:spPr/>
    </dgm:pt>
    <dgm:pt modelId="{F9EF8FFE-65E3-49F2-8334-7524192878F6}" type="pres">
      <dgm:prSet presAssocID="{21DF5A3A-3ACB-4422-9F52-3D052D8FB8C8}" presName="connectorText" presStyleLbl="sibTrans2D1" presStyleIdx="4" presStyleCnt="6"/>
      <dgm:spPr/>
    </dgm:pt>
    <dgm:pt modelId="{86E8A820-B41F-4C8B-B13E-4E07EB104CBD}" type="pres">
      <dgm:prSet presAssocID="{5F816DC8-7AEB-4D52-8A3E-CD33403663C3}" presName="node" presStyleLbl="node1" presStyleIdx="4" presStyleCnt="6">
        <dgm:presLayoutVars>
          <dgm:bulletEnabled val="1"/>
        </dgm:presLayoutVars>
      </dgm:prSet>
      <dgm:spPr/>
    </dgm:pt>
    <dgm:pt modelId="{1D2A9738-4EAE-422B-9188-18F93A8DC49D}" type="pres">
      <dgm:prSet presAssocID="{C6074F91-28D2-4AD9-BA4A-4F3AE622C7FE}" presName="parTrans" presStyleLbl="sibTrans2D1" presStyleIdx="5" presStyleCnt="6"/>
      <dgm:spPr/>
    </dgm:pt>
    <dgm:pt modelId="{913D0781-D32A-4B75-917A-BEEC9BCE1167}" type="pres">
      <dgm:prSet presAssocID="{C6074F91-28D2-4AD9-BA4A-4F3AE622C7FE}" presName="connectorText" presStyleLbl="sibTrans2D1" presStyleIdx="5" presStyleCnt="6"/>
      <dgm:spPr/>
    </dgm:pt>
    <dgm:pt modelId="{118FE2EF-45A6-4909-B85B-016FDC871865}" type="pres">
      <dgm:prSet presAssocID="{B37982DE-284F-439A-9160-B9BC6019F1A4}" presName="node" presStyleLbl="node1" presStyleIdx="5" presStyleCnt="6">
        <dgm:presLayoutVars>
          <dgm:bulletEnabled val="1"/>
        </dgm:presLayoutVars>
      </dgm:prSet>
      <dgm:spPr/>
    </dgm:pt>
  </dgm:ptLst>
  <dgm:cxnLst>
    <dgm:cxn modelId="{D54E740A-720B-4033-BBAA-8F43A82F982E}" type="presOf" srcId="{58CDEB7C-5F1D-4253-B90C-E6BAE502FEAD}" destId="{87868F01-79E6-4C16-8D7E-46EAE66287D2}" srcOrd="0" destOrd="0" presId="urn:microsoft.com/office/officeart/2005/8/layout/radial5"/>
    <dgm:cxn modelId="{77EC5318-56A6-4CA5-A251-2DB1D07625A2}" type="presOf" srcId="{5F816DC8-7AEB-4D52-8A3E-CD33403663C3}" destId="{86E8A820-B41F-4C8B-B13E-4E07EB104CBD}" srcOrd="0" destOrd="0" presId="urn:microsoft.com/office/officeart/2005/8/layout/radial5"/>
    <dgm:cxn modelId="{EDA2FE22-9AFE-4CA6-8421-6EBFBA458D20}" type="presOf" srcId="{6B960D6F-9644-4E7A-A73F-F4E0EBC04B31}" destId="{AAD95821-3D50-45F5-BF86-64011417D96D}" srcOrd="1" destOrd="0" presId="urn:microsoft.com/office/officeart/2005/8/layout/radial5"/>
    <dgm:cxn modelId="{AC04B22B-2A38-4C65-82EB-B10E982406D4}" srcId="{BFE667A4-0988-4D63-9682-4D16FCE01741}" destId="{6462E4A7-53E0-4EF2-B421-6E1C439D0861}" srcOrd="3" destOrd="0" parTransId="{6B960D6F-9644-4E7A-A73F-F4E0EBC04B31}" sibTransId="{5B2E6553-CD7F-4668-AB05-6BCCF87F88A7}"/>
    <dgm:cxn modelId="{E4C6492C-1A7E-4E9C-87D6-BAE72E7E0D35}" type="presOf" srcId="{C6074F91-28D2-4AD9-BA4A-4F3AE622C7FE}" destId="{913D0781-D32A-4B75-917A-BEEC9BCE1167}" srcOrd="1" destOrd="0" presId="urn:microsoft.com/office/officeart/2005/8/layout/radial5"/>
    <dgm:cxn modelId="{3A58E132-E4AA-4A31-BCC2-75B1F8B3A287}" type="presOf" srcId="{6462E4A7-53E0-4EF2-B421-6E1C439D0861}" destId="{E873A72E-4D70-4E29-8911-352B475F36F7}" srcOrd="0" destOrd="0" presId="urn:microsoft.com/office/officeart/2005/8/layout/radial5"/>
    <dgm:cxn modelId="{6B51B63F-85B7-4CDC-AB6C-63AA4735C855}" type="presOf" srcId="{86E537CF-6F87-47D0-A08B-1FCD52F6DDA8}" destId="{A7549EDE-367B-49D8-A9AC-AF00E7CAC895}" srcOrd="0" destOrd="0" presId="urn:microsoft.com/office/officeart/2005/8/layout/radial5"/>
    <dgm:cxn modelId="{152C6845-448D-4D2F-B51C-012A9F811EF6}" type="presOf" srcId="{21DF5A3A-3ACB-4422-9F52-3D052D8FB8C8}" destId="{F9EF8FFE-65E3-49F2-8334-7524192878F6}" srcOrd="1" destOrd="0" presId="urn:microsoft.com/office/officeart/2005/8/layout/radial5"/>
    <dgm:cxn modelId="{698C116A-FF63-467C-BFD5-BEEC0EEE896B}" srcId="{BFE667A4-0988-4D63-9682-4D16FCE01741}" destId="{5F816DC8-7AEB-4D52-8A3E-CD33403663C3}" srcOrd="4" destOrd="0" parTransId="{21DF5A3A-3ACB-4422-9F52-3D052D8FB8C8}" sibTransId="{9C42C29D-A85E-43D3-B8C8-AB5524FAC7D1}"/>
    <dgm:cxn modelId="{6D07E46A-1682-4CBF-AD3B-1C578636EB97}" type="presOf" srcId="{35B6C723-4F0A-4AF8-8EE0-E87BD598D6A2}" destId="{4ECBC8C7-8887-4F2D-9284-690765DA0A2C}" srcOrd="0" destOrd="0" presId="urn:microsoft.com/office/officeart/2005/8/layout/radial5"/>
    <dgm:cxn modelId="{4549116B-9F12-4493-B969-17E52CE16B54}" type="presOf" srcId="{D16A9716-1E11-4FA3-9A20-3D5887C659F1}" destId="{C8F7962A-8881-4CFB-AD6F-AFA8F6D35711}" srcOrd="0" destOrd="0" presId="urn:microsoft.com/office/officeart/2005/8/layout/radial5"/>
    <dgm:cxn modelId="{6D01324B-A3CD-40D5-80A8-FEBC7E9237EC}" type="presOf" srcId="{C6074F91-28D2-4AD9-BA4A-4F3AE622C7FE}" destId="{1D2A9738-4EAE-422B-9188-18F93A8DC49D}" srcOrd="0" destOrd="0" presId="urn:microsoft.com/office/officeart/2005/8/layout/radial5"/>
    <dgm:cxn modelId="{5C49456D-BB12-4054-9C2F-2B552543DFEB}" type="presOf" srcId="{35B6C723-4F0A-4AF8-8EE0-E87BD598D6A2}" destId="{E729DCD1-430D-4C57-B581-86BA0ED57403}" srcOrd="1" destOrd="0" presId="urn:microsoft.com/office/officeart/2005/8/layout/radial5"/>
    <dgm:cxn modelId="{BC37694F-25B7-47B5-9BA4-9B72DA420AC2}" type="presOf" srcId="{D16A9716-1E11-4FA3-9A20-3D5887C659F1}" destId="{5D7C5046-5970-43A3-8FC2-07BCC4FEE990}" srcOrd="1" destOrd="0" presId="urn:microsoft.com/office/officeart/2005/8/layout/radial5"/>
    <dgm:cxn modelId="{55F77258-D962-4370-B825-CC1580BF3F6A}" type="presOf" srcId="{B37982DE-284F-439A-9160-B9BC6019F1A4}" destId="{118FE2EF-45A6-4909-B85B-016FDC871865}" srcOrd="0" destOrd="0" presId="urn:microsoft.com/office/officeart/2005/8/layout/radial5"/>
    <dgm:cxn modelId="{691C748F-EE2E-452F-B269-949BDEA07883}" srcId="{BFE667A4-0988-4D63-9682-4D16FCE01741}" destId="{53C1E654-6A34-4DFD-A6CB-CD0446C6ED84}" srcOrd="1" destOrd="0" parTransId="{D16A9716-1E11-4FA3-9A20-3D5887C659F1}" sibTransId="{4EFDE496-73A7-4BAF-8689-58F76DCD3213}"/>
    <dgm:cxn modelId="{96387198-0C6F-4D8A-9085-E54991A9B17C}" srcId="{BFE667A4-0988-4D63-9682-4D16FCE01741}" destId="{58CDEB7C-5F1D-4253-B90C-E6BAE502FEAD}" srcOrd="0" destOrd="0" parTransId="{35B6C723-4F0A-4AF8-8EE0-E87BD598D6A2}" sibTransId="{B5BCC03E-CF42-458F-A9A1-0DB2ABF8352D}"/>
    <dgm:cxn modelId="{C27FDC9F-D565-4977-96A1-7540A267137F}" type="presOf" srcId="{81851532-9554-41D3-8F55-941E7DEF4039}" destId="{78288521-3E7C-4042-8523-A992F09057A4}" srcOrd="0" destOrd="0" presId="urn:microsoft.com/office/officeart/2005/8/layout/radial5"/>
    <dgm:cxn modelId="{2D0653B7-5049-4441-9518-B3F3A224F86C}" type="presOf" srcId="{510CDCAB-1C12-4EF3-BD4B-3A2EEF9046A1}" destId="{1B1AC56F-F2F4-48F4-BA43-D92C8CD2D0AA}" srcOrd="0" destOrd="0" presId="urn:microsoft.com/office/officeart/2005/8/layout/radial5"/>
    <dgm:cxn modelId="{1F7806BC-620A-4447-AFB8-8BCF409616ED}" srcId="{81851532-9554-41D3-8F55-941E7DEF4039}" destId="{58ECBDA6-84B4-4FEB-837C-D58587BF919D}" srcOrd="2" destOrd="0" parTransId="{DD44E68A-E4EE-4A03-BE44-CDFA936099AC}" sibTransId="{8025720A-28B1-4F7B-930C-EE60E8D37732}"/>
    <dgm:cxn modelId="{625A56D0-5A5B-4D5F-B8D3-A39E808A921D}" type="presOf" srcId="{BFE667A4-0988-4D63-9682-4D16FCE01741}" destId="{0EE613B2-A976-4F53-A17F-D1D380E9A98A}" srcOrd="0" destOrd="0" presId="urn:microsoft.com/office/officeart/2005/8/layout/radial5"/>
    <dgm:cxn modelId="{957921D4-A3C7-45F9-BA08-AD6009AFF6DB}" srcId="{BFE667A4-0988-4D63-9682-4D16FCE01741}" destId="{B37982DE-284F-439A-9160-B9BC6019F1A4}" srcOrd="5" destOrd="0" parTransId="{C6074F91-28D2-4AD9-BA4A-4F3AE622C7FE}" sibTransId="{C56524B9-DF6B-4B48-8E5B-3261F67DA273}"/>
    <dgm:cxn modelId="{8EC178D8-4070-4E51-9215-506DC89B8BA3}" srcId="{81851532-9554-41D3-8F55-941E7DEF4039}" destId="{44041DE0-6C99-4869-AD79-69F68C960179}" srcOrd="3" destOrd="0" parTransId="{6A41CFCE-13C6-4F98-8799-9B1BFCC27498}" sibTransId="{814ED3E2-8A7C-4FFF-B498-2CBDD55B1BE3}"/>
    <dgm:cxn modelId="{92609ED9-90B1-4637-B48A-1E2D0F0505B0}" type="presOf" srcId="{21DF5A3A-3ACB-4422-9F52-3D052D8FB8C8}" destId="{7E6AEC5D-FC66-49B7-8277-4A8FF89332F5}" srcOrd="0" destOrd="0" presId="urn:microsoft.com/office/officeart/2005/8/layout/radial5"/>
    <dgm:cxn modelId="{2F9449E2-0FCD-4ED6-B105-70213F57594B}" type="presOf" srcId="{53C1E654-6A34-4DFD-A6CB-CD0446C6ED84}" destId="{B5CAA03B-D883-4BCC-B9EC-7816699A89AF}" srcOrd="0" destOrd="0" presId="urn:microsoft.com/office/officeart/2005/8/layout/radial5"/>
    <dgm:cxn modelId="{10B814E3-DDED-4A66-A7B4-A89BAA0EE278}" type="presOf" srcId="{6B960D6F-9644-4E7A-A73F-F4E0EBC04B31}" destId="{64723D1A-4E27-4726-BDD5-72C94F77EE2A}" srcOrd="0" destOrd="0" presId="urn:microsoft.com/office/officeart/2005/8/layout/radial5"/>
    <dgm:cxn modelId="{6EFE3BF0-297D-42AE-A2E4-26A7682AF401}" srcId="{81851532-9554-41D3-8F55-941E7DEF4039}" destId="{7D8D603B-C91B-4704-836E-0062F7F7519E}" srcOrd="1" destOrd="0" parTransId="{DE7C96D5-44FC-4067-9604-8D952767F61A}" sibTransId="{70697B41-B330-48F6-A8F9-3F3CF91968EB}"/>
    <dgm:cxn modelId="{AF432DF1-18BA-4BD2-84A3-E59E4CC23595}" srcId="{81851532-9554-41D3-8F55-941E7DEF4039}" destId="{BFE667A4-0988-4D63-9682-4D16FCE01741}" srcOrd="0" destOrd="0" parTransId="{E01DCC44-53F8-447B-AF22-4B337C792037}" sibTransId="{C61CB831-0761-4F7D-B0F6-55348B862577}"/>
    <dgm:cxn modelId="{DFF430F5-C2FB-4828-BFBD-C4DA616B0DAD}" type="presOf" srcId="{86E537CF-6F87-47D0-A08B-1FCD52F6DDA8}" destId="{FB7C0162-9FF0-4852-9FFD-5A80BF639BBD}" srcOrd="1" destOrd="0" presId="urn:microsoft.com/office/officeart/2005/8/layout/radial5"/>
    <dgm:cxn modelId="{90EFAEFB-031C-4731-8551-A8FF62B02E6D}" srcId="{BFE667A4-0988-4D63-9682-4D16FCE01741}" destId="{510CDCAB-1C12-4EF3-BD4B-3A2EEF9046A1}" srcOrd="2" destOrd="0" parTransId="{86E537CF-6F87-47D0-A08B-1FCD52F6DDA8}" sibTransId="{B39D9E2E-300C-411D-BE5A-2BD623AAA878}"/>
    <dgm:cxn modelId="{330FA7E2-AF79-4D53-9C94-005A053838B1}" type="presParOf" srcId="{78288521-3E7C-4042-8523-A992F09057A4}" destId="{0EE613B2-A976-4F53-A17F-D1D380E9A98A}" srcOrd="0" destOrd="0" presId="urn:microsoft.com/office/officeart/2005/8/layout/radial5"/>
    <dgm:cxn modelId="{6283D361-1784-4B9E-B3D2-9C14C851F3AD}" type="presParOf" srcId="{78288521-3E7C-4042-8523-A992F09057A4}" destId="{4ECBC8C7-8887-4F2D-9284-690765DA0A2C}" srcOrd="1" destOrd="0" presId="urn:microsoft.com/office/officeart/2005/8/layout/radial5"/>
    <dgm:cxn modelId="{920C69CD-6F4F-4DBB-BA22-D3724A27968C}" type="presParOf" srcId="{4ECBC8C7-8887-4F2D-9284-690765DA0A2C}" destId="{E729DCD1-430D-4C57-B581-86BA0ED57403}" srcOrd="0" destOrd="0" presId="urn:microsoft.com/office/officeart/2005/8/layout/radial5"/>
    <dgm:cxn modelId="{18C483F2-75DF-4E4E-9ED0-B90DE87EF0B3}" type="presParOf" srcId="{78288521-3E7C-4042-8523-A992F09057A4}" destId="{87868F01-79E6-4C16-8D7E-46EAE66287D2}" srcOrd="2" destOrd="0" presId="urn:microsoft.com/office/officeart/2005/8/layout/radial5"/>
    <dgm:cxn modelId="{4DB19895-2482-4B99-9156-4236D0E38428}" type="presParOf" srcId="{78288521-3E7C-4042-8523-A992F09057A4}" destId="{C8F7962A-8881-4CFB-AD6F-AFA8F6D35711}" srcOrd="3" destOrd="0" presId="urn:microsoft.com/office/officeart/2005/8/layout/radial5"/>
    <dgm:cxn modelId="{ADD1EA85-76F5-440D-B927-A948A270F216}" type="presParOf" srcId="{C8F7962A-8881-4CFB-AD6F-AFA8F6D35711}" destId="{5D7C5046-5970-43A3-8FC2-07BCC4FEE990}" srcOrd="0" destOrd="0" presId="urn:microsoft.com/office/officeart/2005/8/layout/radial5"/>
    <dgm:cxn modelId="{DF76267D-EC28-472A-B0A4-0D9BC2CA2FF7}" type="presParOf" srcId="{78288521-3E7C-4042-8523-A992F09057A4}" destId="{B5CAA03B-D883-4BCC-B9EC-7816699A89AF}" srcOrd="4" destOrd="0" presId="urn:microsoft.com/office/officeart/2005/8/layout/radial5"/>
    <dgm:cxn modelId="{FA31D02C-62CC-4843-8254-13F6BBC0A3ED}" type="presParOf" srcId="{78288521-3E7C-4042-8523-A992F09057A4}" destId="{A7549EDE-367B-49D8-A9AC-AF00E7CAC895}" srcOrd="5" destOrd="0" presId="urn:microsoft.com/office/officeart/2005/8/layout/radial5"/>
    <dgm:cxn modelId="{98A9A029-5628-46A0-A7C4-0ACCBAB97596}" type="presParOf" srcId="{A7549EDE-367B-49D8-A9AC-AF00E7CAC895}" destId="{FB7C0162-9FF0-4852-9FFD-5A80BF639BBD}" srcOrd="0" destOrd="0" presId="urn:microsoft.com/office/officeart/2005/8/layout/radial5"/>
    <dgm:cxn modelId="{09916717-494E-40C0-B16B-57FCBE36997C}" type="presParOf" srcId="{78288521-3E7C-4042-8523-A992F09057A4}" destId="{1B1AC56F-F2F4-48F4-BA43-D92C8CD2D0AA}" srcOrd="6" destOrd="0" presId="urn:microsoft.com/office/officeart/2005/8/layout/radial5"/>
    <dgm:cxn modelId="{68BD3A6D-C54E-4118-8CEC-A0BFCC922CE6}" type="presParOf" srcId="{78288521-3E7C-4042-8523-A992F09057A4}" destId="{64723D1A-4E27-4726-BDD5-72C94F77EE2A}" srcOrd="7" destOrd="0" presId="urn:microsoft.com/office/officeart/2005/8/layout/radial5"/>
    <dgm:cxn modelId="{3FDD19A2-B8B6-45ED-A893-52D3E9184459}" type="presParOf" srcId="{64723D1A-4E27-4726-BDD5-72C94F77EE2A}" destId="{AAD95821-3D50-45F5-BF86-64011417D96D}" srcOrd="0" destOrd="0" presId="urn:microsoft.com/office/officeart/2005/8/layout/radial5"/>
    <dgm:cxn modelId="{51B2118C-41B8-4BB9-9DD5-93B6CF93001B}" type="presParOf" srcId="{78288521-3E7C-4042-8523-A992F09057A4}" destId="{E873A72E-4D70-4E29-8911-352B475F36F7}" srcOrd="8" destOrd="0" presId="urn:microsoft.com/office/officeart/2005/8/layout/radial5"/>
    <dgm:cxn modelId="{FE9B2F79-BA0F-4404-8033-E41D3236C210}" type="presParOf" srcId="{78288521-3E7C-4042-8523-A992F09057A4}" destId="{7E6AEC5D-FC66-49B7-8277-4A8FF89332F5}" srcOrd="9" destOrd="0" presId="urn:microsoft.com/office/officeart/2005/8/layout/radial5"/>
    <dgm:cxn modelId="{0C1B8FA6-5583-4E19-891D-F5DFE1BAF53F}" type="presParOf" srcId="{7E6AEC5D-FC66-49B7-8277-4A8FF89332F5}" destId="{F9EF8FFE-65E3-49F2-8334-7524192878F6}" srcOrd="0" destOrd="0" presId="urn:microsoft.com/office/officeart/2005/8/layout/radial5"/>
    <dgm:cxn modelId="{F7AAA256-987B-4F9B-9C27-BB1B72FE32A8}" type="presParOf" srcId="{78288521-3E7C-4042-8523-A992F09057A4}" destId="{86E8A820-B41F-4C8B-B13E-4E07EB104CBD}" srcOrd="10" destOrd="0" presId="urn:microsoft.com/office/officeart/2005/8/layout/radial5"/>
    <dgm:cxn modelId="{53F6D114-0727-42BC-9FF7-DEA8E9AB457C}" type="presParOf" srcId="{78288521-3E7C-4042-8523-A992F09057A4}" destId="{1D2A9738-4EAE-422B-9188-18F93A8DC49D}" srcOrd="11" destOrd="0" presId="urn:microsoft.com/office/officeart/2005/8/layout/radial5"/>
    <dgm:cxn modelId="{3AB6217B-FDD9-4863-81F7-FD61CFC2B562}" type="presParOf" srcId="{1D2A9738-4EAE-422B-9188-18F93A8DC49D}" destId="{913D0781-D32A-4B75-917A-BEEC9BCE1167}" srcOrd="0" destOrd="0" presId="urn:microsoft.com/office/officeart/2005/8/layout/radial5"/>
    <dgm:cxn modelId="{DB17FA98-7018-4840-A38B-FDA075C843AC}" type="presParOf" srcId="{78288521-3E7C-4042-8523-A992F09057A4}" destId="{118FE2EF-45A6-4909-B85B-016FDC871865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613B2-A976-4F53-A17F-D1D380E9A98A}">
      <dsp:nvSpPr>
        <dsp:cNvPr id="0" name=""/>
        <dsp:cNvSpPr/>
      </dsp:nvSpPr>
      <dsp:spPr>
        <a:xfrm>
          <a:off x="5051792" y="1891617"/>
          <a:ext cx="1347517" cy="1347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Assessment</a:t>
          </a:r>
          <a:endParaRPr lang="el-GR" sz="1600" kern="1200" dirty="0"/>
        </a:p>
      </dsp:txBody>
      <dsp:txXfrm>
        <a:off x="5249131" y="2088956"/>
        <a:ext cx="952839" cy="952839"/>
      </dsp:txXfrm>
    </dsp:sp>
    <dsp:sp modelId="{4ECBC8C7-8887-4F2D-9284-690765DA0A2C}">
      <dsp:nvSpPr>
        <dsp:cNvPr id="0" name=""/>
        <dsp:cNvSpPr/>
      </dsp:nvSpPr>
      <dsp:spPr>
        <a:xfrm rot="16200000">
          <a:off x="5582295" y="1400354"/>
          <a:ext cx="286511" cy="4581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300" kern="1200"/>
        </a:p>
      </dsp:txBody>
      <dsp:txXfrm>
        <a:off x="5625272" y="1534962"/>
        <a:ext cx="200558" cy="274893"/>
      </dsp:txXfrm>
    </dsp:sp>
    <dsp:sp modelId="{87868F01-79E6-4C16-8D7E-46EAE66287D2}">
      <dsp:nvSpPr>
        <dsp:cNvPr id="0" name=""/>
        <dsp:cNvSpPr/>
      </dsp:nvSpPr>
      <dsp:spPr>
        <a:xfrm>
          <a:off x="5051792" y="3512"/>
          <a:ext cx="1347517" cy="1347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Screening/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identification</a:t>
          </a:r>
          <a:endParaRPr lang="el-GR" sz="1200" kern="1200" dirty="0"/>
        </a:p>
      </dsp:txBody>
      <dsp:txXfrm>
        <a:off x="5249131" y="200851"/>
        <a:ext cx="952839" cy="952839"/>
      </dsp:txXfrm>
    </dsp:sp>
    <dsp:sp modelId="{C8F7962A-8881-4CFB-AD6F-AFA8F6D35711}">
      <dsp:nvSpPr>
        <dsp:cNvPr id="0" name=""/>
        <dsp:cNvSpPr/>
      </dsp:nvSpPr>
      <dsp:spPr>
        <a:xfrm rot="19800000">
          <a:off x="6392846" y="1868326"/>
          <a:ext cx="286511" cy="4581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300" kern="1200"/>
        </a:p>
      </dsp:txBody>
      <dsp:txXfrm>
        <a:off x="6398604" y="1981445"/>
        <a:ext cx="200558" cy="274893"/>
      </dsp:txXfrm>
    </dsp:sp>
    <dsp:sp modelId="{B5CAA03B-D883-4BCC-B9EC-7816699A89AF}">
      <dsp:nvSpPr>
        <dsp:cNvPr id="0" name=""/>
        <dsp:cNvSpPr/>
      </dsp:nvSpPr>
      <dsp:spPr>
        <a:xfrm>
          <a:off x="6686938" y="947565"/>
          <a:ext cx="1347517" cy="1347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Placement</a:t>
          </a:r>
          <a:endParaRPr lang="el-GR" sz="1200" kern="1200" dirty="0"/>
        </a:p>
      </dsp:txBody>
      <dsp:txXfrm>
        <a:off x="6884277" y="1144904"/>
        <a:ext cx="952839" cy="952839"/>
      </dsp:txXfrm>
    </dsp:sp>
    <dsp:sp modelId="{A7549EDE-367B-49D8-A9AC-AF00E7CAC895}">
      <dsp:nvSpPr>
        <dsp:cNvPr id="0" name=""/>
        <dsp:cNvSpPr/>
      </dsp:nvSpPr>
      <dsp:spPr>
        <a:xfrm rot="1800000">
          <a:off x="6392846" y="2804269"/>
          <a:ext cx="286511" cy="4581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300" kern="1200"/>
        </a:p>
      </dsp:txBody>
      <dsp:txXfrm>
        <a:off x="6398604" y="2874412"/>
        <a:ext cx="200558" cy="274893"/>
      </dsp:txXfrm>
    </dsp:sp>
    <dsp:sp modelId="{1B1AC56F-F2F4-48F4-BA43-D92C8CD2D0AA}">
      <dsp:nvSpPr>
        <dsp:cNvPr id="0" name=""/>
        <dsp:cNvSpPr/>
      </dsp:nvSpPr>
      <dsp:spPr>
        <a:xfrm>
          <a:off x="6686938" y="2835669"/>
          <a:ext cx="1347517" cy="1347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Reclassification/exit</a:t>
          </a:r>
          <a:endParaRPr lang="el-GR" sz="1200" kern="1200" dirty="0"/>
        </a:p>
      </dsp:txBody>
      <dsp:txXfrm>
        <a:off x="6884277" y="3033008"/>
        <a:ext cx="952839" cy="952839"/>
      </dsp:txXfrm>
    </dsp:sp>
    <dsp:sp modelId="{64723D1A-4E27-4726-BDD5-72C94F77EE2A}">
      <dsp:nvSpPr>
        <dsp:cNvPr id="0" name=""/>
        <dsp:cNvSpPr/>
      </dsp:nvSpPr>
      <dsp:spPr>
        <a:xfrm rot="5400000">
          <a:off x="5582295" y="3272241"/>
          <a:ext cx="286511" cy="4581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300" kern="1200"/>
        </a:p>
      </dsp:txBody>
      <dsp:txXfrm>
        <a:off x="5625272" y="3320896"/>
        <a:ext cx="200558" cy="274893"/>
      </dsp:txXfrm>
    </dsp:sp>
    <dsp:sp modelId="{E873A72E-4D70-4E29-8911-352B475F36F7}">
      <dsp:nvSpPr>
        <dsp:cNvPr id="0" name=""/>
        <dsp:cNvSpPr/>
      </dsp:nvSpPr>
      <dsp:spPr>
        <a:xfrm>
          <a:off x="5051792" y="3779721"/>
          <a:ext cx="1347517" cy="1347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Accountability</a:t>
          </a:r>
          <a:endParaRPr lang="el-GR" sz="1300" kern="1200" dirty="0"/>
        </a:p>
      </dsp:txBody>
      <dsp:txXfrm>
        <a:off x="5249131" y="3977060"/>
        <a:ext cx="952839" cy="952839"/>
      </dsp:txXfrm>
    </dsp:sp>
    <dsp:sp modelId="{7E6AEC5D-FC66-49B7-8277-4A8FF89332F5}">
      <dsp:nvSpPr>
        <dsp:cNvPr id="0" name=""/>
        <dsp:cNvSpPr/>
      </dsp:nvSpPr>
      <dsp:spPr>
        <a:xfrm rot="9000000">
          <a:off x="4771744" y="2804269"/>
          <a:ext cx="286511" cy="4581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300" kern="1200"/>
        </a:p>
      </dsp:txBody>
      <dsp:txXfrm rot="10800000">
        <a:off x="4851939" y="2874412"/>
        <a:ext cx="200558" cy="274893"/>
      </dsp:txXfrm>
    </dsp:sp>
    <dsp:sp modelId="{86E8A820-B41F-4C8B-B13E-4E07EB104CBD}">
      <dsp:nvSpPr>
        <dsp:cNvPr id="0" name=""/>
        <dsp:cNvSpPr/>
      </dsp:nvSpPr>
      <dsp:spPr>
        <a:xfrm>
          <a:off x="3416645" y="2835669"/>
          <a:ext cx="1347517" cy="1347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Monitoring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Student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Progress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300" kern="1200" dirty="0"/>
        </a:p>
      </dsp:txBody>
      <dsp:txXfrm>
        <a:off x="3613984" y="3033008"/>
        <a:ext cx="952839" cy="952839"/>
      </dsp:txXfrm>
    </dsp:sp>
    <dsp:sp modelId="{1D2A9738-4EAE-422B-9188-18F93A8DC49D}">
      <dsp:nvSpPr>
        <dsp:cNvPr id="0" name=""/>
        <dsp:cNvSpPr/>
      </dsp:nvSpPr>
      <dsp:spPr>
        <a:xfrm rot="12600000">
          <a:off x="4771744" y="1868326"/>
          <a:ext cx="286511" cy="4581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300" kern="1200"/>
        </a:p>
      </dsp:txBody>
      <dsp:txXfrm rot="10800000">
        <a:off x="4851939" y="1981445"/>
        <a:ext cx="200558" cy="274893"/>
      </dsp:txXfrm>
    </dsp:sp>
    <dsp:sp modelId="{118FE2EF-45A6-4909-B85B-016FDC871865}">
      <dsp:nvSpPr>
        <dsp:cNvPr id="0" name=""/>
        <dsp:cNvSpPr/>
      </dsp:nvSpPr>
      <dsp:spPr>
        <a:xfrm>
          <a:off x="3416645" y="947565"/>
          <a:ext cx="1347517" cy="1347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Program evaluation</a:t>
          </a:r>
          <a:endParaRPr lang="el-GR" sz="1200" kern="1200" dirty="0"/>
        </a:p>
      </dsp:txBody>
      <dsp:txXfrm>
        <a:off x="3613984" y="1144904"/>
        <a:ext cx="952839" cy="9528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6278A-DFB2-47A9-9CCE-03D3A660C58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37F8F-DB08-4FC3-A961-648ABCEEFE8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315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CB89687-EC2B-45B4-9A84-BFD658DF881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2C3-3EB9-42DC-9D79-CAD754FED0FA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966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9687-EC2B-45B4-9A84-BFD658DF881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2C3-3EB9-42DC-9D79-CAD754FED0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788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9687-EC2B-45B4-9A84-BFD658DF881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2C3-3EB9-42DC-9D79-CAD754FED0FA}" type="slidenum">
              <a:rPr lang="el-GR" smtClean="0"/>
              <a:t>‹#›</a:t>
            </a:fld>
            <a:endParaRPr lang="el-G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0478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9687-EC2B-45B4-9A84-BFD658DF881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2C3-3EB9-42DC-9D79-CAD754FED0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5616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9687-EC2B-45B4-9A84-BFD658DF881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2C3-3EB9-42DC-9D79-CAD754FED0FA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734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9687-EC2B-45B4-9A84-BFD658DF881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2C3-3EB9-42DC-9D79-CAD754FED0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3089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9687-EC2B-45B4-9A84-BFD658DF881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2C3-3EB9-42DC-9D79-CAD754FED0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0145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9687-EC2B-45B4-9A84-BFD658DF881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2C3-3EB9-42DC-9D79-CAD754FED0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298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9687-EC2B-45B4-9A84-BFD658DF881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2C3-3EB9-42DC-9D79-CAD754FED0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1106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9687-EC2B-45B4-9A84-BFD658DF881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2C3-3EB9-42DC-9D79-CAD754FED0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9491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9687-EC2B-45B4-9A84-BFD658DF881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B2C3-3EB9-42DC-9D79-CAD754FED0FA}" type="slidenum">
              <a:rPr lang="el-GR" smtClean="0"/>
              <a:t>‹#›</a:t>
            </a:fld>
            <a:endParaRPr lang="el-GR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56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6CB89687-EC2B-45B4-9A84-BFD658DF881D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E105B2C3-3EB9-42DC-9D79-CAD754FED0FA}" type="slidenum">
              <a:rPr lang="el-GR" smtClean="0"/>
              <a:t>‹#›</a:t>
            </a:fld>
            <a:endParaRPr lang="el-G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73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93/applin/amab02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teeducationalpsychology.blogspot.com/p/unit-5-assessment-measurement-and.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B0DD0018-E6B1-38E2-9333-729A6985AD15}"/>
              </a:ext>
            </a:extLst>
          </p:cNvPr>
          <p:cNvSpPr txBox="1">
            <a:spLocks/>
          </p:cNvSpPr>
          <p:nvPr/>
        </p:nvSpPr>
        <p:spPr>
          <a:xfrm>
            <a:off x="2557389" y="2884296"/>
            <a:ext cx="7077221" cy="23207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Assessment</a:t>
            </a:r>
          </a:p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 Multicultural Education</a:t>
            </a:r>
            <a:b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Υπότιτλος 2">
            <a:extLst>
              <a:ext uri="{FF2B5EF4-FFF2-40B4-BE49-F238E27FC236}">
                <a16:creationId xmlns:a16="http://schemas.microsoft.com/office/drawing/2014/main" id="{D217EFC5-0107-5F50-7243-D4DFEC120811}"/>
              </a:ext>
            </a:extLst>
          </p:cNvPr>
          <p:cNvSpPr txBox="1">
            <a:spLocks/>
          </p:cNvSpPr>
          <p:nvPr/>
        </p:nvSpPr>
        <p:spPr>
          <a:xfrm>
            <a:off x="2818941" y="5205046"/>
            <a:ext cx="6815669" cy="1175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err="1"/>
              <a:t>Phd</a:t>
            </a:r>
            <a:r>
              <a:rPr lang="en-US" sz="1800" b="1" dirty="0"/>
              <a:t> Candidate: </a:t>
            </a:r>
            <a:r>
              <a:rPr lang="en-US" sz="1800" b="1" dirty="0" err="1"/>
              <a:t>Arsenia</a:t>
            </a:r>
            <a:r>
              <a:rPr lang="en-US" sz="1800" b="1" dirty="0"/>
              <a:t> </a:t>
            </a:r>
            <a:r>
              <a:rPr lang="en-US" sz="1800" b="1" dirty="0" err="1"/>
              <a:t>Anagnou</a:t>
            </a:r>
            <a:endParaRPr lang="en-US" sz="1800" b="1" dirty="0"/>
          </a:p>
          <a:p>
            <a:r>
              <a:rPr lang="en-US" sz="1800" b="1" dirty="0"/>
              <a:t>University of Alicante, Spain</a:t>
            </a:r>
            <a:endParaRPr lang="el-GR" sz="1800" b="1" dirty="0"/>
          </a:p>
          <a:p>
            <a:r>
              <a:rPr lang="en-US" sz="1800" b="1" dirty="0"/>
              <a:t>July,2026</a:t>
            </a:r>
            <a:endParaRPr lang="el-GR" sz="1800" b="1" dirty="0"/>
          </a:p>
        </p:txBody>
      </p:sp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C09A93E5-24A8-3535-F7D5-BA499CF679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3322227" cy="1153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271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3E5FEB-0F44-AE92-6781-2D92570D3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654" y="1007246"/>
            <a:ext cx="9720072" cy="1499616"/>
          </a:xfrm>
        </p:spPr>
        <p:txBody>
          <a:bodyPr/>
          <a:lstStyle/>
          <a:p>
            <a:r>
              <a:rPr lang="el-GR" cap="none" dirty="0" err="1"/>
              <a:t>Background</a:t>
            </a:r>
            <a:r>
              <a:rPr lang="el-GR" cap="none" dirty="0"/>
              <a:t> &amp; </a:t>
            </a:r>
            <a:r>
              <a:rPr lang="el-GR" cap="none" dirty="0" err="1"/>
              <a:t>Context</a:t>
            </a:r>
            <a:br>
              <a:rPr lang="el-GR" cap="none" dirty="0"/>
            </a:br>
            <a:endParaRPr lang="el-GR" cap="none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49B5399-AE19-C3DE-A38D-7AE0B4610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654" y="2633472"/>
            <a:ext cx="9720073" cy="2641913"/>
          </a:xfrm>
        </p:spPr>
        <p:txBody>
          <a:bodyPr/>
          <a:lstStyle/>
          <a:p>
            <a:r>
              <a:rPr lang="el-GR" dirty="0" err="1"/>
              <a:t>Growing</a:t>
            </a:r>
            <a:r>
              <a:rPr lang="el-GR" dirty="0"/>
              <a:t> </a:t>
            </a:r>
            <a:r>
              <a:rPr lang="el-GR" dirty="0" err="1"/>
              <a:t>linguistic</a:t>
            </a:r>
            <a:r>
              <a:rPr lang="el-GR" dirty="0"/>
              <a:t> </a:t>
            </a:r>
            <a:r>
              <a:rPr lang="el-GR" dirty="0" err="1"/>
              <a:t>diversity</a:t>
            </a:r>
            <a:r>
              <a:rPr lang="el-GR" dirty="0"/>
              <a:t> in </a:t>
            </a:r>
            <a:r>
              <a:rPr lang="el-GR" dirty="0" err="1"/>
              <a:t>classrooms</a:t>
            </a:r>
            <a:r>
              <a:rPr lang="el-GR" dirty="0"/>
              <a:t> </a:t>
            </a:r>
            <a:r>
              <a:rPr lang="el-GR" dirty="0" err="1"/>
              <a:t>worldwide</a:t>
            </a:r>
            <a:r>
              <a:rPr lang="el-GR" dirty="0"/>
              <a:t> </a:t>
            </a:r>
          </a:p>
          <a:p>
            <a:r>
              <a:rPr lang="el-GR" dirty="0" err="1"/>
              <a:t>Increased</a:t>
            </a:r>
            <a:r>
              <a:rPr lang="el-GR" dirty="0"/>
              <a:t> </a:t>
            </a:r>
            <a:r>
              <a:rPr lang="el-GR" dirty="0" err="1"/>
              <a:t>number</a:t>
            </a:r>
            <a:r>
              <a:rPr lang="el-GR" dirty="0"/>
              <a:t> of </a:t>
            </a:r>
            <a:r>
              <a:rPr lang="el-GR" dirty="0" err="1"/>
              <a:t>English</a:t>
            </a:r>
            <a:r>
              <a:rPr lang="el-GR" dirty="0"/>
              <a:t> </a:t>
            </a:r>
            <a:r>
              <a:rPr lang="el-GR" dirty="0" err="1"/>
              <a:t>Language</a:t>
            </a:r>
            <a:r>
              <a:rPr lang="el-GR" dirty="0"/>
              <a:t> </a:t>
            </a:r>
            <a:r>
              <a:rPr lang="el-GR" dirty="0" err="1"/>
              <a:t>Learners</a:t>
            </a:r>
            <a:r>
              <a:rPr lang="el-GR" dirty="0"/>
              <a:t> (</a:t>
            </a:r>
            <a:r>
              <a:rPr lang="el-GR" dirty="0" err="1"/>
              <a:t>ELLs</a:t>
            </a:r>
            <a:r>
              <a:rPr lang="el-GR" dirty="0"/>
              <a:t>) </a:t>
            </a:r>
          </a:p>
          <a:p>
            <a:r>
              <a:rPr lang="el-GR" dirty="0" err="1"/>
              <a:t>Shift</a:t>
            </a:r>
            <a:r>
              <a:rPr lang="el-GR" dirty="0"/>
              <a:t> </a:t>
            </a:r>
            <a:r>
              <a:rPr lang="el-GR" dirty="0" err="1"/>
              <a:t>from</a:t>
            </a:r>
            <a:r>
              <a:rPr lang="el-GR" dirty="0"/>
              <a:t> </a:t>
            </a:r>
            <a:r>
              <a:rPr lang="el-GR" dirty="0" err="1"/>
              <a:t>monolingual</a:t>
            </a:r>
            <a:r>
              <a:rPr lang="el-GR" dirty="0"/>
              <a:t> </a:t>
            </a:r>
            <a:r>
              <a:rPr lang="el-GR" dirty="0" err="1"/>
              <a:t>to</a:t>
            </a:r>
            <a:r>
              <a:rPr lang="el-GR" dirty="0"/>
              <a:t> </a:t>
            </a:r>
            <a:r>
              <a:rPr lang="el-GR" dirty="0" err="1"/>
              <a:t>multilingual</a:t>
            </a:r>
            <a:r>
              <a:rPr lang="el-GR" dirty="0"/>
              <a:t> </a:t>
            </a:r>
            <a:r>
              <a:rPr lang="el-GR" dirty="0" err="1"/>
              <a:t>pedagogy</a:t>
            </a:r>
            <a:r>
              <a:rPr lang="el-GR" dirty="0"/>
              <a:t> </a:t>
            </a:r>
          </a:p>
          <a:p>
            <a:r>
              <a:rPr lang="el-GR" dirty="0" err="1"/>
              <a:t>Need</a:t>
            </a:r>
            <a:r>
              <a:rPr lang="el-GR" dirty="0"/>
              <a:t> for </a:t>
            </a:r>
            <a:r>
              <a:rPr lang="el-GR" b="1" dirty="0" err="1"/>
              <a:t>fair</a:t>
            </a:r>
            <a:r>
              <a:rPr lang="el-GR" b="1" dirty="0"/>
              <a:t> </a:t>
            </a:r>
            <a:r>
              <a:rPr lang="el-GR" b="1" dirty="0" err="1"/>
              <a:t>assessment</a:t>
            </a:r>
            <a:r>
              <a:rPr lang="el-GR" b="1" dirty="0"/>
              <a:t> </a:t>
            </a:r>
            <a:r>
              <a:rPr lang="el-GR" b="1" dirty="0" err="1"/>
              <a:t>systems</a:t>
            </a:r>
            <a:r>
              <a:rPr lang="el-GR" b="1" dirty="0"/>
              <a:t> </a:t>
            </a:r>
            <a:r>
              <a:rPr lang="el-GR" b="1" dirty="0" err="1"/>
              <a:t>that</a:t>
            </a:r>
            <a:r>
              <a:rPr lang="el-GR" b="1" dirty="0"/>
              <a:t> </a:t>
            </a:r>
            <a:r>
              <a:rPr lang="el-GR" b="1" dirty="0" err="1"/>
              <a:t>reflect</a:t>
            </a:r>
            <a:r>
              <a:rPr lang="el-GR" b="1" dirty="0"/>
              <a:t> </a:t>
            </a:r>
            <a:r>
              <a:rPr lang="el-GR" b="1" dirty="0" err="1"/>
              <a:t>real</a:t>
            </a:r>
            <a:r>
              <a:rPr lang="el-GR" b="1" dirty="0"/>
              <a:t> </a:t>
            </a:r>
            <a:r>
              <a:rPr lang="el-GR" b="1" dirty="0" err="1"/>
              <a:t>learning</a:t>
            </a:r>
            <a:r>
              <a:rPr lang="el-GR" dirty="0"/>
              <a:t> </a:t>
            </a:r>
          </a:p>
          <a:p>
            <a:r>
              <a:rPr lang="el-GR" dirty="0"/>
              <a:t>Policy </a:t>
            </a:r>
            <a:r>
              <a:rPr lang="el-GR" dirty="0" err="1"/>
              <a:t>emphasis</a:t>
            </a:r>
            <a:r>
              <a:rPr lang="el-GR" dirty="0"/>
              <a:t> on </a:t>
            </a:r>
            <a:r>
              <a:rPr lang="el-GR" dirty="0" err="1"/>
              <a:t>equity</a:t>
            </a:r>
            <a:r>
              <a:rPr lang="el-GR" dirty="0"/>
              <a:t> and </a:t>
            </a:r>
            <a:r>
              <a:rPr lang="el-GR" dirty="0" err="1"/>
              <a:t>inclusion</a:t>
            </a:r>
            <a:endParaRPr lang="el-GR" dirty="0"/>
          </a:p>
          <a:p>
            <a:endParaRPr lang="el-G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848B77-FDAA-8C57-586F-244967F95052}"/>
              </a:ext>
            </a:extLst>
          </p:cNvPr>
          <p:cNvSpPr txBox="1"/>
          <p:nvPr/>
        </p:nvSpPr>
        <p:spPr>
          <a:xfrm>
            <a:off x="637888" y="6309360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(</a:t>
            </a:r>
            <a:r>
              <a:rPr lang="el-GR" dirty="0" err="1"/>
              <a:t>Cummins</a:t>
            </a:r>
            <a:r>
              <a:rPr lang="en-US" dirty="0"/>
              <a:t>, </a:t>
            </a:r>
            <a:r>
              <a:rPr lang="el-GR" dirty="0"/>
              <a:t>2008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9031A3-F3DA-4D65-3333-F0B02E04E780}"/>
              </a:ext>
            </a:extLst>
          </p:cNvPr>
          <p:cNvSpPr txBox="1"/>
          <p:nvPr/>
        </p:nvSpPr>
        <p:spPr>
          <a:xfrm>
            <a:off x="2175483" y="630936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;Council of Europe</a:t>
            </a:r>
            <a:r>
              <a:rPr lang="en-US" dirty="0"/>
              <a:t>,</a:t>
            </a:r>
            <a:r>
              <a:rPr lang="el-GR" dirty="0"/>
              <a:t> 2020)</a:t>
            </a:r>
          </a:p>
        </p:txBody>
      </p:sp>
    </p:spTree>
    <p:extLst>
      <p:ext uri="{BB962C8B-B14F-4D97-AF65-F5344CB8AC3E}">
        <p14:creationId xmlns:p14="http://schemas.microsoft.com/office/powerpoint/2010/main" val="296948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8BFB19-997E-0060-EC54-40D0945EC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alibri" panose="020F0502020204030204" pitchFamily="34" charset="0"/>
                <a:cs typeface="Calibri" panose="020F0502020204030204" pitchFamily="34" charset="0"/>
              </a:rPr>
              <a:t>Challenges</a:t>
            </a:r>
            <a:endParaRPr lang="el-GR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260131-1C32-99EB-BCFB-5F164C36834A}"/>
              </a:ext>
            </a:extLst>
          </p:cNvPr>
          <p:cNvSpPr txBox="1"/>
          <p:nvPr/>
        </p:nvSpPr>
        <p:spPr>
          <a:xfrm>
            <a:off x="8430416" y="6424470"/>
            <a:ext cx="31191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400" dirty="0"/>
              <a:t>(</a:t>
            </a:r>
            <a:r>
              <a:rPr lang="el-GR" sz="1400" dirty="0" err="1"/>
              <a:t>Black</a:t>
            </a:r>
            <a:r>
              <a:rPr lang="el-GR" sz="1400" dirty="0"/>
              <a:t> &amp; </a:t>
            </a:r>
            <a:r>
              <a:rPr lang="el-GR" sz="1400" dirty="0" err="1"/>
              <a:t>Wiliam</a:t>
            </a:r>
            <a:r>
              <a:rPr lang="el-GR" sz="1400" dirty="0"/>
              <a:t> 1998; </a:t>
            </a:r>
            <a:r>
              <a:rPr lang="el-GR" sz="1400" dirty="0" err="1"/>
              <a:t>Cummins</a:t>
            </a:r>
            <a:r>
              <a:rPr lang="el-GR" sz="1400" dirty="0"/>
              <a:t> 2008)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FF8183-AA0C-6C32-44E7-7D4E5F26A200}"/>
              </a:ext>
            </a:extLst>
          </p:cNvPr>
          <p:cNvSpPr txBox="1"/>
          <p:nvPr/>
        </p:nvSpPr>
        <p:spPr>
          <a:xfrm>
            <a:off x="900332" y="2588456"/>
            <a:ext cx="9594166" cy="2805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400" dirty="0" err="1"/>
              <a:t>Teacher</a:t>
            </a:r>
            <a:r>
              <a:rPr lang="el-GR" sz="2400" dirty="0"/>
              <a:t> </a:t>
            </a:r>
            <a:r>
              <a:rPr lang="el-GR" sz="2400" dirty="0" err="1"/>
              <a:t>workload</a:t>
            </a:r>
            <a:r>
              <a:rPr lang="el-GR" sz="2400" dirty="0"/>
              <a:t> in </a:t>
            </a:r>
            <a:r>
              <a:rPr lang="el-GR" sz="2400" dirty="0" err="1"/>
              <a:t>designing</a:t>
            </a:r>
            <a:r>
              <a:rPr lang="el-GR" sz="2400" dirty="0"/>
              <a:t> </a:t>
            </a:r>
            <a:r>
              <a:rPr lang="el-GR" sz="2400" dirty="0" err="1"/>
              <a:t>assessments</a:t>
            </a:r>
            <a:r>
              <a:rPr lang="el-GR" sz="2400" dirty="0"/>
              <a:t>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400" dirty="0" err="1"/>
              <a:t>Unequal</a:t>
            </a:r>
            <a:r>
              <a:rPr lang="el-GR" sz="2400" dirty="0"/>
              <a:t> </a:t>
            </a:r>
            <a:r>
              <a:rPr lang="el-GR" sz="2400" dirty="0" err="1"/>
              <a:t>access</a:t>
            </a:r>
            <a:r>
              <a:rPr lang="el-GR" sz="2400" dirty="0"/>
              <a:t> </a:t>
            </a:r>
            <a:r>
              <a:rPr lang="el-GR" sz="2400" dirty="0" err="1"/>
              <a:t>to</a:t>
            </a:r>
            <a:r>
              <a:rPr lang="el-GR" sz="2400" dirty="0"/>
              <a:t> </a:t>
            </a:r>
            <a:r>
              <a:rPr lang="el-GR" sz="2400" dirty="0" err="1"/>
              <a:t>technology</a:t>
            </a:r>
            <a:r>
              <a:rPr lang="el-GR" sz="2400" dirty="0"/>
              <a:t>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400" dirty="0" err="1"/>
              <a:t>Need</a:t>
            </a:r>
            <a:r>
              <a:rPr lang="el-GR" sz="2400" dirty="0"/>
              <a:t> for </a:t>
            </a:r>
            <a:r>
              <a:rPr lang="el-GR" sz="2400" dirty="0" err="1"/>
              <a:t>teacher</a:t>
            </a:r>
            <a:r>
              <a:rPr lang="el-GR" sz="2400" dirty="0"/>
              <a:t> </a:t>
            </a:r>
            <a:r>
              <a:rPr lang="el-GR" sz="2400" dirty="0" err="1"/>
              <a:t>training</a:t>
            </a:r>
            <a:r>
              <a:rPr lang="el-GR" sz="2400" dirty="0"/>
              <a:t> in </a:t>
            </a:r>
            <a:r>
              <a:rPr lang="el-GR" sz="2400" dirty="0" err="1"/>
              <a:t>multilingual</a:t>
            </a:r>
            <a:r>
              <a:rPr lang="el-GR" sz="2400" dirty="0"/>
              <a:t> </a:t>
            </a:r>
            <a:r>
              <a:rPr lang="el-GR" sz="2400" dirty="0" err="1"/>
              <a:t>pedagogy</a:t>
            </a:r>
            <a:r>
              <a:rPr lang="el-GR" sz="2400" dirty="0"/>
              <a:t>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400" dirty="0" err="1"/>
              <a:t>Risk</a:t>
            </a:r>
            <a:r>
              <a:rPr lang="el-GR" sz="2400" dirty="0"/>
              <a:t> of </a:t>
            </a:r>
            <a:r>
              <a:rPr lang="el-GR" sz="2400" dirty="0" err="1"/>
              <a:t>inconsistent</a:t>
            </a:r>
            <a:r>
              <a:rPr lang="el-GR" sz="2400" dirty="0"/>
              <a:t> </a:t>
            </a:r>
            <a:r>
              <a:rPr lang="el-GR" sz="2400" dirty="0" err="1"/>
              <a:t>grading</a:t>
            </a:r>
            <a:r>
              <a:rPr lang="el-GR" sz="2400" dirty="0"/>
              <a:t> </a:t>
            </a:r>
            <a:r>
              <a:rPr lang="el-GR" sz="2400" dirty="0" err="1"/>
              <a:t>without</a:t>
            </a:r>
            <a:r>
              <a:rPr lang="el-GR" sz="2400" dirty="0"/>
              <a:t> </a:t>
            </a:r>
            <a:r>
              <a:rPr lang="el-GR" sz="2400" dirty="0" err="1"/>
              <a:t>strong</a:t>
            </a:r>
            <a:r>
              <a:rPr lang="el-GR" sz="2400" dirty="0"/>
              <a:t> </a:t>
            </a:r>
            <a:r>
              <a:rPr lang="el-GR" sz="2400" dirty="0" err="1"/>
              <a:t>rubrics</a:t>
            </a:r>
            <a:r>
              <a:rPr lang="el-GR" sz="2400" dirty="0"/>
              <a:t> </a:t>
            </a:r>
          </a:p>
          <a:p>
            <a:pPr>
              <a:lnSpc>
                <a:spcPct val="150000"/>
              </a:lnSpc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502102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89011F-6302-BBCF-9027-05756BEDB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Conclusions</a:t>
            </a:r>
            <a:endParaRPr lang="el-G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EC5DC1-371C-9C6E-2AC9-8AE46770F37D}"/>
              </a:ext>
            </a:extLst>
          </p:cNvPr>
          <p:cNvSpPr txBox="1"/>
          <p:nvPr/>
        </p:nvSpPr>
        <p:spPr>
          <a:xfrm>
            <a:off x="883450" y="2084832"/>
            <a:ext cx="9604115" cy="32571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800" dirty="0" err="1"/>
              <a:t>Multilingual</a:t>
            </a:r>
            <a:r>
              <a:rPr lang="el-GR" sz="2800" dirty="0"/>
              <a:t> </a:t>
            </a:r>
            <a:r>
              <a:rPr lang="el-GR" sz="2800" dirty="0" err="1"/>
              <a:t>assessment</a:t>
            </a:r>
            <a:r>
              <a:rPr lang="el-GR" sz="2800" dirty="0"/>
              <a:t> </a:t>
            </a:r>
            <a:r>
              <a:rPr lang="el-GR" sz="2800" dirty="0" err="1"/>
              <a:t>must</a:t>
            </a:r>
            <a:r>
              <a:rPr lang="el-GR" sz="2800" dirty="0"/>
              <a:t> </a:t>
            </a:r>
            <a:r>
              <a:rPr lang="el-GR" sz="2800" dirty="0" err="1"/>
              <a:t>be</a:t>
            </a:r>
            <a:r>
              <a:rPr lang="el-GR" sz="2800" dirty="0"/>
              <a:t> </a:t>
            </a:r>
            <a:r>
              <a:rPr lang="el-GR" sz="2800" b="1" dirty="0" err="1"/>
              <a:t>inclusive</a:t>
            </a:r>
            <a:r>
              <a:rPr lang="el-GR" sz="2800" b="1" dirty="0"/>
              <a:t>, </a:t>
            </a:r>
            <a:r>
              <a:rPr lang="el-GR" sz="2800" b="1" dirty="0" err="1"/>
              <a:t>flexible</a:t>
            </a:r>
            <a:r>
              <a:rPr lang="el-GR" sz="2800" b="1" dirty="0"/>
              <a:t>, and </a:t>
            </a:r>
            <a:r>
              <a:rPr lang="el-GR" sz="2800" b="1" dirty="0" err="1"/>
              <a:t>fair</a:t>
            </a:r>
            <a:r>
              <a:rPr lang="el-GR" sz="2800" dirty="0"/>
              <a:t>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800" dirty="0"/>
              <a:t>PPT-</a:t>
            </a:r>
            <a:r>
              <a:rPr lang="el-GR" sz="2800" dirty="0" err="1"/>
              <a:t>based</a:t>
            </a:r>
            <a:r>
              <a:rPr lang="el-GR" sz="2800" dirty="0"/>
              <a:t> </a:t>
            </a:r>
            <a:r>
              <a:rPr lang="el-GR" sz="2800" dirty="0" err="1"/>
              <a:t>assessment</a:t>
            </a:r>
            <a:r>
              <a:rPr lang="el-GR" sz="2800" dirty="0"/>
              <a:t> </a:t>
            </a:r>
            <a:r>
              <a:rPr lang="el-GR" sz="2800" dirty="0" err="1"/>
              <a:t>provides</a:t>
            </a:r>
            <a:r>
              <a:rPr lang="el-GR" sz="2800" dirty="0"/>
              <a:t> a </a:t>
            </a:r>
            <a:r>
              <a:rPr lang="el-GR" sz="2800" dirty="0" err="1"/>
              <a:t>strong</a:t>
            </a:r>
            <a:r>
              <a:rPr lang="el-GR" sz="2800" dirty="0"/>
              <a:t> </a:t>
            </a:r>
            <a:r>
              <a:rPr lang="el-GR" sz="2800" dirty="0" err="1"/>
              <a:t>multimodal</a:t>
            </a:r>
            <a:r>
              <a:rPr lang="el-GR" sz="2800" dirty="0"/>
              <a:t> </a:t>
            </a:r>
            <a:r>
              <a:rPr lang="el-GR" sz="2800" dirty="0" err="1"/>
              <a:t>solution</a:t>
            </a:r>
            <a:r>
              <a:rPr lang="el-GR" sz="2800" dirty="0"/>
              <a:t>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800" dirty="0" err="1"/>
              <a:t>Aligns</a:t>
            </a:r>
            <a:r>
              <a:rPr lang="el-GR" sz="2800" dirty="0"/>
              <a:t> </a:t>
            </a:r>
            <a:r>
              <a:rPr lang="el-GR" sz="2800" dirty="0" err="1"/>
              <a:t>with</a:t>
            </a:r>
            <a:r>
              <a:rPr lang="el-GR" sz="2800" dirty="0"/>
              <a:t> </a:t>
            </a:r>
            <a:r>
              <a:rPr lang="el-GR" sz="2800" dirty="0" err="1"/>
              <a:t>global</a:t>
            </a:r>
            <a:r>
              <a:rPr lang="el-GR" sz="2800" dirty="0"/>
              <a:t> </a:t>
            </a:r>
            <a:r>
              <a:rPr lang="el-GR" sz="2800" dirty="0" err="1"/>
              <a:t>shifts</a:t>
            </a:r>
            <a:r>
              <a:rPr lang="el-GR" sz="2800" dirty="0"/>
              <a:t> </a:t>
            </a:r>
            <a:r>
              <a:rPr lang="el-GR" sz="2800" dirty="0" err="1"/>
              <a:t>toward</a:t>
            </a:r>
            <a:r>
              <a:rPr lang="el-GR" sz="2800" dirty="0"/>
              <a:t> </a:t>
            </a:r>
            <a:r>
              <a:rPr lang="el-GR" sz="2800" dirty="0" err="1"/>
              <a:t>equity</a:t>
            </a:r>
            <a:r>
              <a:rPr lang="el-GR" sz="2800" dirty="0"/>
              <a:t> in </a:t>
            </a:r>
            <a:r>
              <a:rPr lang="el-GR" sz="2800" dirty="0" err="1"/>
              <a:t>education</a:t>
            </a:r>
            <a:r>
              <a:rPr lang="el-GR" sz="2800" dirty="0"/>
              <a:t>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800" dirty="0" err="1"/>
              <a:t>Supports</a:t>
            </a:r>
            <a:r>
              <a:rPr lang="el-GR" sz="2800" dirty="0"/>
              <a:t> </a:t>
            </a:r>
            <a:r>
              <a:rPr lang="el-GR" sz="2800" dirty="0" err="1"/>
              <a:t>both</a:t>
            </a:r>
            <a:r>
              <a:rPr lang="el-GR" sz="2800" dirty="0"/>
              <a:t> </a:t>
            </a:r>
            <a:r>
              <a:rPr lang="el-GR" sz="2800" b="1" dirty="0" err="1"/>
              <a:t>language</a:t>
            </a:r>
            <a:r>
              <a:rPr lang="el-GR" sz="2800" b="1" dirty="0"/>
              <a:t> </a:t>
            </a:r>
            <a:r>
              <a:rPr lang="el-GR" sz="2800" b="1" dirty="0" err="1"/>
              <a:t>development</a:t>
            </a:r>
            <a:r>
              <a:rPr lang="el-GR" sz="2800" b="1" dirty="0"/>
              <a:t> and </a:t>
            </a:r>
            <a:r>
              <a:rPr lang="el-GR" sz="2800" b="1" dirty="0" err="1"/>
              <a:t>academic</a:t>
            </a:r>
            <a:r>
              <a:rPr lang="el-GR" sz="2800" b="1" dirty="0"/>
              <a:t> </a:t>
            </a:r>
            <a:r>
              <a:rPr lang="el-GR" sz="2800" b="1" dirty="0" err="1"/>
              <a:t>achievement</a:t>
            </a:r>
            <a:endParaRPr lang="el-GR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5C3A46-7F63-8AD4-ED25-23EBD022648A}"/>
              </a:ext>
            </a:extLst>
          </p:cNvPr>
          <p:cNvSpPr txBox="1"/>
          <p:nvPr/>
        </p:nvSpPr>
        <p:spPr>
          <a:xfrm>
            <a:off x="8032653" y="6488668"/>
            <a:ext cx="39248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800" dirty="0"/>
              <a:t>(</a:t>
            </a:r>
            <a:r>
              <a:rPr lang="el-GR" sz="1800" dirty="0" err="1"/>
              <a:t>Black</a:t>
            </a:r>
            <a:r>
              <a:rPr lang="el-GR" sz="1800" dirty="0"/>
              <a:t> &amp; </a:t>
            </a:r>
            <a:r>
              <a:rPr lang="el-GR" sz="1800" dirty="0" err="1"/>
              <a:t>Wiliam</a:t>
            </a:r>
            <a:r>
              <a:rPr lang="el-GR" sz="1800" dirty="0"/>
              <a:t> 1998; </a:t>
            </a:r>
            <a:r>
              <a:rPr lang="el-GR" sz="1800" dirty="0" err="1"/>
              <a:t>Cummins</a:t>
            </a:r>
            <a:r>
              <a:rPr lang="el-GR" sz="1800" dirty="0"/>
              <a:t> 2008)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3722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6849E0-9F82-58FC-8E45-4654529EB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  <a:endParaRPr lang="el-GR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094C90F-FA5E-676C-7A08-87E6DE4FB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509" y="1800664"/>
            <a:ext cx="11107029" cy="4923693"/>
          </a:xfrm>
        </p:spPr>
        <p:txBody>
          <a:bodyPr>
            <a:normAutofit fontScale="77500" lnSpcReduction="20000"/>
          </a:bodyPr>
          <a:lstStyle/>
          <a:p>
            <a:r>
              <a:rPr lang="el-GR" dirty="0" err="1"/>
              <a:t>Paul</a:t>
            </a:r>
            <a:r>
              <a:rPr lang="el-GR" dirty="0"/>
              <a:t> </a:t>
            </a:r>
            <a:r>
              <a:rPr lang="el-GR" dirty="0" err="1"/>
              <a:t>Black</a:t>
            </a:r>
            <a:r>
              <a:rPr lang="el-GR" dirty="0"/>
              <a:t>, P., &amp; </a:t>
            </a:r>
            <a:r>
              <a:rPr lang="el-GR" dirty="0" err="1"/>
              <a:t>Dylan</a:t>
            </a:r>
            <a:r>
              <a:rPr lang="el-GR" dirty="0"/>
              <a:t> </a:t>
            </a:r>
            <a:r>
              <a:rPr lang="el-GR" dirty="0" err="1"/>
              <a:t>Wiliam</a:t>
            </a:r>
            <a:r>
              <a:rPr lang="el-GR" dirty="0"/>
              <a:t>, D. (1998). </a:t>
            </a:r>
            <a:r>
              <a:rPr lang="el-GR" i="1" dirty="0" err="1"/>
              <a:t>Assessment</a:t>
            </a:r>
            <a:r>
              <a:rPr lang="el-GR" i="1" dirty="0"/>
              <a:t> and </a:t>
            </a:r>
            <a:r>
              <a:rPr lang="el-GR" i="1" dirty="0" err="1"/>
              <a:t>classroom</a:t>
            </a:r>
            <a:r>
              <a:rPr lang="el-GR" i="1" dirty="0"/>
              <a:t> </a:t>
            </a:r>
            <a:r>
              <a:rPr lang="el-GR" i="1" dirty="0" err="1"/>
              <a:t>learning</a:t>
            </a:r>
            <a:r>
              <a:rPr lang="el-GR" dirty="0"/>
              <a:t>. </a:t>
            </a:r>
            <a:r>
              <a:rPr lang="el-GR" i="1" dirty="0" err="1"/>
              <a:t>Assessment</a:t>
            </a:r>
            <a:r>
              <a:rPr lang="el-GR" i="1" dirty="0"/>
              <a:t> in </a:t>
            </a:r>
            <a:r>
              <a:rPr lang="el-GR" i="1" dirty="0" err="1"/>
              <a:t>Education</a:t>
            </a:r>
            <a:r>
              <a:rPr lang="el-GR" i="1" dirty="0"/>
              <a:t>: Principles, Policy &amp; </a:t>
            </a:r>
            <a:r>
              <a:rPr lang="el-GR" i="1" dirty="0" err="1"/>
              <a:t>Practice</a:t>
            </a:r>
            <a:r>
              <a:rPr lang="el-GR" i="1" dirty="0"/>
              <a:t>, 5</a:t>
            </a:r>
            <a:r>
              <a:rPr lang="el-GR" dirty="0"/>
              <a:t>(1), 7–74. https://doi.org/10.1080/0969595980050102</a:t>
            </a:r>
          </a:p>
          <a:p>
            <a:r>
              <a:rPr lang="el-GR" dirty="0" err="1"/>
              <a:t>Jim</a:t>
            </a:r>
            <a:r>
              <a:rPr lang="el-GR" dirty="0"/>
              <a:t> </a:t>
            </a:r>
            <a:r>
              <a:rPr lang="el-GR" dirty="0" err="1"/>
              <a:t>Cummins</a:t>
            </a:r>
            <a:r>
              <a:rPr lang="el-GR" dirty="0"/>
              <a:t>, J. (2008). </a:t>
            </a:r>
            <a:r>
              <a:rPr lang="el-GR" i="1" dirty="0"/>
              <a:t>BICS and CALP: </a:t>
            </a:r>
            <a:r>
              <a:rPr lang="el-GR" i="1" dirty="0" err="1"/>
              <a:t>Empirical</a:t>
            </a:r>
            <a:r>
              <a:rPr lang="el-GR" i="1" dirty="0"/>
              <a:t> and </a:t>
            </a:r>
            <a:r>
              <a:rPr lang="el-GR" i="1" dirty="0" err="1"/>
              <a:t>theoretical</a:t>
            </a:r>
            <a:r>
              <a:rPr lang="el-GR" i="1" dirty="0"/>
              <a:t> status of the </a:t>
            </a:r>
            <a:r>
              <a:rPr lang="el-GR" i="1" dirty="0" err="1"/>
              <a:t>distinction</a:t>
            </a:r>
            <a:r>
              <a:rPr lang="el-GR" dirty="0"/>
              <a:t>. In B. </a:t>
            </a:r>
            <a:r>
              <a:rPr lang="el-GR" dirty="0" err="1"/>
              <a:t>Street</a:t>
            </a:r>
            <a:r>
              <a:rPr lang="el-GR" dirty="0"/>
              <a:t> &amp; N. H. </a:t>
            </a:r>
            <a:r>
              <a:rPr lang="el-GR" dirty="0" err="1"/>
              <a:t>Hornberger</a:t>
            </a:r>
            <a:r>
              <a:rPr lang="el-GR" dirty="0"/>
              <a:t> (</a:t>
            </a:r>
            <a:r>
              <a:rPr lang="el-GR" dirty="0" err="1"/>
              <a:t>Eds</a:t>
            </a:r>
            <a:r>
              <a:rPr lang="el-GR" dirty="0"/>
              <a:t>.), </a:t>
            </a:r>
            <a:r>
              <a:rPr lang="el-GR" i="1" dirty="0" err="1"/>
              <a:t>Encyclopedia</a:t>
            </a:r>
            <a:r>
              <a:rPr lang="el-GR" i="1" dirty="0"/>
              <a:t> of </a:t>
            </a:r>
            <a:r>
              <a:rPr lang="el-GR" i="1" dirty="0" err="1"/>
              <a:t>Language</a:t>
            </a:r>
            <a:r>
              <a:rPr lang="el-GR" i="1" dirty="0"/>
              <a:t> and </a:t>
            </a:r>
            <a:r>
              <a:rPr lang="el-GR" i="1" dirty="0" err="1"/>
              <a:t>Education</a:t>
            </a:r>
            <a:r>
              <a:rPr lang="el-GR" dirty="0"/>
              <a:t> (2nd </a:t>
            </a:r>
            <a:r>
              <a:rPr lang="el-GR" dirty="0" err="1"/>
              <a:t>ed</a:t>
            </a:r>
            <a:r>
              <a:rPr lang="el-GR" dirty="0"/>
              <a:t>., </a:t>
            </a:r>
            <a:r>
              <a:rPr lang="el-GR" dirty="0" err="1"/>
              <a:t>Vol</a:t>
            </a:r>
            <a:r>
              <a:rPr lang="el-GR" dirty="0"/>
              <a:t>. 2, </a:t>
            </a:r>
            <a:r>
              <a:rPr lang="el-GR" dirty="0" err="1"/>
              <a:t>pp</a:t>
            </a:r>
            <a:r>
              <a:rPr lang="el-GR" dirty="0"/>
              <a:t>. 71–83). </a:t>
            </a:r>
            <a:r>
              <a:rPr lang="el-GR" dirty="0" err="1"/>
              <a:t>Springer</a:t>
            </a:r>
            <a:r>
              <a:rPr lang="el-GR" dirty="0"/>
              <a:t>.</a:t>
            </a:r>
          </a:p>
          <a:p>
            <a:r>
              <a:rPr lang="el-GR" dirty="0" err="1"/>
              <a:t>Jim</a:t>
            </a:r>
            <a:r>
              <a:rPr lang="el-GR" dirty="0"/>
              <a:t> </a:t>
            </a:r>
            <a:r>
              <a:rPr lang="el-GR" dirty="0" err="1"/>
              <a:t>Cummins</a:t>
            </a:r>
            <a:r>
              <a:rPr lang="el-GR" dirty="0"/>
              <a:t>, J. (2021). </a:t>
            </a:r>
            <a:r>
              <a:rPr lang="el-GR" i="1" dirty="0" err="1"/>
              <a:t>Rethinking</a:t>
            </a:r>
            <a:r>
              <a:rPr lang="el-GR" i="1" dirty="0"/>
              <a:t> the </a:t>
            </a:r>
            <a:r>
              <a:rPr lang="el-GR" i="1" dirty="0" err="1"/>
              <a:t>education</a:t>
            </a:r>
            <a:r>
              <a:rPr lang="el-GR" i="1" dirty="0"/>
              <a:t> of </a:t>
            </a:r>
            <a:r>
              <a:rPr lang="el-GR" i="1" dirty="0" err="1"/>
              <a:t>multilingual</a:t>
            </a:r>
            <a:r>
              <a:rPr lang="el-GR" i="1" dirty="0"/>
              <a:t> </a:t>
            </a:r>
            <a:r>
              <a:rPr lang="el-GR" i="1" dirty="0" err="1"/>
              <a:t>learners</a:t>
            </a:r>
            <a:r>
              <a:rPr lang="el-GR" i="1" dirty="0"/>
              <a:t>: A </a:t>
            </a:r>
            <a:r>
              <a:rPr lang="el-GR" i="1" dirty="0" err="1"/>
              <a:t>critical</a:t>
            </a:r>
            <a:r>
              <a:rPr lang="el-GR" i="1" dirty="0"/>
              <a:t> </a:t>
            </a:r>
            <a:r>
              <a:rPr lang="el-GR" i="1" dirty="0" err="1"/>
              <a:t>analysis</a:t>
            </a:r>
            <a:r>
              <a:rPr lang="el-GR" i="1" dirty="0"/>
              <a:t> of </a:t>
            </a:r>
            <a:r>
              <a:rPr lang="el-GR" i="1" dirty="0" err="1"/>
              <a:t>theoretical</a:t>
            </a:r>
            <a:r>
              <a:rPr lang="el-GR" i="1" dirty="0"/>
              <a:t> </a:t>
            </a:r>
            <a:r>
              <a:rPr lang="el-GR" i="1" dirty="0" err="1"/>
              <a:t>concepts</a:t>
            </a:r>
            <a:r>
              <a:rPr lang="el-GR" dirty="0"/>
              <a:t>. </a:t>
            </a:r>
            <a:r>
              <a:rPr lang="el-GR" i="1" dirty="0" err="1"/>
              <a:t>Language</a:t>
            </a:r>
            <a:r>
              <a:rPr lang="el-GR" i="1" dirty="0"/>
              <a:t> Teaching, 54</a:t>
            </a:r>
            <a:r>
              <a:rPr lang="el-GR" dirty="0"/>
              <a:t>(3), 1–17. </a:t>
            </a:r>
            <a:r>
              <a:rPr lang="el-GR" i="1" dirty="0"/>
              <a:t>(</a:t>
            </a:r>
            <a:r>
              <a:rPr lang="el-GR" i="1" dirty="0" err="1"/>
              <a:t>Use</a:t>
            </a:r>
            <a:r>
              <a:rPr lang="el-GR" i="1" dirty="0"/>
              <a:t> </a:t>
            </a:r>
            <a:r>
              <a:rPr lang="el-GR" i="1" dirty="0" err="1"/>
              <a:t>this</a:t>
            </a:r>
            <a:r>
              <a:rPr lang="el-GR" i="1" dirty="0"/>
              <a:t> </a:t>
            </a:r>
            <a:r>
              <a:rPr lang="el-GR" i="1" dirty="0" err="1"/>
              <a:t>only</a:t>
            </a:r>
            <a:r>
              <a:rPr lang="el-GR" i="1" dirty="0"/>
              <a:t> </a:t>
            </a:r>
            <a:r>
              <a:rPr lang="el-GR" i="1" dirty="0" err="1"/>
              <a:t>if</a:t>
            </a:r>
            <a:r>
              <a:rPr lang="el-GR" i="1" dirty="0"/>
              <a:t> </a:t>
            </a:r>
            <a:r>
              <a:rPr lang="el-GR" i="1" dirty="0" err="1"/>
              <a:t>it</a:t>
            </a:r>
            <a:r>
              <a:rPr lang="el-GR" i="1" dirty="0"/>
              <a:t> </a:t>
            </a:r>
            <a:r>
              <a:rPr lang="el-GR" i="1" dirty="0" err="1"/>
              <a:t>is</a:t>
            </a:r>
            <a:r>
              <a:rPr lang="el-GR" i="1" dirty="0"/>
              <a:t> the </a:t>
            </a:r>
            <a:r>
              <a:rPr lang="el-GR" i="1" dirty="0" err="1"/>
              <a:t>article</a:t>
            </a:r>
            <a:r>
              <a:rPr lang="el-GR" i="1" dirty="0"/>
              <a:t> </a:t>
            </a:r>
            <a:r>
              <a:rPr lang="el-GR" i="1" dirty="0" err="1"/>
              <a:t>you</a:t>
            </a:r>
            <a:r>
              <a:rPr lang="el-GR" i="1" dirty="0"/>
              <a:t> </a:t>
            </a:r>
            <a:r>
              <a:rPr lang="el-GR" i="1" dirty="0" err="1"/>
              <a:t>consulted</a:t>
            </a:r>
            <a:r>
              <a:rPr lang="el-GR" i="1" dirty="0"/>
              <a:t>; </a:t>
            </a:r>
            <a:r>
              <a:rPr lang="el-GR" i="1" dirty="0" err="1"/>
              <a:t>otherwise</a:t>
            </a:r>
            <a:r>
              <a:rPr lang="el-GR" i="1" dirty="0"/>
              <a:t> </a:t>
            </a:r>
            <a:r>
              <a:rPr lang="el-GR" i="1" dirty="0" err="1"/>
              <a:t>cite</a:t>
            </a:r>
            <a:r>
              <a:rPr lang="el-GR" i="1" dirty="0"/>
              <a:t> the </a:t>
            </a:r>
            <a:r>
              <a:rPr lang="el-GR" i="1" dirty="0" err="1"/>
              <a:t>specific</a:t>
            </a:r>
            <a:r>
              <a:rPr lang="el-GR" i="1" dirty="0"/>
              <a:t> </a:t>
            </a:r>
            <a:r>
              <a:rPr lang="el-GR" i="1" dirty="0" err="1"/>
              <a:t>Cummins</a:t>
            </a:r>
            <a:r>
              <a:rPr lang="el-GR" i="1" dirty="0"/>
              <a:t> </a:t>
            </a:r>
            <a:r>
              <a:rPr lang="el-GR" i="1" dirty="0" err="1"/>
              <a:t>work</a:t>
            </a:r>
            <a:r>
              <a:rPr lang="el-GR" i="1" dirty="0"/>
              <a:t> </a:t>
            </a:r>
            <a:r>
              <a:rPr lang="el-GR" i="1" dirty="0" err="1"/>
              <a:t>you</a:t>
            </a:r>
            <a:r>
              <a:rPr lang="el-GR" i="1" dirty="0"/>
              <a:t> </a:t>
            </a:r>
            <a:r>
              <a:rPr lang="el-GR" i="1" dirty="0" err="1"/>
              <a:t>actually</a:t>
            </a:r>
            <a:r>
              <a:rPr lang="el-GR" i="1" dirty="0"/>
              <a:t> </a:t>
            </a:r>
            <a:r>
              <a:rPr lang="el-GR" i="1" dirty="0" err="1"/>
              <a:t>use</a:t>
            </a:r>
            <a:r>
              <a:rPr lang="el-GR" i="1" dirty="0"/>
              <a:t>.)</a:t>
            </a:r>
            <a:endParaRPr lang="el-GR" dirty="0"/>
          </a:p>
          <a:p>
            <a:r>
              <a:rPr lang="el-GR" dirty="0" err="1"/>
              <a:t>Larry</a:t>
            </a:r>
            <a:r>
              <a:rPr lang="el-GR" dirty="0"/>
              <a:t> </a:t>
            </a:r>
            <a:r>
              <a:rPr lang="el-GR" dirty="0" err="1"/>
              <a:t>Earl</a:t>
            </a:r>
            <a:r>
              <a:rPr lang="el-GR" dirty="0"/>
              <a:t>, L. (2003). </a:t>
            </a:r>
            <a:r>
              <a:rPr lang="el-GR" i="1" dirty="0" err="1"/>
              <a:t>Assessment</a:t>
            </a:r>
            <a:r>
              <a:rPr lang="el-GR" i="1" dirty="0"/>
              <a:t> </a:t>
            </a:r>
            <a:r>
              <a:rPr lang="el-GR" i="1" dirty="0" err="1"/>
              <a:t>as</a:t>
            </a:r>
            <a:r>
              <a:rPr lang="el-GR" i="1" dirty="0"/>
              <a:t> </a:t>
            </a:r>
            <a:r>
              <a:rPr lang="el-GR" i="1" dirty="0" err="1"/>
              <a:t>learning</a:t>
            </a:r>
            <a:r>
              <a:rPr lang="el-GR" i="1" dirty="0"/>
              <a:t>: </a:t>
            </a:r>
            <a:r>
              <a:rPr lang="el-GR" i="1" dirty="0" err="1"/>
              <a:t>Using</a:t>
            </a:r>
            <a:r>
              <a:rPr lang="el-GR" i="1" dirty="0"/>
              <a:t> </a:t>
            </a:r>
            <a:r>
              <a:rPr lang="el-GR" i="1" dirty="0" err="1"/>
              <a:t>classroom</a:t>
            </a:r>
            <a:r>
              <a:rPr lang="el-GR" i="1" dirty="0"/>
              <a:t> </a:t>
            </a:r>
            <a:r>
              <a:rPr lang="el-GR" i="1" dirty="0" err="1"/>
              <a:t>assessment</a:t>
            </a:r>
            <a:r>
              <a:rPr lang="el-GR" i="1" dirty="0"/>
              <a:t> </a:t>
            </a:r>
            <a:r>
              <a:rPr lang="el-GR" i="1" dirty="0" err="1"/>
              <a:t>to</a:t>
            </a:r>
            <a:r>
              <a:rPr lang="el-GR" i="1" dirty="0"/>
              <a:t> </a:t>
            </a:r>
            <a:r>
              <a:rPr lang="el-GR" i="1" dirty="0" err="1"/>
              <a:t>maximize</a:t>
            </a:r>
            <a:r>
              <a:rPr lang="el-GR" i="1" dirty="0"/>
              <a:t> </a:t>
            </a:r>
            <a:r>
              <a:rPr lang="el-GR" i="1" dirty="0" err="1"/>
              <a:t>student</a:t>
            </a:r>
            <a:r>
              <a:rPr lang="el-GR" i="1" dirty="0"/>
              <a:t> </a:t>
            </a:r>
            <a:r>
              <a:rPr lang="el-GR" i="1" dirty="0" err="1"/>
              <a:t>learning</a:t>
            </a:r>
            <a:r>
              <a:rPr lang="el-GR" dirty="0"/>
              <a:t>. </a:t>
            </a:r>
            <a:r>
              <a:rPr lang="el-GR" dirty="0" err="1"/>
              <a:t>Corwin</a:t>
            </a:r>
            <a:r>
              <a:rPr lang="el-GR" dirty="0"/>
              <a:t> </a:t>
            </a:r>
            <a:r>
              <a:rPr lang="el-GR" dirty="0" err="1"/>
              <a:t>Press</a:t>
            </a:r>
            <a:r>
              <a:rPr lang="el-GR" dirty="0"/>
              <a:t>.</a:t>
            </a:r>
          </a:p>
          <a:p>
            <a:r>
              <a:rPr lang="el-GR" dirty="0" err="1"/>
              <a:t>Ofelia</a:t>
            </a:r>
            <a:r>
              <a:rPr lang="el-GR" dirty="0"/>
              <a:t> </a:t>
            </a:r>
            <a:r>
              <a:rPr lang="el-GR" dirty="0" err="1"/>
              <a:t>García</a:t>
            </a:r>
            <a:r>
              <a:rPr lang="el-GR" dirty="0"/>
              <a:t>, O., &amp; </a:t>
            </a:r>
            <a:r>
              <a:rPr lang="el-GR" dirty="0" err="1"/>
              <a:t>Li</a:t>
            </a:r>
            <a:r>
              <a:rPr lang="el-GR" dirty="0"/>
              <a:t> </a:t>
            </a:r>
            <a:r>
              <a:rPr lang="el-GR" dirty="0" err="1"/>
              <a:t>Wei</a:t>
            </a:r>
            <a:r>
              <a:rPr lang="el-GR" dirty="0"/>
              <a:t>. (2014). </a:t>
            </a:r>
            <a:r>
              <a:rPr lang="el-GR" i="1" dirty="0"/>
              <a:t>Translanguaging: </a:t>
            </a:r>
            <a:r>
              <a:rPr lang="el-GR" i="1" dirty="0" err="1"/>
              <a:t>Language</a:t>
            </a:r>
            <a:r>
              <a:rPr lang="el-GR" i="1" dirty="0"/>
              <a:t>, </a:t>
            </a:r>
            <a:r>
              <a:rPr lang="el-GR" i="1" dirty="0" err="1"/>
              <a:t>bilingualism</a:t>
            </a:r>
            <a:r>
              <a:rPr lang="el-GR" i="1" dirty="0"/>
              <a:t> and </a:t>
            </a:r>
            <a:r>
              <a:rPr lang="el-GR" i="1" dirty="0" err="1"/>
              <a:t>education</a:t>
            </a:r>
            <a:r>
              <a:rPr lang="el-GR" dirty="0"/>
              <a:t>. </a:t>
            </a:r>
            <a:r>
              <a:rPr lang="el-GR" dirty="0" err="1"/>
              <a:t>Palgrave</a:t>
            </a:r>
            <a:r>
              <a:rPr lang="el-GR" dirty="0"/>
              <a:t> </a:t>
            </a:r>
            <a:r>
              <a:rPr lang="el-GR" dirty="0" err="1"/>
              <a:t>Macmillan</a:t>
            </a:r>
            <a:r>
              <a:rPr lang="el-GR" dirty="0"/>
              <a:t>.</a:t>
            </a:r>
          </a:p>
          <a:p>
            <a:r>
              <a:rPr lang="el-GR" dirty="0" err="1"/>
              <a:t>Ofelia</a:t>
            </a:r>
            <a:r>
              <a:rPr lang="el-GR" dirty="0"/>
              <a:t> </a:t>
            </a:r>
            <a:r>
              <a:rPr lang="el-GR" dirty="0" err="1"/>
              <a:t>García</a:t>
            </a:r>
            <a:r>
              <a:rPr lang="el-GR" dirty="0"/>
              <a:t>, O., &amp; </a:t>
            </a:r>
            <a:r>
              <a:rPr lang="el-GR" dirty="0" err="1"/>
              <a:t>Li</a:t>
            </a:r>
            <a:r>
              <a:rPr lang="el-GR" dirty="0"/>
              <a:t> </a:t>
            </a:r>
            <a:r>
              <a:rPr lang="el-GR" dirty="0" err="1"/>
              <a:t>Wei</a:t>
            </a:r>
            <a:r>
              <a:rPr lang="el-GR" dirty="0"/>
              <a:t>. (2021). </a:t>
            </a:r>
            <a:r>
              <a:rPr lang="el-GR" i="1" dirty="0"/>
              <a:t>Translanguaging </a:t>
            </a:r>
            <a:r>
              <a:rPr lang="el-GR" i="1" dirty="0" err="1"/>
              <a:t>as</a:t>
            </a:r>
            <a:r>
              <a:rPr lang="el-GR" i="1" dirty="0"/>
              <a:t> a </a:t>
            </a:r>
            <a:r>
              <a:rPr lang="el-GR" i="1" dirty="0" err="1"/>
              <a:t>practical</a:t>
            </a:r>
            <a:r>
              <a:rPr lang="el-GR" i="1" dirty="0"/>
              <a:t> </a:t>
            </a:r>
            <a:r>
              <a:rPr lang="el-GR" i="1" dirty="0" err="1"/>
              <a:t>theory</a:t>
            </a:r>
            <a:r>
              <a:rPr lang="el-GR" i="1" dirty="0"/>
              <a:t> of </a:t>
            </a:r>
            <a:r>
              <a:rPr lang="el-GR" i="1" dirty="0" err="1"/>
              <a:t>language</a:t>
            </a:r>
            <a:r>
              <a:rPr lang="el-GR" dirty="0"/>
              <a:t>. </a:t>
            </a:r>
            <a:r>
              <a:rPr lang="el-GR" i="1" dirty="0" err="1"/>
              <a:t>Applied</a:t>
            </a:r>
            <a:r>
              <a:rPr lang="el-GR" i="1" dirty="0"/>
              <a:t> </a:t>
            </a:r>
            <a:r>
              <a:rPr lang="el-GR" i="1" dirty="0" err="1"/>
              <a:t>Linguistics</a:t>
            </a:r>
            <a:r>
              <a:rPr lang="el-GR" i="1" dirty="0"/>
              <a:t>, 42</a:t>
            </a:r>
            <a:r>
              <a:rPr lang="el-GR" dirty="0"/>
              <a:t>(6), 1031–1052. </a:t>
            </a:r>
            <a:r>
              <a:rPr lang="el-GR" dirty="0">
                <a:hlinkClick r:id="rId2"/>
              </a:rPr>
              <a:t>https://doi.org/10.1093/applin/amab029</a:t>
            </a:r>
            <a:endParaRPr lang="el-GR" dirty="0"/>
          </a:p>
          <a:p>
            <a:r>
              <a:rPr lang="el-GR" dirty="0" err="1"/>
              <a:t>Ontario</a:t>
            </a:r>
            <a:r>
              <a:rPr lang="el-GR" dirty="0"/>
              <a:t> </a:t>
            </a:r>
            <a:r>
              <a:rPr lang="el-GR" dirty="0" err="1"/>
              <a:t>Ministry</a:t>
            </a:r>
            <a:r>
              <a:rPr lang="el-GR" dirty="0"/>
              <a:t> of </a:t>
            </a:r>
            <a:r>
              <a:rPr lang="el-GR" dirty="0" err="1"/>
              <a:t>Education</a:t>
            </a:r>
            <a:r>
              <a:rPr lang="el-GR" dirty="0"/>
              <a:t>. (2008). </a:t>
            </a:r>
            <a:r>
              <a:rPr lang="el-GR" i="1" dirty="0" err="1"/>
              <a:t>Supporting</a:t>
            </a:r>
            <a:r>
              <a:rPr lang="el-GR" i="1" dirty="0"/>
              <a:t> </a:t>
            </a:r>
            <a:r>
              <a:rPr lang="el-GR" i="1" dirty="0" err="1"/>
              <a:t>English</a:t>
            </a:r>
            <a:r>
              <a:rPr lang="el-GR" i="1" dirty="0"/>
              <a:t> </a:t>
            </a:r>
            <a:r>
              <a:rPr lang="el-GR" i="1" dirty="0" err="1"/>
              <a:t>language</a:t>
            </a:r>
            <a:r>
              <a:rPr lang="el-GR" i="1" dirty="0"/>
              <a:t> </a:t>
            </a:r>
            <a:r>
              <a:rPr lang="el-GR" i="1" dirty="0" err="1"/>
              <a:t>learners</a:t>
            </a:r>
            <a:r>
              <a:rPr lang="el-GR" i="1" dirty="0"/>
              <a:t> </a:t>
            </a:r>
            <a:r>
              <a:rPr lang="el-GR" i="1" dirty="0" err="1"/>
              <a:t>with</a:t>
            </a:r>
            <a:r>
              <a:rPr lang="el-GR" i="1" dirty="0"/>
              <a:t> </a:t>
            </a:r>
            <a:r>
              <a:rPr lang="el-GR" i="1" dirty="0" err="1"/>
              <a:t>limited</a:t>
            </a:r>
            <a:r>
              <a:rPr lang="el-GR" i="1" dirty="0"/>
              <a:t> </a:t>
            </a:r>
            <a:r>
              <a:rPr lang="el-GR" i="1" dirty="0" err="1"/>
              <a:t>prior</a:t>
            </a:r>
            <a:r>
              <a:rPr lang="el-GR" i="1" dirty="0"/>
              <a:t> </a:t>
            </a:r>
            <a:r>
              <a:rPr lang="el-GR" i="1" dirty="0" err="1"/>
              <a:t>schooling</a:t>
            </a:r>
            <a:r>
              <a:rPr lang="el-GR" i="1" dirty="0"/>
              <a:t>: A </a:t>
            </a:r>
            <a:r>
              <a:rPr lang="el-GR" i="1" dirty="0" err="1"/>
              <a:t>practical</a:t>
            </a:r>
            <a:r>
              <a:rPr lang="el-GR" i="1" dirty="0"/>
              <a:t> </a:t>
            </a:r>
            <a:r>
              <a:rPr lang="el-GR" i="1" dirty="0" err="1"/>
              <a:t>guide</a:t>
            </a:r>
            <a:r>
              <a:rPr lang="el-GR" i="1" dirty="0"/>
              <a:t> for </a:t>
            </a:r>
            <a:r>
              <a:rPr lang="el-GR" i="1" dirty="0" err="1"/>
              <a:t>Ontario</a:t>
            </a:r>
            <a:r>
              <a:rPr lang="el-GR" i="1" dirty="0"/>
              <a:t> </a:t>
            </a:r>
            <a:r>
              <a:rPr lang="el-GR" i="1" dirty="0" err="1"/>
              <a:t>educators</a:t>
            </a:r>
            <a:r>
              <a:rPr lang="el-GR" i="1" dirty="0"/>
              <a:t>, </a:t>
            </a:r>
            <a:r>
              <a:rPr lang="el-GR" i="1" dirty="0" err="1"/>
              <a:t>Grades</a:t>
            </a:r>
            <a:r>
              <a:rPr lang="el-GR" i="1" dirty="0"/>
              <a:t> 3–12</a:t>
            </a:r>
            <a:r>
              <a:rPr lang="el-GR" dirty="0"/>
              <a:t>. </a:t>
            </a:r>
            <a:r>
              <a:rPr lang="el-GR" dirty="0" err="1"/>
              <a:t>Ontario</a:t>
            </a:r>
            <a:r>
              <a:rPr lang="el-GR" dirty="0"/>
              <a:t> </a:t>
            </a:r>
            <a:r>
              <a:rPr lang="el-GR" dirty="0" err="1"/>
              <a:t>Ministry</a:t>
            </a:r>
            <a:r>
              <a:rPr lang="el-GR" dirty="0"/>
              <a:t> of </a:t>
            </a:r>
            <a:r>
              <a:rPr lang="el-GR" dirty="0" err="1"/>
              <a:t>Education</a:t>
            </a:r>
            <a:r>
              <a:rPr lang="el-GR" dirty="0"/>
              <a:t>.</a:t>
            </a:r>
          </a:p>
          <a:p>
            <a:r>
              <a:rPr lang="el-GR" dirty="0"/>
              <a:t>Council of Europe. (2020). </a:t>
            </a:r>
            <a:r>
              <a:rPr lang="el-GR" i="1" dirty="0"/>
              <a:t>Common European </a:t>
            </a:r>
            <a:r>
              <a:rPr lang="el-GR" i="1" dirty="0" err="1"/>
              <a:t>Framework</a:t>
            </a:r>
            <a:r>
              <a:rPr lang="el-GR" i="1" dirty="0"/>
              <a:t> of </a:t>
            </a:r>
            <a:r>
              <a:rPr lang="el-GR" i="1" dirty="0" err="1"/>
              <a:t>Reference</a:t>
            </a:r>
            <a:r>
              <a:rPr lang="el-GR" i="1" dirty="0"/>
              <a:t> for </a:t>
            </a:r>
            <a:r>
              <a:rPr lang="el-GR" i="1" dirty="0" err="1"/>
              <a:t>Languages</a:t>
            </a:r>
            <a:r>
              <a:rPr lang="el-GR" i="1" dirty="0"/>
              <a:t>: </a:t>
            </a:r>
            <a:r>
              <a:rPr lang="el-GR" i="1" dirty="0" err="1"/>
              <a:t>Learning</a:t>
            </a:r>
            <a:r>
              <a:rPr lang="el-GR" i="1" dirty="0"/>
              <a:t>, teaching, </a:t>
            </a:r>
            <a:r>
              <a:rPr lang="el-GR" i="1" dirty="0" err="1"/>
              <a:t>assessment</a:t>
            </a:r>
            <a:r>
              <a:rPr lang="el-GR" i="1" dirty="0"/>
              <a:t> – </a:t>
            </a:r>
            <a:r>
              <a:rPr lang="el-GR" i="1" dirty="0" err="1"/>
              <a:t>Companion</a:t>
            </a:r>
            <a:r>
              <a:rPr lang="el-GR" i="1" dirty="0"/>
              <a:t> </a:t>
            </a:r>
            <a:r>
              <a:rPr lang="el-GR" i="1" dirty="0" err="1"/>
              <a:t>volume</a:t>
            </a:r>
            <a:r>
              <a:rPr lang="el-GR" dirty="0"/>
              <a:t>. Council of Europe </a:t>
            </a:r>
            <a:r>
              <a:rPr lang="el-GR" dirty="0" err="1"/>
              <a:t>Publishing</a:t>
            </a:r>
            <a:r>
              <a:rPr lang="el-GR" dirty="0"/>
              <a:t>.</a:t>
            </a:r>
          </a:p>
          <a:p>
            <a:r>
              <a:rPr lang="el-GR" dirty="0"/>
              <a:t>UNESCO. (2024). </a:t>
            </a:r>
            <a:r>
              <a:rPr lang="el-GR" i="1" dirty="0" err="1"/>
              <a:t>Guidance</a:t>
            </a:r>
            <a:r>
              <a:rPr lang="el-GR" i="1" dirty="0"/>
              <a:t> on </a:t>
            </a:r>
            <a:r>
              <a:rPr lang="el-GR" i="1" dirty="0" err="1"/>
              <a:t>classroom-based</a:t>
            </a:r>
            <a:r>
              <a:rPr lang="el-GR" i="1" dirty="0"/>
              <a:t> </a:t>
            </a:r>
            <a:r>
              <a:rPr lang="el-GR" i="1" dirty="0" err="1"/>
              <a:t>assessment</a:t>
            </a:r>
            <a:r>
              <a:rPr lang="el-GR" i="1" dirty="0"/>
              <a:t> for </a:t>
            </a:r>
            <a:r>
              <a:rPr lang="el-GR" i="1" dirty="0" err="1"/>
              <a:t>multilingual</a:t>
            </a:r>
            <a:r>
              <a:rPr lang="el-GR" i="1" dirty="0"/>
              <a:t> </a:t>
            </a:r>
            <a:r>
              <a:rPr lang="el-GR" i="1" dirty="0" err="1"/>
              <a:t>learners</a:t>
            </a:r>
            <a:r>
              <a:rPr lang="el-GR" i="1" dirty="0"/>
              <a:t>: </a:t>
            </a:r>
            <a:r>
              <a:rPr lang="el-GR" i="1" dirty="0" err="1"/>
              <a:t>Assessing</a:t>
            </a:r>
            <a:r>
              <a:rPr lang="el-GR" i="1" dirty="0"/>
              <a:t> </a:t>
            </a:r>
            <a:r>
              <a:rPr lang="el-GR" i="1" dirty="0" err="1"/>
              <a:t>languages</a:t>
            </a:r>
            <a:r>
              <a:rPr lang="el-GR" i="1" dirty="0"/>
              <a:t>, </a:t>
            </a:r>
            <a:r>
              <a:rPr lang="el-GR" i="1" dirty="0" err="1"/>
              <a:t>literacies</a:t>
            </a:r>
            <a:r>
              <a:rPr lang="el-GR" i="1" dirty="0"/>
              <a:t> and </a:t>
            </a:r>
            <a:r>
              <a:rPr lang="el-GR" i="1" dirty="0" err="1"/>
              <a:t>content</a:t>
            </a:r>
            <a:r>
              <a:rPr lang="el-GR" i="1" dirty="0"/>
              <a:t> </a:t>
            </a:r>
            <a:r>
              <a:rPr lang="el-GR" i="1" dirty="0" err="1"/>
              <a:t>learning</a:t>
            </a:r>
            <a:r>
              <a:rPr lang="el-GR" dirty="0"/>
              <a:t>. UNESCO.</a:t>
            </a:r>
          </a:p>
          <a:p>
            <a:endParaRPr lang="en-US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65801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2A937095-F109-7E95-67FE-EFF7ABD8E1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715851" y="4890052"/>
            <a:ext cx="2975211" cy="1967948"/>
          </a:xfrm>
          <a:prstGeom prst="rect">
            <a:avLst/>
          </a:prstGeom>
        </p:spPr>
      </p:pic>
      <p:sp>
        <p:nvSpPr>
          <p:cNvPr id="8" name="Τίτλος 1">
            <a:extLst>
              <a:ext uri="{FF2B5EF4-FFF2-40B4-BE49-F238E27FC236}">
                <a16:creationId xmlns:a16="http://schemas.microsoft.com/office/drawing/2014/main" id="{60FBB86A-A6AF-CE84-2C51-6ECFD6A56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592596"/>
            <a:ext cx="10633922" cy="14996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l-GR" sz="4400" cap="none" dirty="0" err="1">
                <a:solidFill>
                  <a:schemeClr val="tx1"/>
                </a:solidFill>
              </a:rPr>
              <a:t>Why</a:t>
            </a:r>
            <a:r>
              <a:rPr lang="el-GR" sz="4400" cap="none" dirty="0">
                <a:solidFill>
                  <a:schemeClr val="tx1"/>
                </a:solidFill>
              </a:rPr>
              <a:t> </a:t>
            </a:r>
            <a:r>
              <a:rPr lang="el-GR" sz="4400" cap="none" dirty="0" err="1">
                <a:solidFill>
                  <a:schemeClr val="tx1"/>
                </a:solidFill>
              </a:rPr>
              <a:t>Does</a:t>
            </a:r>
            <a:r>
              <a:rPr lang="el-GR" sz="4400" cap="none" dirty="0">
                <a:solidFill>
                  <a:schemeClr val="tx1"/>
                </a:solidFill>
              </a:rPr>
              <a:t> </a:t>
            </a:r>
            <a:r>
              <a:rPr lang="el-GR" sz="4400" cap="none" dirty="0" err="1">
                <a:solidFill>
                  <a:schemeClr val="tx1"/>
                </a:solidFill>
              </a:rPr>
              <a:t>Assessment</a:t>
            </a:r>
            <a:r>
              <a:rPr lang="el-GR" sz="4400" cap="none" dirty="0">
                <a:solidFill>
                  <a:schemeClr val="tx1"/>
                </a:solidFill>
              </a:rPr>
              <a:t> </a:t>
            </a:r>
            <a:r>
              <a:rPr lang="el-GR" sz="4400" cap="none" dirty="0" err="1">
                <a:solidFill>
                  <a:schemeClr val="tx1"/>
                </a:solidFill>
              </a:rPr>
              <a:t>Matter</a:t>
            </a:r>
            <a:r>
              <a:rPr lang="el-GR" sz="4400" cap="none" dirty="0">
                <a:solidFill>
                  <a:schemeClr val="tx1"/>
                </a:solidFill>
              </a:rPr>
              <a:t> In </a:t>
            </a:r>
            <a:r>
              <a:rPr lang="el-GR" sz="4400" cap="none" dirty="0" err="1">
                <a:solidFill>
                  <a:schemeClr val="tx1"/>
                </a:solidFill>
              </a:rPr>
              <a:t>Multilingual</a:t>
            </a:r>
            <a:r>
              <a:rPr lang="el-GR" sz="4400" cap="none" dirty="0">
                <a:solidFill>
                  <a:schemeClr val="tx1"/>
                </a:solidFill>
              </a:rPr>
              <a:t> </a:t>
            </a:r>
            <a:r>
              <a:rPr lang="el-GR" sz="4400" cap="none" dirty="0" err="1">
                <a:solidFill>
                  <a:schemeClr val="tx1"/>
                </a:solidFill>
              </a:rPr>
              <a:t>Classrooms</a:t>
            </a:r>
            <a:r>
              <a:rPr lang="el-GR" sz="4400" cap="none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A2B41B-D176-60EC-1D99-2B620C87F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1" y="2460300"/>
            <a:ext cx="11190124" cy="4174436"/>
          </a:xfrm>
        </p:spPr>
        <p:txBody>
          <a:bodyPr>
            <a:normAutofit/>
          </a:bodyPr>
          <a:lstStyle/>
          <a:p>
            <a:r>
              <a:rPr lang="el-GR" sz="2400" dirty="0"/>
              <a:t>Multi</a:t>
            </a:r>
            <a:r>
              <a:rPr lang="en-US" sz="2400" dirty="0"/>
              <a:t>cultural</a:t>
            </a:r>
            <a:r>
              <a:rPr lang="el-GR" sz="2400" dirty="0"/>
              <a:t> </a:t>
            </a:r>
            <a:r>
              <a:rPr lang="el-GR" sz="2400" dirty="0" err="1"/>
              <a:t>education</a:t>
            </a:r>
            <a:r>
              <a:rPr lang="el-GR" sz="2400" dirty="0"/>
              <a:t> involves </a:t>
            </a:r>
            <a:r>
              <a:rPr lang="el-GR" sz="2400" dirty="0" err="1"/>
              <a:t>learners</a:t>
            </a:r>
            <a:r>
              <a:rPr lang="el-GR" sz="2400" dirty="0"/>
              <a:t> </a:t>
            </a:r>
            <a:r>
              <a:rPr lang="el-GR" sz="2400" dirty="0" err="1"/>
              <a:t>using</a:t>
            </a:r>
            <a:r>
              <a:rPr lang="el-GR" sz="2400" dirty="0"/>
              <a:t> </a:t>
            </a:r>
            <a:r>
              <a:rPr lang="el-GR" sz="2400" dirty="0" err="1"/>
              <a:t>more</a:t>
            </a:r>
            <a:r>
              <a:rPr lang="el-GR" sz="2400" dirty="0"/>
              <a:t> </a:t>
            </a:r>
            <a:r>
              <a:rPr lang="el-GR" sz="2400" dirty="0" err="1"/>
              <a:t>than</a:t>
            </a:r>
            <a:r>
              <a:rPr lang="el-GR" sz="2400" dirty="0"/>
              <a:t> </a:t>
            </a:r>
            <a:r>
              <a:rPr lang="el-GR" sz="2400" dirty="0" err="1"/>
              <a:t>one</a:t>
            </a:r>
            <a:r>
              <a:rPr lang="el-GR" sz="2400" dirty="0"/>
              <a:t> </a:t>
            </a:r>
            <a:r>
              <a:rPr lang="el-GR" sz="2400" dirty="0" err="1"/>
              <a:t>language</a:t>
            </a:r>
            <a:r>
              <a:rPr lang="el-GR" sz="2400" dirty="0"/>
              <a:t> in </a:t>
            </a:r>
            <a:r>
              <a:rPr lang="el-GR" sz="2400" dirty="0" err="1"/>
              <a:t>learning</a:t>
            </a:r>
            <a:r>
              <a:rPr lang="en-US" sz="2400" dirty="0"/>
              <a:t>.</a:t>
            </a:r>
            <a:endParaRPr lang="el-GR" sz="2400" dirty="0"/>
          </a:p>
          <a:p>
            <a:r>
              <a:rPr lang="el-GR" sz="2400" b="1" dirty="0" err="1"/>
              <a:t>Assessment</a:t>
            </a:r>
            <a:r>
              <a:rPr lang="el-GR" sz="2400" dirty="0"/>
              <a:t> </a:t>
            </a:r>
            <a:r>
              <a:rPr lang="el-GR" sz="2400" dirty="0" err="1"/>
              <a:t>is</a:t>
            </a:r>
            <a:r>
              <a:rPr lang="el-GR" sz="2400" dirty="0"/>
              <a:t> </a:t>
            </a:r>
            <a:r>
              <a:rPr lang="el-GR" sz="2400" dirty="0" err="1"/>
              <a:t>often</a:t>
            </a:r>
            <a:r>
              <a:rPr lang="el-GR" sz="2400" dirty="0"/>
              <a:t> </a:t>
            </a:r>
            <a:r>
              <a:rPr lang="el-GR" sz="2400" dirty="0" err="1"/>
              <a:t>challenging</a:t>
            </a:r>
            <a:r>
              <a:rPr lang="el-GR" sz="2400" dirty="0"/>
              <a:t> </a:t>
            </a:r>
            <a:r>
              <a:rPr lang="el-GR" sz="2400" dirty="0" err="1"/>
              <a:t>because</a:t>
            </a:r>
            <a:r>
              <a:rPr lang="el-GR" sz="2400" dirty="0"/>
              <a:t> </a:t>
            </a:r>
            <a:r>
              <a:rPr lang="el-GR" sz="2400" dirty="0" err="1"/>
              <a:t>language</a:t>
            </a:r>
            <a:r>
              <a:rPr lang="el-GR" sz="2400" dirty="0"/>
              <a:t> </a:t>
            </a:r>
            <a:r>
              <a:rPr lang="el-GR" sz="2400" dirty="0" err="1"/>
              <a:t>can</a:t>
            </a:r>
            <a:r>
              <a:rPr lang="el-GR" sz="2400" dirty="0"/>
              <a:t> </a:t>
            </a:r>
            <a:r>
              <a:rPr lang="el-GR" sz="2400" dirty="0" err="1"/>
              <a:t>affect</a:t>
            </a:r>
            <a:r>
              <a:rPr lang="el-GR" sz="2400" dirty="0"/>
              <a:t> </a:t>
            </a:r>
            <a:r>
              <a:rPr lang="el-GR" sz="2400" dirty="0" err="1"/>
              <a:t>performance</a:t>
            </a:r>
            <a:r>
              <a:rPr lang="en-US" sz="2400" dirty="0"/>
              <a:t>.</a:t>
            </a:r>
            <a:r>
              <a:rPr lang="el-GR" sz="2400" dirty="0"/>
              <a:t> </a:t>
            </a:r>
          </a:p>
          <a:p>
            <a:r>
              <a:rPr lang="el-GR" sz="2400" dirty="0" err="1"/>
              <a:t>Traditional</a:t>
            </a:r>
            <a:r>
              <a:rPr lang="el-GR" sz="2400" dirty="0"/>
              <a:t> </a:t>
            </a:r>
            <a:r>
              <a:rPr lang="el-GR" sz="2400" dirty="0" err="1"/>
              <a:t>tests</a:t>
            </a:r>
            <a:r>
              <a:rPr lang="el-GR" sz="2400" dirty="0"/>
              <a:t> </a:t>
            </a:r>
            <a:r>
              <a:rPr lang="el-GR" sz="2400" dirty="0" err="1"/>
              <a:t>may</a:t>
            </a:r>
            <a:r>
              <a:rPr lang="el-GR" sz="2400" dirty="0"/>
              <a:t> </a:t>
            </a:r>
            <a:r>
              <a:rPr lang="el-GR" sz="2400" dirty="0" err="1"/>
              <a:t>not</a:t>
            </a:r>
            <a:r>
              <a:rPr lang="el-GR" sz="2400" dirty="0"/>
              <a:t> </a:t>
            </a:r>
            <a:r>
              <a:rPr lang="el-GR" sz="2400" dirty="0" err="1"/>
              <a:t>reflect</a:t>
            </a:r>
            <a:r>
              <a:rPr lang="el-GR" sz="2400" dirty="0"/>
              <a:t> </a:t>
            </a:r>
            <a:r>
              <a:rPr lang="el-GR" sz="2400" dirty="0" err="1"/>
              <a:t>true</a:t>
            </a:r>
            <a:r>
              <a:rPr lang="el-GR" sz="2400" dirty="0"/>
              <a:t> </a:t>
            </a:r>
            <a:r>
              <a:rPr lang="el-GR" sz="2400" dirty="0" err="1"/>
              <a:t>student</a:t>
            </a:r>
            <a:r>
              <a:rPr lang="el-GR" sz="2400" dirty="0"/>
              <a:t> </a:t>
            </a:r>
            <a:r>
              <a:rPr lang="el-GR" sz="2400" dirty="0" err="1"/>
              <a:t>ability</a:t>
            </a:r>
            <a:r>
              <a:rPr lang="el-GR" sz="2400" dirty="0"/>
              <a:t> </a:t>
            </a:r>
          </a:p>
          <a:p>
            <a:r>
              <a:rPr lang="el-GR" sz="2400" dirty="0" err="1"/>
              <a:t>This</a:t>
            </a:r>
            <a:r>
              <a:rPr lang="el-GR" sz="2400" dirty="0"/>
              <a:t> proposal </a:t>
            </a:r>
            <a:r>
              <a:rPr lang="el-GR" sz="2400" dirty="0" err="1"/>
              <a:t>explores</a:t>
            </a:r>
            <a:r>
              <a:rPr lang="el-GR" sz="2400" dirty="0"/>
              <a:t> </a:t>
            </a:r>
            <a:r>
              <a:rPr lang="el-GR" sz="2400" b="1" dirty="0" err="1"/>
              <a:t>fair</a:t>
            </a:r>
            <a:r>
              <a:rPr lang="el-GR" sz="2400" b="1" dirty="0"/>
              <a:t> and </a:t>
            </a:r>
            <a:r>
              <a:rPr lang="el-GR" sz="2400" b="1" dirty="0" err="1"/>
              <a:t>inclusive</a:t>
            </a:r>
            <a:r>
              <a:rPr lang="el-GR" sz="2400" b="1" dirty="0"/>
              <a:t> </a:t>
            </a:r>
            <a:r>
              <a:rPr lang="el-GR" sz="2400" b="1" dirty="0" err="1"/>
              <a:t>assessment</a:t>
            </a:r>
            <a:r>
              <a:rPr lang="el-GR" sz="2400" b="1" dirty="0"/>
              <a:t> </a:t>
            </a:r>
            <a:r>
              <a:rPr lang="el-GR" sz="2400" b="1" dirty="0" err="1"/>
              <a:t>strategies</a:t>
            </a:r>
            <a:endParaRPr lang="el-GR" sz="2400" dirty="0"/>
          </a:p>
          <a:p>
            <a:r>
              <a:rPr lang="en-US" sz="2400" dirty="0"/>
              <a:t> </a:t>
            </a:r>
          </a:p>
          <a:p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C87367-C8EC-4FEE-205D-27DB4D0F8204}"/>
              </a:ext>
            </a:extLst>
          </p:cNvPr>
          <p:cNvSpPr txBox="1"/>
          <p:nvPr/>
        </p:nvSpPr>
        <p:spPr>
          <a:xfrm>
            <a:off x="109440" y="626540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</a:t>
            </a:r>
            <a:r>
              <a:rPr lang="el-GR" dirty="0" err="1"/>
              <a:t>Earl</a:t>
            </a:r>
            <a:r>
              <a:rPr lang="el-GR" dirty="0"/>
              <a:t>, 2003</a:t>
            </a:r>
            <a:r>
              <a:rPr lang="en-US" dirty="0"/>
              <a:t>)</a:t>
            </a:r>
            <a:endParaRPr lang="el-GR" dirty="0"/>
          </a:p>
        </p:txBody>
      </p:sp>
      <p:pic>
        <p:nvPicPr>
          <p:cNvPr id="7" name="Γραφικό 6" descr="Μολύβι">
            <a:extLst>
              <a:ext uri="{FF2B5EF4-FFF2-40B4-BE49-F238E27FC236}">
                <a16:creationId xmlns:a16="http://schemas.microsoft.com/office/drawing/2014/main" id="{D887ED9C-66E4-4BBA-40BD-7B6EEA772A9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9675" y="2503330"/>
            <a:ext cx="369333" cy="369333"/>
          </a:xfrm>
          <a:prstGeom prst="rect">
            <a:avLst/>
          </a:prstGeom>
        </p:spPr>
      </p:pic>
      <p:pic>
        <p:nvPicPr>
          <p:cNvPr id="10" name="Γραφικό 9" descr="Μολύβι">
            <a:extLst>
              <a:ext uri="{FF2B5EF4-FFF2-40B4-BE49-F238E27FC236}">
                <a16:creationId xmlns:a16="http://schemas.microsoft.com/office/drawing/2014/main" id="{FF7DC8B2-E142-3059-F710-B7F3C434913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5867" y="2937457"/>
            <a:ext cx="369333" cy="369333"/>
          </a:xfrm>
          <a:prstGeom prst="rect">
            <a:avLst/>
          </a:prstGeom>
        </p:spPr>
      </p:pic>
      <p:pic>
        <p:nvPicPr>
          <p:cNvPr id="12" name="Γραφικό 11" descr="Μολύβι">
            <a:extLst>
              <a:ext uri="{FF2B5EF4-FFF2-40B4-BE49-F238E27FC236}">
                <a16:creationId xmlns:a16="http://schemas.microsoft.com/office/drawing/2014/main" id="{55BC3073-99D3-D9E9-AFFD-E745CAB3CD3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8311" y="3414615"/>
            <a:ext cx="369333" cy="369333"/>
          </a:xfrm>
          <a:prstGeom prst="rect">
            <a:avLst/>
          </a:prstGeom>
        </p:spPr>
      </p:pic>
      <p:pic>
        <p:nvPicPr>
          <p:cNvPr id="14" name="Γραφικό 13" descr="Μολύβι">
            <a:extLst>
              <a:ext uri="{FF2B5EF4-FFF2-40B4-BE49-F238E27FC236}">
                <a16:creationId xmlns:a16="http://schemas.microsoft.com/office/drawing/2014/main" id="{E25BBD19-A995-5B44-FB2D-A76DA758EC5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9676" y="3928724"/>
            <a:ext cx="369333" cy="36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119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24306C-4319-4147-ADB1-444C8B0DA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471186" cy="1499616"/>
          </a:xfrm>
        </p:spPr>
        <p:txBody>
          <a:bodyPr/>
          <a:lstStyle/>
          <a:p>
            <a:pPr algn="ctr"/>
            <a:r>
              <a:rPr lang="el-GR" cap="none" dirty="0" err="1"/>
              <a:t>Challenges</a:t>
            </a:r>
            <a:r>
              <a:rPr lang="el-GR" cap="none" dirty="0"/>
              <a:t> Of </a:t>
            </a:r>
            <a:r>
              <a:rPr lang="el-GR" cap="none" dirty="0" err="1"/>
              <a:t>Assessing</a:t>
            </a:r>
            <a:r>
              <a:rPr lang="el-GR" cap="none" dirty="0"/>
              <a:t> </a:t>
            </a:r>
            <a:r>
              <a:rPr lang="el-GR" cap="none" dirty="0" err="1"/>
              <a:t>Multilingual</a:t>
            </a:r>
            <a:r>
              <a:rPr lang="el-GR" cap="none" dirty="0"/>
              <a:t> </a:t>
            </a:r>
            <a:r>
              <a:rPr lang="el-GR" cap="none" dirty="0" err="1"/>
              <a:t>Learners</a:t>
            </a:r>
            <a:endParaRPr lang="el-GR" cap="none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E6728A-C8D5-99FD-B76B-FF3D75FF0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573307"/>
            <a:ext cx="9720071" cy="4023360"/>
          </a:xfrm>
        </p:spPr>
        <p:txBody>
          <a:bodyPr/>
          <a:lstStyle/>
          <a:p>
            <a:r>
              <a:rPr lang="el-GR" dirty="0" err="1"/>
              <a:t>Language</a:t>
            </a:r>
            <a:r>
              <a:rPr lang="el-GR" dirty="0"/>
              <a:t> </a:t>
            </a:r>
            <a:r>
              <a:rPr lang="el-GR" dirty="0" err="1"/>
              <a:t>proficiency</a:t>
            </a:r>
            <a:r>
              <a:rPr lang="el-GR" dirty="0"/>
              <a:t> </a:t>
            </a:r>
            <a:r>
              <a:rPr lang="el-GR" dirty="0" err="1"/>
              <a:t>often</a:t>
            </a:r>
            <a:r>
              <a:rPr lang="el-GR" dirty="0"/>
              <a:t> </a:t>
            </a:r>
            <a:r>
              <a:rPr lang="el-GR" dirty="0" err="1"/>
              <a:t>affects</a:t>
            </a:r>
            <a:r>
              <a:rPr lang="el-GR" dirty="0"/>
              <a:t> </a:t>
            </a:r>
            <a:r>
              <a:rPr lang="el-GR" dirty="0" err="1"/>
              <a:t>academic</a:t>
            </a:r>
            <a:r>
              <a:rPr lang="el-GR" dirty="0"/>
              <a:t> </a:t>
            </a:r>
            <a:r>
              <a:rPr lang="el-GR" dirty="0" err="1"/>
              <a:t>performance</a:t>
            </a:r>
            <a:r>
              <a:rPr lang="el-GR" dirty="0"/>
              <a:t> </a:t>
            </a:r>
          </a:p>
          <a:p>
            <a:r>
              <a:rPr lang="el-GR" dirty="0" err="1"/>
              <a:t>Standardized</a:t>
            </a:r>
            <a:r>
              <a:rPr lang="el-GR" dirty="0"/>
              <a:t> </a:t>
            </a:r>
            <a:r>
              <a:rPr lang="el-GR" dirty="0" err="1"/>
              <a:t>assessments</a:t>
            </a:r>
            <a:r>
              <a:rPr lang="el-GR" dirty="0"/>
              <a:t> </a:t>
            </a:r>
            <a:r>
              <a:rPr lang="el-GR" dirty="0" err="1"/>
              <a:t>may</a:t>
            </a:r>
            <a:r>
              <a:rPr lang="el-GR" dirty="0"/>
              <a:t> </a:t>
            </a:r>
            <a:r>
              <a:rPr lang="el-GR" dirty="0" err="1"/>
              <a:t>not</a:t>
            </a:r>
            <a:r>
              <a:rPr lang="el-GR" dirty="0"/>
              <a:t> </a:t>
            </a:r>
            <a:r>
              <a:rPr lang="el-GR" dirty="0" err="1"/>
              <a:t>reflect</a:t>
            </a:r>
            <a:r>
              <a:rPr lang="el-GR" dirty="0"/>
              <a:t> </a:t>
            </a:r>
            <a:r>
              <a:rPr lang="el-GR" dirty="0" err="1"/>
              <a:t>true</a:t>
            </a:r>
            <a:r>
              <a:rPr lang="el-GR" dirty="0"/>
              <a:t> </a:t>
            </a:r>
            <a:r>
              <a:rPr lang="el-GR" dirty="0" err="1"/>
              <a:t>understanding</a:t>
            </a:r>
            <a:r>
              <a:rPr lang="el-GR" dirty="0"/>
              <a:t> </a:t>
            </a:r>
          </a:p>
          <a:p>
            <a:r>
              <a:rPr lang="el-GR" dirty="0" err="1"/>
              <a:t>Students</a:t>
            </a:r>
            <a:r>
              <a:rPr lang="el-GR" dirty="0"/>
              <a:t> </a:t>
            </a:r>
            <a:r>
              <a:rPr lang="el-GR" dirty="0" err="1"/>
              <a:t>with</a:t>
            </a:r>
            <a:r>
              <a:rPr lang="el-GR" dirty="0"/>
              <a:t> </a:t>
            </a:r>
            <a:r>
              <a:rPr lang="el-GR" dirty="0" err="1"/>
              <a:t>limited</a:t>
            </a:r>
            <a:r>
              <a:rPr lang="el-GR" dirty="0"/>
              <a:t> </a:t>
            </a:r>
            <a:r>
              <a:rPr lang="el-GR" dirty="0" err="1"/>
              <a:t>language</a:t>
            </a:r>
            <a:r>
              <a:rPr lang="el-GR" dirty="0"/>
              <a:t> </a:t>
            </a:r>
            <a:r>
              <a:rPr lang="el-GR" dirty="0" err="1"/>
              <a:t>skills</a:t>
            </a:r>
            <a:r>
              <a:rPr lang="el-GR" dirty="0"/>
              <a:t> </a:t>
            </a:r>
            <a:r>
              <a:rPr lang="el-GR" dirty="0" err="1"/>
              <a:t>are</a:t>
            </a:r>
            <a:r>
              <a:rPr lang="el-GR" dirty="0"/>
              <a:t> </a:t>
            </a:r>
            <a:r>
              <a:rPr lang="el-GR" dirty="0" err="1"/>
              <a:t>unfairly</a:t>
            </a:r>
            <a:r>
              <a:rPr lang="el-GR" dirty="0"/>
              <a:t> </a:t>
            </a:r>
            <a:r>
              <a:rPr lang="el-GR" dirty="0" err="1"/>
              <a:t>evaluated</a:t>
            </a:r>
            <a:r>
              <a:rPr lang="el-GR" dirty="0"/>
              <a:t> </a:t>
            </a:r>
          </a:p>
          <a:p>
            <a:r>
              <a:rPr lang="el-GR" dirty="0" err="1"/>
              <a:t>Lack</a:t>
            </a:r>
            <a:r>
              <a:rPr lang="el-GR" dirty="0"/>
              <a:t> of </a:t>
            </a:r>
            <a:r>
              <a:rPr lang="el-GR" dirty="0" err="1"/>
              <a:t>consistency</a:t>
            </a:r>
            <a:r>
              <a:rPr lang="el-GR" dirty="0"/>
              <a:t> in </a:t>
            </a:r>
            <a:r>
              <a:rPr lang="el-GR" dirty="0" err="1"/>
              <a:t>multilingual</a:t>
            </a:r>
            <a:r>
              <a:rPr lang="el-GR" dirty="0"/>
              <a:t> </a:t>
            </a:r>
            <a:r>
              <a:rPr lang="el-GR" dirty="0" err="1"/>
              <a:t>assessment</a:t>
            </a:r>
            <a:r>
              <a:rPr lang="el-GR" dirty="0"/>
              <a:t> </a:t>
            </a:r>
            <a:r>
              <a:rPr lang="el-GR" dirty="0" err="1"/>
              <a:t>practices</a:t>
            </a:r>
            <a:r>
              <a:rPr lang="el-GR" dirty="0"/>
              <a:t> </a:t>
            </a:r>
          </a:p>
          <a:p>
            <a:endParaRPr lang="en-US" dirty="0"/>
          </a:p>
          <a:p>
            <a:r>
              <a:rPr lang="el-GR" dirty="0" err="1"/>
              <a:t>Need</a:t>
            </a:r>
            <a:r>
              <a:rPr lang="el-GR" dirty="0"/>
              <a:t> for </a:t>
            </a:r>
            <a:r>
              <a:rPr lang="el-GR" b="1" dirty="0" err="1"/>
              <a:t>valid</a:t>
            </a:r>
            <a:r>
              <a:rPr lang="el-GR" b="1" dirty="0"/>
              <a:t>, </a:t>
            </a:r>
            <a:r>
              <a:rPr lang="el-GR" b="1" dirty="0" err="1"/>
              <a:t>reliable</a:t>
            </a:r>
            <a:r>
              <a:rPr lang="el-GR" b="1" dirty="0"/>
              <a:t>, and </a:t>
            </a:r>
            <a:r>
              <a:rPr lang="el-GR" b="1" dirty="0" err="1"/>
              <a:t>equitable</a:t>
            </a:r>
            <a:r>
              <a:rPr lang="el-GR" b="1" dirty="0"/>
              <a:t> </a:t>
            </a:r>
            <a:r>
              <a:rPr lang="el-GR" b="1" dirty="0" err="1"/>
              <a:t>assessment</a:t>
            </a:r>
            <a:r>
              <a:rPr lang="el-GR" b="1" dirty="0"/>
              <a:t> </a:t>
            </a:r>
            <a:r>
              <a:rPr lang="el-GR" b="1" dirty="0" err="1"/>
              <a:t>tools</a:t>
            </a:r>
            <a:endParaRPr lang="el-GR" dirty="0"/>
          </a:p>
          <a:p>
            <a:endParaRPr lang="el-GR" dirty="0"/>
          </a:p>
        </p:txBody>
      </p:sp>
      <p:pic>
        <p:nvPicPr>
          <p:cNvPr id="5" name="Γραφικό 4" descr="Λαμπτήρας και γρανάζι">
            <a:extLst>
              <a:ext uri="{FF2B5EF4-FFF2-40B4-BE49-F238E27FC236}">
                <a16:creationId xmlns:a16="http://schemas.microsoft.com/office/drawing/2014/main" id="{FB89E913-D83D-2249-DA33-7950A8BA823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1171" y="2463711"/>
            <a:ext cx="438515" cy="438515"/>
          </a:xfrm>
          <a:prstGeom prst="rect">
            <a:avLst/>
          </a:prstGeom>
        </p:spPr>
      </p:pic>
      <p:pic>
        <p:nvPicPr>
          <p:cNvPr id="9" name="Γραφικό 8" descr="Λαμπτήρας και γρανάζι">
            <a:extLst>
              <a:ext uri="{FF2B5EF4-FFF2-40B4-BE49-F238E27FC236}">
                <a16:creationId xmlns:a16="http://schemas.microsoft.com/office/drawing/2014/main" id="{99AEDBC4-FC57-4B5D-A023-DF0A2F6D970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1170" y="2981936"/>
            <a:ext cx="438515" cy="438515"/>
          </a:xfrm>
          <a:prstGeom prst="rect">
            <a:avLst/>
          </a:prstGeom>
        </p:spPr>
      </p:pic>
      <p:pic>
        <p:nvPicPr>
          <p:cNvPr id="11" name="Γραφικό 10" descr="Λαμπτήρας και γρανάζι">
            <a:extLst>
              <a:ext uri="{FF2B5EF4-FFF2-40B4-BE49-F238E27FC236}">
                <a16:creationId xmlns:a16="http://schemas.microsoft.com/office/drawing/2014/main" id="{609D3FB5-4F55-588F-0734-260FD6273ED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1170" y="3500162"/>
            <a:ext cx="438515" cy="438515"/>
          </a:xfrm>
          <a:prstGeom prst="rect">
            <a:avLst/>
          </a:prstGeom>
        </p:spPr>
      </p:pic>
      <p:pic>
        <p:nvPicPr>
          <p:cNvPr id="13" name="Γραφικό 12" descr="Λαμπτήρας και γρανάζι">
            <a:extLst>
              <a:ext uri="{FF2B5EF4-FFF2-40B4-BE49-F238E27FC236}">
                <a16:creationId xmlns:a16="http://schemas.microsoft.com/office/drawing/2014/main" id="{0A3EAAB5-1EFB-66E7-16B8-0B370D650FC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9593" y="3939274"/>
            <a:ext cx="438515" cy="43851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885DC49-3F7B-70D8-DCB4-06BA94910E17}"/>
              </a:ext>
            </a:extLst>
          </p:cNvPr>
          <p:cNvSpPr txBox="1"/>
          <p:nvPr/>
        </p:nvSpPr>
        <p:spPr>
          <a:xfrm>
            <a:off x="1158108" y="627278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</a:t>
            </a:r>
            <a:r>
              <a:rPr lang="el-GR" dirty="0" err="1"/>
              <a:t>Cummins</a:t>
            </a:r>
            <a:r>
              <a:rPr lang="el-GR" dirty="0"/>
              <a:t>, 2021) </a:t>
            </a:r>
          </a:p>
        </p:txBody>
      </p:sp>
    </p:spTree>
    <p:extLst>
      <p:ext uri="{BB962C8B-B14F-4D97-AF65-F5344CB8AC3E}">
        <p14:creationId xmlns:p14="http://schemas.microsoft.com/office/powerpoint/2010/main" val="3923556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F6429C-074C-5BED-4898-3A032DE2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589" y="796231"/>
            <a:ext cx="9720072" cy="990366"/>
          </a:xfrm>
        </p:spPr>
        <p:txBody>
          <a:bodyPr>
            <a:normAutofit fontScale="90000"/>
          </a:bodyPr>
          <a:lstStyle/>
          <a:p>
            <a:r>
              <a:rPr lang="el-GR" b="1" cap="none" dirty="0" err="1"/>
              <a:t>Theoretical</a:t>
            </a:r>
            <a:r>
              <a:rPr lang="el-GR" b="1" cap="none" dirty="0"/>
              <a:t> </a:t>
            </a:r>
            <a:r>
              <a:rPr lang="el-GR" b="1" cap="none" dirty="0" err="1"/>
              <a:t>Framework</a:t>
            </a:r>
            <a:br>
              <a:rPr lang="el-GR" b="1" cap="none" dirty="0"/>
            </a:br>
            <a:endParaRPr lang="el-GR" cap="none" dirty="0"/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3B4C1F18-EB12-8410-949E-C628B9B08D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6280998"/>
              </p:ext>
            </p:extLst>
          </p:nvPr>
        </p:nvGraphicFramePr>
        <p:xfrm>
          <a:off x="604911" y="1786597"/>
          <a:ext cx="11155680" cy="48955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18560">
                  <a:extLst>
                    <a:ext uri="{9D8B030D-6E8A-4147-A177-3AD203B41FA5}">
                      <a16:colId xmlns:a16="http://schemas.microsoft.com/office/drawing/2014/main" val="2575007804"/>
                    </a:ext>
                  </a:extLst>
                </a:gridCol>
                <a:gridCol w="3718560">
                  <a:extLst>
                    <a:ext uri="{9D8B030D-6E8A-4147-A177-3AD203B41FA5}">
                      <a16:colId xmlns:a16="http://schemas.microsoft.com/office/drawing/2014/main" val="1831681595"/>
                    </a:ext>
                  </a:extLst>
                </a:gridCol>
                <a:gridCol w="3718560">
                  <a:extLst>
                    <a:ext uri="{9D8B030D-6E8A-4147-A177-3AD203B41FA5}">
                      <a16:colId xmlns:a16="http://schemas.microsoft.com/office/drawing/2014/main" val="3625779543"/>
                    </a:ext>
                  </a:extLst>
                </a:gridCol>
              </a:tblGrid>
              <a:tr h="3295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Author(s)</a:t>
                      </a:r>
                      <a:endParaRPr lang="el-GR" sz="1200"/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Theory / Framework</a:t>
                      </a:r>
                      <a:endParaRPr lang="el-GR" sz="1200"/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Application to Multilingual Assessment</a:t>
                      </a:r>
                      <a:endParaRPr lang="el-GR" sz="1200"/>
                    </a:p>
                  </a:txBody>
                  <a:tcPr marL="38680" marR="38680" marT="19340" marB="19340" anchor="ctr"/>
                </a:tc>
                <a:extLst>
                  <a:ext uri="{0D108BD9-81ED-4DB2-BD59-A6C34878D82A}">
                    <a16:rowId xmlns:a16="http://schemas.microsoft.com/office/drawing/2014/main" val="1137409348"/>
                  </a:ext>
                </a:extLst>
              </a:tr>
              <a:tr h="6119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Earl (2003)</a:t>
                      </a:r>
                      <a:endParaRPr lang="el-GR" sz="1200"/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dirty="0" err="1"/>
                        <a:t>Assessment</a:t>
                      </a:r>
                      <a:r>
                        <a:rPr lang="el-GR" sz="1200" dirty="0"/>
                        <a:t> </a:t>
                      </a:r>
                      <a:r>
                        <a:rPr lang="el-GR" sz="1200" b="1" dirty="0"/>
                        <a:t>of</a:t>
                      </a:r>
                      <a:r>
                        <a:rPr lang="el-GR" sz="1200" dirty="0"/>
                        <a:t>, </a:t>
                      </a:r>
                      <a:r>
                        <a:rPr lang="el-GR" sz="1200" b="1" dirty="0"/>
                        <a:t>for</a:t>
                      </a:r>
                      <a:r>
                        <a:rPr lang="el-GR" sz="1200" dirty="0"/>
                        <a:t>, and </a:t>
                      </a:r>
                      <a:r>
                        <a:rPr lang="el-GR" sz="1200" b="1" dirty="0" err="1"/>
                        <a:t>as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Learning</a:t>
                      </a:r>
                      <a:endParaRPr lang="el-GR" sz="1200" dirty="0"/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dirty="0" err="1"/>
                        <a:t>Assessment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should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support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learning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through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formative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feedback</a:t>
                      </a:r>
                      <a:r>
                        <a:rPr lang="el-GR" sz="1200" dirty="0"/>
                        <a:t>, </a:t>
                      </a:r>
                      <a:r>
                        <a:rPr lang="el-GR" sz="1200" dirty="0" err="1"/>
                        <a:t>self-assessment</a:t>
                      </a:r>
                      <a:r>
                        <a:rPr lang="el-GR" sz="1200" dirty="0"/>
                        <a:t>, and </a:t>
                      </a:r>
                      <a:r>
                        <a:rPr lang="el-GR" sz="1200" dirty="0" err="1"/>
                        <a:t>summative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evaluation</a:t>
                      </a:r>
                      <a:r>
                        <a:rPr lang="el-GR" sz="1200" dirty="0"/>
                        <a:t>.</a:t>
                      </a:r>
                    </a:p>
                  </a:txBody>
                  <a:tcPr marL="38680" marR="38680" marT="19340" marB="19340" anchor="ctr"/>
                </a:tc>
                <a:extLst>
                  <a:ext uri="{0D108BD9-81ED-4DB2-BD59-A6C34878D82A}">
                    <a16:rowId xmlns:a16="http://schemas.microsoft.com/office/drawing/2014/main" val="2098055370"/>
                  </a:ext>
                </a:extLst>
              </a:tr>
              <a:tr h="4707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Black &amp; Wiliam (1998)</a:t>
                      </a:r>
                      <a:endParaRPr lang="el-GR" sz="1200"/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dirty="0" err="1"/>
                        <a:t>Formative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Assessment</a:t>
                      </a:r>
                      <a:endParaRPr lang="el-GR" sz="1200" dirty="0"/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Continuous feedback improves teaching and learning, helping multilingual learners progress.</a:t>
                      </a:r>
                    </a:p>
                  </a:txBody>
                  <a:tcPr marL="38680" marR="38680" marT="19340" marB="19340" anchor="ctr"/>
                </a:tc>
                <a:extLst>
                  <a:ext uri="{0D108BD9-81ED-4DB2-BD59-A6C34878D82A}">
                    <a16:rowId xmlns:a16="http://schemas.microsoft.com/office/drawing/2014/main" val="3357446553"/>
                  </a:ext>
                </a:extLst>
              </a:tr>
              <a:tr h="8943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Cummins (2008)</a:t>
                      </a:r>
                      <a:endParaRPr lang="el-GR" sz="1200"/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BICS &amp; CALP</a:t>
                      </a:r>
                      <a:endParaRPr lang="el-GR" sz="1200"/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Assessment should distinguish between conversational language proficiency and academic language proficiency to avoid underestimating learners' knowledge.</a:t>
                      </a:r>
                    </a:p>
                  </a:txBody>
                  <a:tcPr marL="38680" marR="38680" marT="19340" marB="19340" anchor="ctr"/>
                </a:tc>
                <a:extLst>
                  <a:ext uri="{0D108BD9-81ED-4DB2-BD59-A6C34878D82A}">
                    <a16:rowId xmlns:a16="http://schemas.microsoft.com/office/drawing/2014/main" val="1842423904"/>
                  </a:ext>
                </a:extLst>
              </a:tr>
              <a:tr h="6119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 dirty="0" err="1"/>
                        <a:t>García</a:t>
                      </a:r>
                      <a:r>
                        <a:rPr lang="el-GR" sz="1200" b="1" dirty="0"/>
                        <a:t> &amp; </a:t>
                      </a:r>
                      <a:r>
                        <a:rPr lang="el-GR" sz="1200" b="1" dirty="0" err="1"/>
                        <a:t>Wei</a:t>
                      </a:r>
                      <a:r>
                        <a:rPr lang="el-GR" sz="1200" b="1" dirty="0"/>
                        <a:t> (2014; 2021)</a:t>
                      </a:r>
                      <a:endParaRPr lang="el-GR" sz="1200" dirty="0"/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Translanguaging Theory</a:t>
                      </a:r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Learners should be allowed to use their full linguistic repertoire to demonstrate understanding across languages.</a:t>
                      </a:r>
                    </a:p>
                  </a:txBody>
                  <a:tcPr marL="38680" marR="38680" marT="19340" marB="19340" anchor="ctr"/>
                </a:tc>
                <a:extLst>
                  <a:ext uri="{0D108BD9-81ED-4DB2-BD59-A6C34878D82A}">
                    <a16:rowId xmlns:a16="http://schemas.microsoft.com/office/drawing/2014/main" val="3885900068"/>
                  </a:ext>
                </a:extLst>
              </a:tr>
              <a:tr h="6119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Ontario Ministry of Education (2008)</a:t>
                      </a:r>
                      <a:endParaRPr lang="el-GR" sz="1200"/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Differentiated Assessment for ELLs</a:t>
                      </a:r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Assessment should include scaffolding, observation, interviews, portfolios, and multiple sources of evidence.</a:t>
                      </a:r>
                    </a:p>
                  </a:txBody>
                  <a:tcPr marL="38680" marR="38680" marT="19340" marB="19340" anchor="ctr"/>
                </a:tc>
                <a:extLst>
                  <a:ext uri="{0D108BD9-81ED-4DB2-BD59-A6C34878D82A}">
                    <a16:rowId xmlns:a16="http://schemas.microsoft.com/office/drawing/2014/main" val="1833286486"/>
                  </a:ext>
                </a:extLst>
              </a:tr>
              <a:tr h="6119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Council of Europe (2020)</a:t>
                      </a:r>
                      <a:endParaRPr lang="el-GR" sz="1200"/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CEFR Companion Volume</a:t>
                      </a:r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Introduces descriptors for plurilingual competence, mediation, and communicative language assessment.</a:t>
                      </a:r>
                    </a:p>
                  </a:txBody>
                  <a:tcPr marL="38680" marR="38680" marT="19340" marB="19340" anchor="ctr"/>
                </a:tc>
                <a:extLst>
                  <a:ext uri="{0D108BD9-81ED-4DB2-BD59-A6C34878D82A}">
                    <a16:rowId xmlns:a16="http://schemas.microsoft.com/office/drawing/2014/main" val="362487422"/>
                  </a:ext>
                </a:extLst>
              </a:tr>
              <a:tr h="7531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b="1"/>
                        <a:t>UNESCO (2024)</a:t>
                      </a:r>
                      <a:endParaRPr lang="el-GR" sz="1200"/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/>
                        <a:t>Classroom-Based Assessment for Multilingual Learners</a:t>
                      </a:r>
                    </a:p>
                  </a:txBody>
                  <a:tcPr marL="38680" marR="38680" marT="19340" marB="1934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200" dirty="0" err="1"/>
                        <a:t>Promotes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equitable</a:t>
                      </a:r>
                      <a:r>
                        <a:rPr lang="el-GR" sz="1200" dirty="0"/>
                        <a:t>, </a:t>
                      </a:r>
                      <a:r>
                        <a:rPr lang="el-GR" sz="1200" dirty="0" err="1"/>
                        <a:t>culturally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responsive</a:t>
                      </a:r>
                      <a:r>
                        <a:rPr lang="el-GR" sz="1200" dirty="0"/>
                        <a:t>, and </a:t>
                      </a:r>
                      <a:r>
                        <a:rPr lang="el-GR" sz="1200" dirty="0" err="1"/>
                        <a:t>linguistically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inclusive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assessment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practices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that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integrate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language</a:t>
                      </a:r>
                      <a:r>
                        <a:rPr lang="el-GR" sz="1200" dirty="0"/>
                        <a:t>, </a:t>
                      </a:r>
                      <a:r>
                        <a:rPr lang="el-GR" sz="1200" dirty="0" err="1"/>
                        <a:t>literacy</a:t>
                      </a:r>
                      <a:r>
                        <a:rPr lang="el-GR" sz="1200" dirty="0"/>
                        <a:t>, and </a:t>
                      </a:r>
                      <a:r>
                        <a:rPr lang="el-GR" sz="1200" dirty="0" err="1"/>
                        <a:t>content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learning</a:t>
                      </a:r>
                      <a:r>
                        <a:rPr lang="el-GR" sz="1200" dirty="0"/>
                        <a:t>.</a:t>
                      </a:r>
                    </a:p>
                  </a:txBody>
                  <a:tcPr marL="38680" marR="38680" marT="19340" marB="19340" anchor="ctr"/>
                </a:tc>
                <a:extLst>
                  <a:ext uri="{0D108BD9-81ED-4DB2-BD59-A6C34878D82A}">
                    <a16:rowId xmlns:a16="http://schemas.microsoft.com/office/drawing/2014/main" val="2730704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369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168EF2-ADD6-EBB3-79C4-E6A2D6E42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908" y="1004330"/>
            <a:ext cx="11383618" cy="1029164"/>
          </a:xfrm>
        </p:spPr>
        <p:txBody>
          <a:bodyPr>
            <a:normAutofit fontScale="90000"/>
          </a:bodyPr>
          <a:lstStyle/>
          <a:p>
            <a:r>
              <a:rPr lang="el-GR" cap="none" dirty="0"/>
              <a:t>Principles Of </a:t>
            </a:r>
            <a:r>
              <a:rPr lang="el-GR" cap="none" dirty="0" err="1"/>
              <a:t>Multilingual</a:t>
            </a:r>
            <a:r>
              <a:rPr lang="el-GR" cap="none" dirty="0"/>
              <a:t> </a:t>
            </a:r>
            <a:r>
              <a:rPr lang="el-GR" cap="none" dirty="0" err="1"/>
              <a:t>Assessment</a:t>
            </a:r>
            <a:br>
              <a:rPr lang="el-GR" cap="none" dirty="0"/>
            </a:br>
            <a:endParaRPr lang="el-GR" cap="none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978724-F9D6-7763-CCFF-752F9D903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b="1" dirty="0" err="1"/>
              <a:t>Key</a:t>
            </a:r>
            <a:r>
              <a:rPr lang="el-GR" sz="2400" b="1" dirty="0"/>
              <a:t> </a:t>
            </a:r>
            <a:r>
              <a:rPr lang="el-GR" sz="2400" b="1" dirty="0" err="1"/>
              <a:t>principles</a:t>
            </a:r>
            <a:endParaRPr lang="el-GR" sz="2400" dirty="0"/>
          </a:p>
          <a:p>
            <a:r>
              <a:rPr lang="el-GR" dirty="0" err="1"/>
              <a:t>Fairness</a:t>
            </a:r>
            <a:r>
              <a:rPr lang="el-GR" dirty="0"/>
              <a:t> and </a:t>
            </a:r>
            <a:r>
              <a:rPr lang="el-GR" dirty="0" err="1"/>
              <a:t>equity</a:t>
            </a:r>
            <a:r>
              <a:rPr lang="el-GR" dirty="0"/>
              <a:t> </a:t>
            </a:r>
          </a:p>
          <a:p>
            <a:r>
              <a:rPr lang="el-GR" dirty="0" err="1"/>
              <a:t>Linguistic</a:t>
            </a:r>
            <a:r>
              <a:rPr lang="el-GR" dirty="0"/>
              <a:t> </a:t>
            </a:r>
            <a:r>
              <a:rPr lang="el-GR" dirty="0" err="1"/>
              <a:t>responsiveness</a:t>
            </a:r>
            <a:r>
              <a:rPr lang="el-GR" dirty="0"/>
              <a:t> </a:t>
            </a:r>
          </a:p>
          <a:p>
            <a:r>
              <a:rPr lang="el-GR" dirty="0" err="1"/>
              <a:t>Validity</a:t>
            </a:r>
            <a:r>
              <a:rPr lang="el-GR" dirty="0"/>
              <a:t> and </a:t>
            </a:r>
            <a:r>
              <a:rPr lang="el-GR" dirty="0" err="1"/>
              <a:t>reliability</a:t>
            </a:r>
            <a:r>
              <a:rPr lang="el-GR" dirty="0"/>
              <a:t> </a:t>
            </a:r>
          </a:p>
          <a:p>
            <a:r>
              <a:rPr lang="el-GR" dirty="0" err="1"/>
              <a:t>Continuous</a:t>
            </a:r>
            <a:r>
              <a:rPr lang="el-GR" dirty="0"/>
              <a:t> </a:t>
            </a:r>
            <a:r>
              <a:rPr lang="el-GR" dirty="0" err="1"/>
              <a:t>assessment</a:t>
            </a:r>
            <a:r>
              <a:rPr lang="el-GR" dirty="0"/>
              <a:t> </a:t>
            </a:r>
          </a:p>
          <a:p>
            <a:r>
              <a:rPr lang="el-GR" dirty="0" err="1"/>
              <a:t>Student-centred</a:t>
            </a:r>
            <a:r>
              <a:rPr lang="el-GR" dirty="0"/>
              <a:t> </a:t>
            </a:r>
            <a:r>
              <a:rPr lang="el-GR" dirty="0" err="1"/>
              <a:t>learning</a:t>
            </a:r>
            <a:r>
              <a:rPr lang="el-GR" dirty="0"/>
              <a:t> </a:t>
            </a:r>
          </a:p>
          <a:p>
            <a:r>
              <a:rPr lang="el-GR" dirty="0" err="1"/>
              <a:t>Multiple</a:t>
            </a:r>
            <a:r>
              <a:rPr lang="el-GR" dirty="0"/>
              <a:t> </a:t>
            </a:r>
            <a:r>
              <a:rPr lang="el-GR" dirty="0" err="1"/>
              <a:t>sources</a:t>
            </a:r>
            <a:r>
              <a:rPr lang="el-GR" dirty="0"/>
              <a:t> of </a:t>
            </a:r>
            <a:r>
              <a:rPr lang="el-GR" dirty="0" err="1"/>
              <a:t>evidence</a:t>
            </a:r>
            <a:r>
              <a:rPr lang="el-GR" dirty="0"/>
              <a:t> </a:t>
            </a:r>
          </a:p>
          <a:p>
            <a:r>
              <a:rPr lang="el-GR" dirty="0"/>
              <a:t>Cultural </a:t>
            </a:r>
            <a:r>
              <a:rPr lang="el-GR" dirty="0" err="1"/>
              <a:t>responsiveness</a:t>
            </a:r>
            <a:r>
              <a:rPr lang="el-GR" dirty="0"/>
              <a:t> </a:t>
            </a:r>
          </a:p>
          <a:p>
            <a:r>
              <a:rPr lang="el-GR" dirty="0" err="1"/>
              <a:t>Formative</a:t>
            </a:r>
            <a:r>
              <a:rPr lang="el-GR" dirty="0"/>
              <a:t> </a:t>
            </a:r>
            <a:r>
              <a:rPr lang="el-GR" dirty="0" err="1"/>
              <a:t>feedback</a:t>
            </a:r>
            <a:endParaRPr lang="el-GR" dirty="0"/>
          </a:p>
          <a:p>
            <a:endParaRPr lang="el-G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2B1D21-9840-15FF-052C-0D9A1D7F437E}"/>
              </a:ext>
            </a:extLst>
          </p:cNvPr>
          <p:cNvSpPr txBox="1"/>
          <p:nvPr/>
        </p:nvSpPr>
        <p:spPr>
          <a:xfrm>
            <a:off x="9592582" y="6309360"/>
            <a:ext cx="2303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(</a:t>
            </a:r>
            <a:r>
              <a:rPr lang="el-GR" dirty="0" err="1"/>
              <a:t>García</a:t>
            </a:r>
            <a:r>
              <a:rPr lang="el-GR" dirty="0"/>
              <a:t> &amp; </a:t>
            </a:r>
            <a:r>
              <a:rPr lang="el-GR" dirty="0" err="1"/>
              <a:t>Wei</a:t>
            </a:r>
            <a:r>
              <a:rPr lang="el-GR" dirty="0"/>
              <a:t>, 2014)</a:t>
            </a:r>
          </a:p>
        </p:txBody>
      </p:sp>
      <p:pic>
        <p:nvPicPr>
          <p:cNvPr id="7" name="Γραφικό 6" descr="Κλειδί">
            <a:extLst>
              <a:ext uri="{FF2B5EF4-FFF2-40B4-BE49-F238E27FC236}">
                <a16:creationId xmlns:a16="http://schemas.microsoft.com/office/drawing/2014/main" id="{479D3AF8-2AF6-9BDA-81D9-FC3C3A2C500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25697" y="2633295"/>
            <a:ext cx="531055" cy="531055"/>
          </a:xfrm>
          <a:prstGeom prst="rect">
            <a:avLst/>
          </a:prstGeom>
        </p:spPr>
      </p:pic>
      <p:pic>
        <p:nvPicPr>
          <p:cNvPr id="9" name="Γραφικό 8" descr="Κλειδί">
            <a:extLst>
              <a:ext uri="{FF2B5EF4-FFF2-40B4-BE49-F238E27FC236}">
                <a16:creationId xmlns:a16="http://schemas.microsoft.com/office/drawing/2014/main" id="{0E1C619F-B9EE-3FEA-6056-FE398BD9D34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08121" y="3462410"/>
            <a:ext cx="531055" cy="531055"/>
          </a:xfrm>
          <a:prstGeom prst="rect">
            <a:avLst/>
          </a:prstGeom>
        </p:spPr>
      </p:pic>
      <p:pic>
        <p:nvPicPr>
          <p:cNvPr id="11" name="Γραφικό 10" descr="Κλειδί">
            <a:extLst>
              <a:ext uri="{FF2B5EF4-FFF2-40B4-BE49-F238E27FC236}">
                <a16:creationId xmlns:a16="http://schemas.microsoft.com/office/drawing/2014/main" id="{D59DA233-1529-067A-5C51-F9D5A1E3E71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98255" y="3899679"/>
            <a:ext cx="531055" cy="531055"/>
          </a:xfrm>
          <a:prstGeom prst="rect">
            <a:avLst/>
          </a:prstGeom>
        </p:spPr>
      </p:pic>
      <p:pic>
        <p:nvPicPr>
          <p:cNvPr id="13" name="Γραφικό 12" descr="Κλειδί">
            <a:extLst>
              <a:ext uri="{FF2B5EF4-FFF2-40B4-BE49-F238E27FC236}">
                <a16:creationId xmlns:a16="http://schemas.microsoft.com/office/drawing/2014/main" id="{9C034248-C06D-B9FA-0FA0-C61E5A97FA4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08121" y="4357174"/>
            <a:ext cx="531055" cy="531055"/>
          </a:xfrm>
          <a:prstGeom prst="rect">
            <a:avLst/>
          </a:prstGeom>
        </p:spPr>
      </p:pic>
      <p:pic>
        <p:nvPicPr>
          <p:cNvPr id="15" name="Γραφικό 14" descr="Κλειδί">
            <a:extLst>
              <a:ext uri="{FF2B5EF4-FFF2-40B4-BE49-F238E27FC236}">
                <a16:creationId xmlns:a16="http://schemas.microsoft.com/office/drawing/2014/main" id="{ED058CAC-1B23-D2E6-2B82-2ACAD54879B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25697" y="4834010"/>
            <a:ext cx="531055" cy="531055"/>
          </a:xfrm>
          <a:prstGeom prst="rect">
            <a:avLst/>
          </a:prstGeom>
        </p:spPr>
      </p:pic>
      <p:pic>
        <p:nvPicPr>
          <p:cNvPr id="17" name="Γραφικό 16" descr="Κλειδί">
            <a:extLst>
              <a:ext uri="{FF2B5EF4-FFF2-40B4-BE49-F238E27FC236}">
                <a16:creationId xmlns:a16="http://schemas.microsoft.com/office/drawing/2014/main" id="{A86D3CB0-A30C-99FE-2EA8-C6CCF372E37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98256" y="5251938"/>
            <a:ext cx="531055" cy="531055"/>
          </a:xfrm>
          <a:prstGeom prst="rect">
            <a:avLst/>
          </a:prstGeom>
        </p:spPr>
      </p:pic>
      <p:pic>
        <p:nvPicPr>
          <p:cNvPr id="19" name="Γραφικό 18" descr="Κλειδί">
            <a:extLst>
              <a:ext uri="{FF2B5EF4-FFF2-40B4-BE49-F238E27FC236}">
                <a16:creationId xmlns:a16="http://schemas.microsoft.com/office/drawing/2014/main" id="{28D7CCA8-E4B5-EF4D-2F38-8E6E6B2B8C7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25698" y="5782993"/>
            <a:ext cx="531055" cy="531055"/>
          </a:xfrm>
          <a:prstGeom prst="rect">
            <a:avLst/>
          </a:prstGeom>
        </p:spPr>
      </p:pic>
      <p:pic>
        <p:nvPicPr>
          <p:cNvPr id="21" name="Γραφικό 20" descr="Κλειδί">
            <a:extLst>
              <a:ext uri="{FF2B5EF4-FFF2-40B4-BE49-F238E27FC236}">
                <a16:creationId xmlns:a16="http://schemas.microsoft.com/office/drawing/2014/main" id="{24E261D2-DD00-E4B8-D4A8-4CA08A409F9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17987" y="3094306"/>
            <a:ext cx="531055" cy="53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756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A3FE79-A1E7-C9C3-B10E-2D6CD9C54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970" y="814325"/>
            <a:ext cx="8441552" cy="1325563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latin typeface="Calibri" panose="020F0502020204030204" pitchFamily="34" charset="0"/>
                <a:cs typeface="Calibri" panose="020F0502020204030204" pitchFamily="34" charset="0"/>
              </a:rPr>
              <a:t>Concept  Of Assessment</a:t>
            </a:r>
            <a:br>
              <a:rPr lang="en-US" cap="none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2C11DE7-12C5-977E-1DDA-DB09029EE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5989121"/>
            <a:ext cx="9854680" cy="5368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verbs  of Assessment </a:t>
            </a:r>
          </a:p>
          <a:p>
            <a:pPr marL="0" indent="0">
              <a:buNone/>
            </a:pPr>
            <a:endParaRPr lang="el-G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Διάγραμμα 7">
            <a:extLst>
              <a:ext uri="{FF2B5EF4-FFF2-40B4-BE49-F238E27FC236}">
                <a16:creationId xmlns:a16="http://schemas.microsoft.com/office/drawing/2014/main" id="{0E2A1C7B-1A61-7B04-F4FB-8028AEE6DD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5289027"/>
              </p:ext>
            </p:extLst>
          </p:nvPr>
        </p:nvGraphicFramePr>
        <p:xfrm>
          <a:off x="492369" y="1688123"/>
          <a:ext cx="11451102" cy="5130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573CB80-A8B2-B11A-5E1A-864BE17BAFF2}"/>
              </a:ext>
            </a:extLst>
          </p:cNvPr>
          <p:cNvSpPr txBox="1"/>
          <p:nvPr/>
        </p:nvSpPr>
        <p:spPr>
          <a:xfrm>
            <a:off x="3110" y="6525961"/>
            <a:ext cx="60928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(Ontario Ministry of Education, 2008)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51143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CEC622-B57D-ECCD-E568-6D47A106E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86" y="743836"/>
            <a:ext cx="11234056" cy="1325563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latin typeface="Calibri" panose="020F0502020204030204" pitchFamily="34" charset="0"/>
                <a:cs typeface="Calibri" panose="020F0502020204030204" pitchFamily="34" charset="0"/>
              </a:rPr>
              <a:t>Assessment To Understand, Decode And Support: </a:t>
            </a:r>
            <a:endParaRPr lang="el-GR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3CC510-640F-4A83-8341-CED1A8E2CB54}"/>
              </a:ext>
            </a:extLst>
          </p:cNvPr>
          <p:cNvSpPr txBox="1"/>
          <p:nvPr/>
        </p:nvSpPr>
        <p:spPr>
          <a:xfrm>
            <a:off x="803787" y="2495971"/>
            <a:ext cx="1138821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                                              </a:t>
            </a:r>
            <a:r>
              <a:rPr lang="en-US" dirty="0"/>
              <a:t>                       </a:t>
            </a:r>
            <a:r>
              <a:rPr lang="el-GR" dirty="0"/>
              <a:t>   UNESCO (2024)</a:t>
            </a:r>
          </a:p>
          <a:p>
            <a:r>
              <a:rPr lang="el-GR" dirty="0"/>
              <a:t>                                     </a:t>
            </a:r>
            <a:r>
              <a:rPr lang="en-US" dirty="0"/>
              <a:t>                     </a:t>
            </a:r>
            <a:r>
              <a:rPr lang="el-GR" dirty="0"/>
              <a:t>         </a:t>
            </a:r>
            <a:r>
              <a:rPr lang="el-GR" dirty="0" err="1"/>
              <a:t>Equity</a:t>
            </a:r>
            <a:r>
              <a:rPr lang="el-GR" dirty="0"/>
              <a:t> &amp; </a:t>
            </a:r>
            <a:r>
              <a:rPr lang="el-GR" dirty="0" err="1"/>
              <a:t>Inclusion</a:t>
            </a:r>
            <a:endParaRPr lang="el-GR" dirty="0"/>
          </a:p>
          <a:p>
            <a:r>
              <a:rPr lang="el-GR" dirty="0"/>
              <a:t>                                                        </a:t>
            </a:r>
            <a:r>
              <a:rPr lang="en-US" dirty="0"/>
              <a:t>                      </a:t>
            </a:r>
            <a:r>
              <a:rPr lang="el-GR" dirty="0"/>
              <a:t>    │</a:t>
            </a:r>
          </a:p>
          <a:p>
            <a:r>
              <a:rPr lang="en-US" dirty="0"/>
              <a:t>(Formative) </a:t>
            </a:r>
            <a:r>
              <a:rPr lang="el-GR" dirty="0" err="1"/>
              <a:t>Black</a:t>
            </a:r>
            <a:r>
              <a:rPr lang="el-GR" dirty="0"/>
              <a:t> &amp; </a:t>
            </a:r>
            <a:r>
              <a:rPr lang="el-GR" dirty="0" err="1"/>
              <a:t>Wiliam</a:t>
            </a:r>
            <a:r>
              <a:rPr lang="el-GR" dirty="0"/>
              <a:t> ───► </a:t>
            </a:r>
            <a:r>
              <a:rPr lang="el-GR" sz="2400" b="1" dirty="0" err="1"/>
              <a:t>Multilingual</a:t>
            </a:r>
            <a:r>
              <a:rPr lang="el-GR" sz="2400" b="1" dirty="0"/>
              <a:t> </a:t>
            </a:r>
            <a:r>
              <a:rPr lang="el-GR" sz="2400" b="1" dirty="0" err="1"/>
              <a:t>Assessment</a:t>
            </a:r>
            <a:r>
              <a:rPr lang="el-GR" sz="2400" b="1" dirty="0"/>
              <a:t> </a:t>
            </a:r>
            <a:r>
              <a:rPr lang="el-GR" dirty="0"/>
              <a:t>◄── </a:t>
            </a:r>
            <a:r>
              <a:rPr lang="el-GR" dirty="0" err="1"/>
              <a:t>García</a:t>
            </a:r>
            <a:r>
              <a:rPr lang="el-GR" dirty="0"/>
              <a:t> &amp; </a:t>
            </a:r>
            <a:r>
              <a:rPr lang="el-GR" dirty="0" err="1"/>
              <a:t>Wei</a:t>
            </a:r>
            <a:r>
              <a:rPr lang="el-GR" dirty="0"/>
              <a:t> (</a:t>
            </a:r>
            <a:r>
              <a:rPr lang="en-US" dirty="0"/>
              <a:t>Translaguaging</a:t>
            </a:r>
            <a:r>
              <a:rPr lang="el-GR" dirty="0"/>
              <a:t>)</a:t>
            </a:r>
          </a:p>
          <a:p>
            <a:endParaRPr lang="el-GR" dirty="0"/>
          </a:p>
          <a:p>
            <a:r>
              <a:rPr lang="el-GR" dirty="0"/>
              <a:t>                                                   </a:t>
            </a:r>
            <a:r>
              <a:rPr lang="en-US" dirty="0"/>
              <a:t>                          </a:t>
            </a:r>
            <a:r>
              <a:rPr lang="el-GR" dirty="0"/>
              <a:t>   │</a:t>
            </a:r>
          </a:p>
          <a:p>
            <a:r>
              <a:rPr lang="el-GR" dirty="0"/>
              <a:t>                               </a:t>
            </a:r>
            <a:r>
              <a:rPr lang="en-US" dirty="0"/>
              <a:t>                 </a:t>
            </a:r>
            <a:r>
              <a:rPr lang="el-GR" dirty="0"/>
              <a:t> </a:t>
            </a:r>
            <a:r>
              <a:rPr lang="el-GR" dirty="0" err="1"/>
              <a:t>Cummins</a:t>
            </a:r>
            <a:r>
              <a:rPr lang="el-GR" dirty="0"/>
              <a:t> (</a:t>
            </a:r>
            <a:r>
              <a:rPr lang="el-GR" dirty="0" err="1"/>
              <a:t>Academic</a:t>
            </a:r>
            <a:r>
              <a:rPr lang="el-GR" dirty="0"/>
              <a:t> </a:t>
            </a:r>
            <a:r>
              <a:rPr lang="el-GR" dirty="0" err="1"/>
              <a:t>Language</a:t>
            </a:r>
            <a:r>
              <a:rPr lang="el-GR" dirty="0"/>
              <a:t>)</a:t>
            </a:r>
          </a:p>
          <a:p>
            <a:r>
              <a:rPr lang="el-GR" dirty="0"/>
              <a:t>                                          </a:t>
            </a:r>
            <a:r>
              <a:rPr lang="en-US" dirty="0"/>
              <a:t>                       </a:t>
            </a:r>
            <a:r>
              <a:rPr lang="el-GR" dirty="0"/>
              <a:t>             │</a:t>
            </a:r>
          </a:p>
          <a:p>
            <a:r>
              <a:rPr lang="el-GR" dirty="0"/>
              <a:t>                            </a:t>
            </a:r>
            <a:r>
              <a:rPr lang="en-US" dirty="0"/>
              <a:t>               </a:t>
            </a:r>
            <a:r>
              <a:rPr lang="el-GR" dirty="0"/>
              <a:t>    </a:t>
            </a:r>
            <a:r>
              <a:rPr lang="el-GR" dirty="0" err="1"/>
              <a:t>Ontario</a:t>
            </a:r>
            <a:r>
              <a:rPr lang="el-GR" dirty="0"/>
              <a:t> (ELL </a:t>
            </a:r>
            <a:r>
              <a:rPr lang="el-GR" dirty="0" err="1"/>
              <a:t>Assessment</a:t>
            </a:r>
            <a:r>
              <a:rPr lang="el-GR" dirty="0"/>
              <a:t>) │ CEFR (2020)</a:t>
            </a:r>
          </a:p>
        </p:txBody>
      </p:sp>
    </p:spTree>
    <p:extLst>
      <p:ext uri="{BB962C8B-B14F-4D97-AF65-F5344CB8AC3E}">
        <p14:creationId xmlns:p14="http://schemas.microsoft.com/office/powerpoint/2010/main" val="3372511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3A45AF-C5C8-CC63-C728-0C92236EA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66014" cy="1499616"/>
          </a:xfrm>
        </p:spPr>
        <p:txBody>
          <a:bodyPr/>
          <a:lstStyle/>
          <a:p>
            <a:r>
              <a:rPr lang="el-GR" cap="none" dirty="0" err="1"/>
              <a:t>Assessment</a:t>
            </a:r>
            <a:r>
              <a:rPr lang="el-GR" cap="none" dirty="0"/>
              <a:t> </a:t>
            </a:r>
            <a:r>
              <a:rPr lang="el-GR" cap="none" dirty="0" err="1"/>
              <a:t>Methods</a:t>
            </a:r>
            <a:r>
              <a:rPr lang="el-GR" cap="none" dirty="0"/>
              <a:t> And </a:t>
            </a:r>
            <a:r>
              <a:rPr lang="el-GR" cap="none" dirty="0" err="1"/>
              <a:t>Classroom</a:t>
            </a:r>
            <a:r>
              <a:rPr lang="el-GR" cap="none" dirty="0"/>
              <a:t> </a:t>
            </a:r>
            <a:r>
              <a:rPr lang="el-GR" cap="none" dirty="0" err="1"/>
              <a:t>Practices</a:t>
            </a:r>
            <a:endParaRPr lang="el-GR" b="1" cap="none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4E1A0073-7256-2758-3EBE-A60CF56F3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8537" y="3016895"/>
            <a:ext cx="4108661" cy="354505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1892F21-5A87-137F-9E21-DBF14C0F9057}"/>
              </a:ext>
            </a:extLst>
          </p:cNvPr>
          <p:cNvSpPr txBox="1"/>
          <p:nvPr/>
        </p:nvSpPr>
        <p:spPr>
          <a:xfrm>
            <a:off x="653979" y="2176137"/>
            <a:ext cx="75189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err="1"/>
              <a:t>Instead</a:t>
            </a:r>
            <a:r>
              <a:rPr lang="el-GR" sz="2400" dirty="0"/>
              <a:t> of </a:t>
            </a:r>
            <a:r>
              <a:rPr lang="el-GR" sz="2400" dirty="0" err="1"/>
              <a:t>only</a:t>
            </a:r>
            <a:r>
              <a:rPr lang="el-GR" sz="2400" dirty="0"/>
              <a:t> </a:t>
            </a:r>
            <a:r>
              <a:rPr lang="el-GR" sz="2400" dirty="0" err="1"/>
              <a:t>testing</a:t>
            </a:r>
            <a:r>
              <a:rPr lang="el-GR" sz="2400" dirty="0"/>
              <a:t> </a:t>
            </a:r>
            <a:r>
              <a:rPr lang="el-GR" sz="2400" dirty="0" err="1"/>
              <a:t>language</a:t>
            </a:r>
            <a:r>
              <a:rPr lang="el-GR" sz="2400" dirty="0"/>
              <a:t>, </a:t>
            </a:r>
            <a:r>
              <a:rPr lang="el-GR" sz="2400" dirty="0" err="1"/>
              <a:t>assess</a:t>
            </a:r>
            <a:r>
              <a:rPr lang="el-GR" sz="2400" dirty="0"/>
              <a:t> </a:t>
            </a:r>
            <a:r>
              <a:rPr lang="el-GR" sz="2400" dirty="0" err="1"/>
              <a:t>students</a:t>
            </a:r>
            <a:r>
              <a:rPr lang="el-GR" sz="2400" dirty="0"/>
              <a:t> </a:t>
            </a:r>
            <a:r>
              <a:rPr lang="el-GR" sz="2400" dirty="0" err="1"/>
              <a:t>through</a:t>
            </a:r>
            <a:r>
              <a:rPr lang="el-GR" sz="2400" dirty="0"/>
              <a:t>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 err="1"/>
              <a:t>Classroom</a:t>
            </a:r>
            <a:r>
              <a:rPr lang="el-GR" sz="2400" dirty="0"/>
              <a:t> </a:t>
            </a:r>
            <a:r>
              <a:rPr lang="el-GR" sz="2400" dirty="0" err="1"/>
              <a:t>observation</a:t>
            </a:r>
            <a:r>
              <a:rPr lang="el-GR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 err="1"/>
              <a:t>Learning</a:t>
            </a:r>
            <a:r>
              <a:rPr lang="el-GR" sz="2400" dirty="0"/>
              <a:t> </a:t>
            </a:r>
            <a:r>
              <a:rPr lang="el-GR" sz="2400" dirty="0" err="1"/>
              <a:t>portfolios</a:t>
            </a:r>
            <a:r>
              <a:rPr lang="el-GR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 err="1"/>
              <a:t>Oral</a:t>
            </a:r>
            <a:r>
              <a:rPr lang="el-GR" sz="2400" dirty="0"/>
              <a:t> </a:t>
            </a:r>
            <a:r>
              <a:rPr lang="el-GR" sz="2400" dirty="0" err="1"/>
              <a:t>presentations</a:t>
            </a:r>
            <a:r>
              <a:rPr lang="el-GR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 err="1"/>
              <a:t>Projects</a:t>
            </a:r>
            <a:r>
              <a:rPr lang="el-GR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 err="1"/>
              <a:t>Performance</a:t>
            </a:r>
            <a:r>
              <a:rPr lang="el-GR" sz="2400" dirty="0"/>
              <a:t> </a:t>
            </a:r>
            <a:r>
              <a:rPr lang="el-GR" sz="2400" dirty="0" err="1"/>
              <a:t>tasks</a:t>
            </a:r>
            <a:r>
              <a:rPr lang="el-GR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 err="1"/>
              <a:t>Peer</a:t>
            </a:r>
            <a:r>
              <a:rPr lang="el-GR" sz="2400" dirty="0"/>
              <a:t> </a:t>
            </a:r>
            <a:r>
              <a:rPr lang="el-GR" sz="2400" dirty="0" err="1"/>
              <a:t>assessment</a:t>
            </a:r>
            <a:r>
              <a:rPr lang="el-GR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 err="1"/>
              <a:t>Self-assessment</a:t>
            </a:r>
            <a:r>
              <a:rPr lang="el-GR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 err="1"/>
              <a:t>Digital</a:t>
            </a:r>
            <a:r>
              <a:rPr lang="el-GR" sz="2400" dirty="0"/>
              <a:t> </a:t>
            </a:r>
            <a:r>
              <a:rPr lang="el-GR" sz="2400" dirty="0" err="1"/>
              <a:t>assessment</a:t>
            </a:r>
            <a:r>
              <a:rPr lang="el-GR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 err="1"/>
              <a:t>Rubrics</a:t>
            </a:r>
            <a:r>
              <a:rPr lang="el-GR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/>
              <a:t>Conferences </a:t>
            </a:r>
            <a:r>
              <a:rPr lang="el-GR" sz="2400" dirty="0" err="1"/>
              <a:t>with</a:t>
            </a:r>
            <a:r>
              <a:rPr lang="el-GR" sz="2400" dirty="0"/>
              <a:t> </a:t>
            </a:r>
            <a:r>
              <a:rPr lang="el-GR" sz="2400" dirty="0" err="1"/>
              <a:t>students</a:t>
            </a:r>
            <a:endParaRPr lang="el-GR" sz="2400" dirty="0"/>
          </a:p>
          <a:p>
            <a:endParaRPr lang="el-GR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F3FE04-EC2A-C409-E590-3427AB4EC6E8}"/>
              </a:ext>
            </a:extLst>
          </p:cNvPr>
          <p:cNvSpPr txBox="1"/>
          <p:nvPr/>
        </p:nvSpPr>
        <p:spPr>
          <a:xfrm>
            <a:off x="2834992" y="6423453"/>
            <a:ext cx="60983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(</a:t>
            </a:r>
            <a:r>
              <a:rPr lang="el-GR" sz="1200" dirty="0"/>
              <a:t>UNESCO</a:t>
            </a:r>
            <a:r>
              <a:rPr lang="en-US" sz="1200" dirty="0"/>
              <a:t>,</a:t>
            </a:r>
            <a:r>
              <a:rPr lang="el-GR" sz="1200" dirty="0"/>
              <a:t>2024)</a:t>
            </a:r>
          </a:p>
        </p:txBody>
      </p:sp>
    </p:spTree>
    <p:extLst>
      <p:ext uri="{BB962C8B-B14F-4D97-AF65-F5344CB8AC3E}">
        <p14:creationId xmlns:p14="http://schemas.microsoft.com/office/powerpoint/2010/main" val="2871438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3958A3-ED54-6E5F-E5AE-3FBBAD9D1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423" y="618536"/>
            <a:ext cx="6421016" cy="1325563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latin typeface="Calibri" panose="020F0502020204030204" pitchFamily="34" charset="0"/>
                <a:cs typeface="Calibri" panose="020F0502020204030204" pitchFamily="34" charset="0"/>
              </a:rPr>
              <a:t>Assessment Of Learning</a:t>
            </a:r>
            <a:endParaRPr lang="el-GR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ECDB4E0-BCDB-D2DA-D83B-BF0122A7C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487" y="1944099"/>
            <a:ext cx="3955218" cy="818065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Achievement Goals</a:t>
            </a:r>
          </a:p>
          <a:p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C4BD7C-2558-0E6A-E412-025E2135923F}"/>
              </a:ext>
            </a:extLst>
          </p:cNvPr>
          <p:cNvSpPr txBox="1"/>
          <p:nvPr/>
        </p:nvSpPr>
        <p:spPr>
          <a:xfrm>
            <a:off x="741487" y="2762164"/>
            <a:ext cx="101517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Knowledge and Understanding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Thinking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Application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8EDD2B-B923-F388-35F1-97C42DC5569E}"/>
              </a:ext>
            </a:extLst>
          </p:cNvPr>
          <p:cNvSpPr txBox="1"/>
          <p:nvPr/>
        </p:nvSpPr>
        <p:spPr>
          <a:xfrm>
            <a:off x="741487" y="6341295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(</a:t>
            </a:r>
            <a:r>
              <a:rPr lang="el-GR" dirty="0" err="1"/>
              <a:t>García</a:t>
            </a:r>
            <a:r>
              <a:rPr lang="el-GR" dirty="0"/>
              <a:t> &amp; </a:t>
            </a:r>
            <a:r>
              <a:rPr lang="el-GR" dirty="0" err="1"/>
              <a:t>Wei</a:t>
            </a:r>
            <a:r>
              <a:rPr lang="el-GR" dirty="0"/>
              <a:t>, 2021)</a:t>
            </a:r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912AB69E-E2E5-2C8F-143C-44317A530B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9753" y="4290445"/>
            <a:ext cx="3228810" cy="212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886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Ολοκληρωμένο">
  <a:themeElements>
    <a:clrScheme name="Ολοκληρωμένο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Ολοκληρωμένο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Ολοκληρωμένο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777</TotalTime>
  <Words>925</Words>
  <Application>Microsoft Office PowerPoint</Application>
  <PresentationFormat>Ευρεία οθόνη</PresentationFormat>
  <Paragraphs>129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0" baseType="lpstr">
      <vt:lpstr>Arial</vt:lpstr>
      <vt:lpstr>Calibri</vt:lpstr>
      <vt:lpstr>Tw Cen MT</vt:lpstr>
      <vt:lpstr>Tw Cen MT Condensed</vt:lpstr>
      <vt:lpstr>Wingdings</vt:lpstr>
      <vt:lpstr>Wingdings 3</vt:lpstr>
      <vt:lpstr>Ολοκληρωμένο</vt:lpstr>
      <vt:lpstr>Παρουσίαση του PowerPoint</vt:lpstr>
      <vt:lpstr>Why Does Assessment Matter In Multilingual Classrooms?</vt:lpstr>
      <vt:lpstr>Challenges Of Assessing Multilingual Learners</vt:lpstr>
      <vt:lpstr>Theoretical Framework </vt:lpstr>
      <vt:lpstr>Principles Of Multilingual Assessment </vt:lpstr>
      <vt:lpstr>Concept  Of Assessment </vt:lpstr>
      <vt:lpstr>Assessment To Understand, Decode And Support: </vt:lpstr>
      <vt:lpstr>Assessment Methods And Classroom Practices</vt:lpstr>
      <vt:lpstr>Assessment Of Learning</vt:lpstr>
      <vt:lpstr>Background &amp; Context </vt:lpstr>
      <vt:lpstr>Challenges</vt:lpstr>
      <vt:lpstr>Conclusions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the English Learner</dc:title>
  <dc:creator>ARSENIA ANAGN</dc:creator>
  <cp:lastModifiedBy>ARSENIA ANAGN</cp:lastModifiedBy>
  <cp:revision>13</cp:revision>
  <dcterms:created xsi:type="dcterms:W3CDTF">2022-05-03T18:18:06Z</dcterms:created>
  <dcterms:modified xsi:type="dcterms:W3CDTF">2026-06-29T16:57:15Z</dcterms:modified>
</cp:coreProperties>
</file>