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20"/>
  </p:notesMasterIdLst>
  <p:handoutMasterIdLst>
    <p:handoutMasterId r:id="rId21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9" autoAdjust="0"/>
  </p:normalViewPr>
  <p:slideViewPr>
    <p:cSldViewPr>
      <p:cViewPr varScale="1">
        <p:scale>
          <a:sx n="80" d="100"/>
          <a:sy n="80" d="100"/>
        </p:scale>
        <p:origin x="782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A8682DD-3859-46BF-9BBB-49548B3C2FF1}" type="datetime1">
              <a:rPr lang="el-GR" smtClean="0"/>
              <a:t>26/6/2026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89A8E19-AA08-40E2-BAE9-96891777FA70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168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54B2-E18D-A99C-D2D2-AFB437343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C730999F-FB7E-3B14-0CD1-F912590CA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C3BAFA84-6D92-4B2A-5CAB-7682CB07D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00D8D4D-FB78-E7A8-A73F-0E9CC2146D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734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124DC-51FA-E0CD-EB9E-86534768F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451FC7D9-7DD6-6971-B3E5-580A53C0D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94E3DC5-59CF-11B3-06C1-CCBDEB673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E207777-481D-1AB4-BAA6-28E0649D3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4153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11740-E32A-3479-B23C-364B35142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1FD247B7-B861-BED7-F315-10F3413AA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8C14C51-4AAD-588E-FD80-9A5606BFA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9BAB7C2-A34E-4F41-F075-CEC701FE7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6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5B156-8FA4-2105-47C0-A5B20296A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96EC278-2893-BB13-9877-84039A177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33EB6280-11A5-85F8-A059-E3674145A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11E5741-7B8E-7686-1275-771B39703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253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D52D9-F176-7450-9038-9EA763409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45EAA012-E2B1-67E8-6C1C-5B9095353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B30A4C8-57D8-F039-A3F6-AE265F87D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49B947D-CEA4-E252-731F-77BABDD4E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7552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0EE9C-1427-3495-6E49-5DD52D78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5D967CEC-521B-7839-4897-8AC76122F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72BE928D-BA95-F606-AF8F-F71B38407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9E3584E-FAB5-550F-BE06-C5213ADA0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903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703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8A364-BDD9-9506-BF6F-393475FAA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3B7DB59-B3BD-D5F1-4A08-227DBFC8C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63A22795-D033-7978-11BB-C1547FD74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016E681-2036-9A37-E879-D8AA0E657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907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2FAB2-D086-FAFA-69E2-D968812B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18C04D8E-8980-415B-294A-73DE6458F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93333241-35EA-E738-844A-369AAE7D5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FCAD9DD-CC70-B911-0035-4B124BAC5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442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1920-0CCA-A00B-ED5B-A5A4AE6C8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46B017F9-8FB1-51FE-FAD6-3B8FC8D76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3F1377C0-A3F3-6C41-34C0-0DB212A59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E66D2E-FE11-5A1D-4982-DCE8D97CF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343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74A0-C295-F58A-39E7-0B18FF7B3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B1F71757-3B76-1190-C83C-42CC8BED8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E346549D-74EE-7AB0-7294-AEB3D6873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E0B6CD-425B-F3D7-CDE7-C26F756F2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63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76694-1FD0-56FC-A1E1-4579166AC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C369DB0D-3F83-34C0-E3AD-59FA51F39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525AA59-0370-DE8D-18B4-F9B8765A2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55F919-BFCC-6009-2164-82A4D0D21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241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C7A2-2585-84D0-7942-599492F93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6C959720-FEA6-3B99-BA03-9BD03FD70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B4486AF-AF2F-BCD9-DD67-14BD6DFB6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125E26-CCBD-09AC-B3A2-99055D019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298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31FD7-B849-8364-D3F7-E80847F8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430056EB-5E79-2795-F2AC-715FFB1BA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DCFFCF54-01AF-0E87-0D63-471770554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7A5338-1E3B-4D1D-F263-36987D4CC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22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15B7-FD96-4FFE-A12B-6DAEC465A74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6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DE5E-E1E8-4EE6-9048-C408D0FC48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692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DE5E-E1E8-4EE6-9048-C408D0FC48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297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8" y="3771174"/>
            <a:ext cx="7277753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DE5E-E1E8-4EE6-9048-C408D0FC48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00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DE5E-E1E8-4EE6-9048-C408D0FC48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260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DE5E-E1E8-4EE6-9048-C408D0FC48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375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DE5E-E1E8-4EE6-9048-C408D0FC48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062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DE5E-E1E8-4EE6-9048-C408D0FC48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52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DE5E-E1E8-4EE6-9048-C408D0FC48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757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2B79-5FF4-44B5-8B94-724CBFFD11B0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8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732-C463-4953-BB68-7C595745D5E5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77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4BE-4701-4F37-909D-1AA314B163AA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9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6C39-0BDE-47A4-88C6-772962123580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4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8DFB-36CE-4FC7-A023-E286A10CB636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66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037D-A933-4F78-B53C-3041954DC65F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02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0DB-8FB3-493A-80AD-764818D4813C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6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7B43-326D-421A-91D8-C9F2F54DBF19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41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6770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A4DE5E-E1E8-4EE6-9048-C408D0FC48F8}" type="datetime1">
              <a:rPr lang="el-GR" smtClean="0"/>
              <a:pPr/>
              <a:t>26/6/2026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775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echsoc.2022.10217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38/s41467-019-14108-y" TargetMode="External"/><Relationship Id="rId4" Type="http://schemas.openxmlformats.org/officeDocument/2006/relationships/hyperlink" Target="https://doi.org/10.1007/s40593-025-00458-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4">
            <a:extLst>
              <a:ext uri="{FF2B5EF4-FFF2-40B4-BE49-F238E27FC236}">
                <a16:creationId xmlns:a16="http://schemas.microsoft.com/office/drawing/2014/main" id="{BEE8A9B1-08FA-CF3C-86BB-942D91580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876" y="1124744"/>
            <a:ext cx="9436100" cy="4680520"/>
          </a:xfrm>
        </p:spPr>
        <p:txBody>
          <a:bodyPr>
            <a:noAutofit/>
          </a:bodyPr>
          <a:lstStyle/>
          <a:p>
            <a:r>
              <a:rPr lang="el-GR" sz="6000" b="1" i="1" dirty="0"/>
              <a:t>Artificial Intelligence, Sustainable Development, and Active Digital Citizenship in Education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5A50C-F2D1-F448-B48D-9C9DA0D1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23EF94C2-A35B-A064-2960-85F2287B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l-GR" sz="6000" b="1" i="1" dirty="0"/>
              <a:t>Ethical AI in Education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BCDDF52B-B2B0-B509-2518-E0D7251C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628800"/>
            <a:ext cx="9751060" cy="5112568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l-GR" sz="4000" b="1" dirty="0"/>
              <a:t>Principles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Transparency.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Accountability.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Fairness.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Inclusiveness.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Human oversight.</a:t>
            </a:r>
          </a:p>
          <a:p>
            <a:pPr marL="0" indent="0">
              <a:buNone/>
            </a:pPr>
            <a:r>
              <a:rPr lang="el-GR" sz="4000" dirty="0"/>
              <a:t>(Floridi, 2023; UNESCO, 2024)</a:t>
            </a:r>
          </a:p>
        </p:txBody>
      </p:sp>
    </p:spTree>
    <p:extLst>
      <p:ext uri="{BB962C8B-B14F-4D97-AF65-F5344CB8AC3E}">
        <p14:creationId xmlns:p14="http://schemas.microsoft.com/office/powerpoint/2010/main" val="38502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1329B-0BBD-4876-C3ED-243F7060C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FB385282-9AC9-2F89-6516-1254BB11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l-GR" sz="5000" b="1" i="1" dirty="0"/>
              <a:t>AI and Environmental Awareness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16CFDD38-D435-3D2E-19E6-4C8AB8FF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84784"/>
            <a:ext cx="9751060" cy="388843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l-GR" sz="4000" dirty="0"/>
              <a:t>Educational applications can support: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Climate literacy.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Environmental data analysis.</a:t>
            </a:r>
            <a:endParaRPr lang="en-US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Citizen science initiatives.</a:t>
            </a:r>
            <a:endParaRPr lang="en-US" sz="4000" dirty="0"/>
          </a:p>
          <a:p>
            <a:pPr marL="0" indent="0">
              <a:buNone/>
            </a:pPr>
            <a:r>
              <a:rPr lang="el-GR" sz="4000" dirty="0"/>
              <a:t>(Vinuesa et al., 2020)</a:t>
            </a:r>
          </a:p>
          <a:p>
            <a:pPr marL="0" indent="0">
              <a:buNone/>
            </a:pP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5887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E1EEF-11CF-60C9-45BD-CE1D36FBA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4EF4A2DC-71FC-F148-98E8-2332B0FE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2" y="452718"/>
            <a:ext cx="9624933" cy="1400530"/>
          </a:xfrm>
        </p:spPr>
        <p:txBody>
          <a:bodyPr rtlCol="0">
            <a:normAutofit fontScale="90000"/>
          </a:bodyPr>
          <a:lstStyle/>
          <a:p>
            <a:r>
              <a:rPr lang="el-GR" sz="5000" b="1" i="1" dirty="0"/>
              <a:t>Towards Active Digital Citizenship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37650602-C116-2849-72BA-916C1827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57" y="1556792"/>
            <a:ext cx="9823844" cy="484849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l-GR" sz="4000" dirty="0"/>
              <a:t>Students should be empowered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Participate in democratic processes.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Engage in evidence-based decision making.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Critically evaluate AI-generated information.</a:t>
            </a:r>
          </a:p>
          <a:p>
            <a:pPr marL="0" indent="0">
              <a:buNone/>
            </a:pPr>
            <a:r>
              <a:rPr lang="el-GR" sz="4000" dirty="0"/>
              <a:t>(UNESCO, 2024; Okada et al., 2025)</a:t>
            </a:r>
          </a:p>
        </p:txBody>
      </p:sp>
    </p:spTree>
    <p:extLst>
      <p:ext uri="{BB962C8B-B14F-4D97-AF65-F5344CB8AC3E}">
        <p14:creationId xmlns:p14="http://schemas.microsoft.com/office/powerpoint/2010/main" val="7063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2F8BA-B49D-9005-1D13-26B971BB4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177A5E50-768B-0B60-98B7-765235FA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10132113" cy="1557040"/>
          </a:xfrm>
        </p:spPr>
        <p:txBody>
          <a:bodyPr rtlCol="0">
            <a:noAutofit/>
          </a:bodyPr>
          <a:lstStyle/>
          <a:p>
            <a:r>
              <a:rPr lang="el-GR" sz="5000" b="1" i="1" dirty="0"/>
              <a:t>Implications for Educational Policy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105D64EA-E5FC-518C-29CF-69A6E8AA4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2169691"/>
            <a:ext cx="9751060" cy="4267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l-GR" sz="4000" b="1" dirty="0"/>
              <a:t>Recommendations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Integrate AI literacy into curricula.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Strengthen citizenship education.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Invest in teacher professional development.</a:t>
            </a:r>
          </a:p>
          <a:p>
            <a:pPr marL="0" indent="0">
              <a:buNone/>
            </a:pPr>
            <a:r>
              <a:rPr lang="el-GR" sz="4000" dirty="0"/>
              <a:t>(UNESCO, 2024; Okada et al., 2025)</a:t>
            </a:r>
          </a:p>
        </p:txBody>
      </p:sp>
    </p:spTree>
    <p:extLst>
      <p:ext uri="{BB962C8B-B14F-4D97-AF65-F5344CB8AC3E}">
        <p14:creationId xmlns:p14="http://schemas.microsoft.com/office/powerpoint/2010/main" val="1798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26F42-204F-49A8-8450-F20C1F2C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B74F8759-22B6-4320-BDB7-C4194005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83386"/>
            <a:ext cx="9402274" cy="825334"/>
          </a:xfrm>
        </p:spPr>
        <p:txBody>
          <a:bodyPr rtlCol="0">
            <a:noAutofit/>
          </a:bodyPr>
          <a:lstStyle/>
          <a:p>
            <a:r>
              <a:rPr lang="el-GR" sz="2500" b="1" i="1" dirty="0"/>
              <a:t>Proposed Integrated Conceptual Model for AI, Sustainable Development and Active Digital Citizenship in Education</a:t>
            </a: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BB8BE216-9A3F-5932-D01D-130C82D69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6" y="1052736"/>
            <a:ext cx="10009112" cy="5361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87328F-A231-2231-E740-ADDB11B87B72}"/>
              </a:ext>
            </a:extLst>
          </p:cNvPr>
          <p:cNvSpPr txBox="1"/>
          <p:nvPr/>
        </p:nvSpPr>
        <p:spPr>
          <a:xfrm>
            <a:off x="765820" y="6414385"/>
            <a:ext cx="10009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/>
              <a:t>Source:</a:t>
            </a:r>
            <a:r>
              <a:rPr lang="el-GR" sz="1000" dirty="0"/>
              <a:t> Conceptual model developed by the author based on Floridi (2023), Vinuesa et al. (2020), UNESCO (2024), Jha et al. (2023), and Okada et al. (2025).</a:t>
            </a:r>
            <a:endParaRPr lang="el-GR" sz="1000" b="1" dirty="0"/>
          </a:p>
        </p:txBody>
      </p:sp>
    </p:spTree>
    <p:extLst>
      <p:ext uri="{BB962C8B-B14F-4D97-AF65-F5344CB8AC3E}">
        <p14:creationId xmlns:p14="http://schemas.microsoft.com/office/powerpoint/2010/main" val="34555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642E1-F58A-BD72-0970-6A2A8E5B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624C5590-648A-9DD6-2E8A-0D9D8571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l-GR" sz="6000" dirty="0"/>
              <a:t>References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6B0622B3-5DFF-3DA9-A141-BBFC5E45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65330"/>
            <a:ext cx="9751060" cy="520403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l-GR" sz="1500" dirty="0"/>
              <a:t>Floridi, L. (2023). </a:t>
            </a:r>
            <a:r>
              <a:rPr lang="el-GR" sz="1500" i="1" dirty="0"/>
              <a:t>The ethics of artificial intelligence for the sustainable development goals</a:t>
            </a:r>
            <a:r>
              <a:rPr lang="el-GR" sz="1500" dirty="0"/>
              <a:t>. Springer.</a:t>
            </a:r>
          </a:p>
          <a:p>
            <a:pPr marL="0" indent="0">
              <a:buNone/>
            </a:pPr>
            <a:r>
              <a:rPr lang="el-GR" sz="1500" dirty="0"/>
              <a:t>Jha, S. K., Jha, A. K., &amp; Gupta, M. P. (2023). Artificial intelligence and sustainable development goals nexus via four vantage points. </a:t>
            </a:r>
            <a:r>
              <a:rPr lang="el-GR" sz="1500" i="1" dirty="0"/>
              <a:t>Technology in Society, 72</a:t>
            </a:r>
            <a:r>
              <a:rPr lang="el-GR" sz="1500" dirty="0"/>
              <a:t>, 102171. </a:t>
            </a:r>
            <a:r>
              <a:rPr lang="el-GR" sz="1500" dirty="0">
                <a:hlinkClick r:id="rId3"/>
              </a:rPr>
              <a:t>https://doi.org/10.1016/j.techsoc.2022.102171</a:t>
            </a:r>
            <a:endParaRPr lang="el-GR" sz="1500" dirty="0"/>
          </a:p>
          <a:p>
            <a:pPr marL="0" indent="0">
              <a:buNone/>
            </a:pPr>
            <a:r>
              <a:rPr lang="el-GR" sz="1500" dirty="0"/>
              <a:t>Okada, A., Sherborne, T., Panselinas, G., &amp; Kolionis, G. (2025). Fostering transversal skills through open schooling supported by the CARE KNOW DO pedagogical model and the UNESCO AI Competencies Framework. </a:t>
            </a:r>
            <a:r>
              <a:rPr lang="el-GR" sz="1500" i="1" dirty="0"/>
              <a:t>International Journal of Artificial Intelligence in Education</a:t>
            </a:r>
            <a:r>
              <a:rPr lang="el-GR" sz="1500" dirty="0"/>
              <a:t>, </a:t>
            </a:r>
            <a:r>
              <a:rPr lang="el-GR" sz="1500" i="1" dirty="0"/>
              <a:t>35</a:t>
            </a:r>
            <a:r>
              <a:rPr lang="el-GR" sz="1500" dirty="0"/>
              <a:t>(4), 1953–1998. </a:t>
            </a:r>
            <a:r>
              <a:rPr lang="el-GR" sz="1500" dirty="0">
                <a:hlinkClick r:id="rId4"/>
              </a:rPr>
              <a:t>https://doi.org/10.1007/s40593-025-00458-w</a:t>
            </a:r>
            <a:endParaRPr lang="el-GR" sz="1500" dirty="0"/>
          </a:p>
          <a:p>
            <a:pPr marL="0" indent="0">
              <a:buNone/>
            </a:pPr>
            <a:r>
              <a:rPr lang="el-GR" sz="1500" dirty="0"/>
              <a:t>Russell, S., &amp; Norvig, P. (2021). </a:t>
            </a:r>
            <a:r>
              <a:rPr lang="el-GR" sz="1500" i="1" dirty="0"/>
              <a:t>Artificial intelligence: A modern approach</a:t>
            </a:r>
            <a:r>
              <a:rPr lang="el-GR" sz="1500" dirty="0"/>
              <a:t> (4th ed.). Pearson.</a:t>
            </a:r>
          </a:p>
          <a:p>
            <a:pPr marL="0" indent="0">
              <a:buNone/>
            </a:pPr>
            <a:r>
              <a:rPr lang="el-GR" sz="1500" dirty="0"/>
              <a:t>UNESCO. (2024). </a:t>
            </a:r>
            <a:r>
              <a:rPr lang="el-GR" sz="1500" i="1" dirty="0"/>
              <a:t>Artificial intelligence competency frameworks for students and teachers</a:t>
            </a:r>
            <a:r>
              <a:rPr lang="el-GR" sz="1500" dirty="0"/>
              <a:t>.</a:t>
            </a:r>
          </a:p>
          <a:p>
            <a:pPr marL="0" indent="0">
              <a:buNone/>
            </a:pPr>
            <a:r>
              <a:rPr lang="el-GR" sz="1500" dirty="0"/>
              <a:t>Vinuesa, R., Azizpour, H., Leite, I., Balaam, M., Dignum, V., Domisch, S., Felländer, A., Langhans, S. D., Tegmark, M., &amp; Fuso Nerini, F. (2020). The role of artificial intelligence in achieving the Sustainable Development Goals. </a:t>
            </a:r>
            <a:r>
              <a:rPr lang="el-GR" sz="1500" i="1" dirty="0"/>
              <a:t>Nature Communications, 11</a:t>
            </a:r>
            <a:r>
              <a:rPr lang="el-GR" sz="1500" dirty="0"/>
              <a:t>(233). </a:t>
            </a:r>
            <a:r>
              <a:rPr lang="el-GR" sz="1500" dirty="0">
                <a:hlinkClick r:id="rId5"/>
              </a:rPr>
              <a:t>https://doi.org/10.1038/s41467-019-14108-y</a:t>
            </a:r>
            <a:endParaRPr lang="el-GR" sz="1500" dirty="0"/>
          </a:p>
          <a:p>
            <a:pPr marL="0" indent="0">
              <a:buNone/>
            </a:pPr>
            <a:r>
              <a:rPr lang="el-GR" sz="1500" dirty="0"/>
              <a:t>United Nations. (2015). </a:t>
            </a:r>
            <a:r>
              <a:rPr lang="el-GR" sz="1500" i="1" dirty="0"/>
              <a:t>Transforming our world: The 2030 Agenda for Sustainable Development</a:t>
            </a:r>
            <a:r>
              <a:rPr lang="el-GR" sz="1500" dirty="0"/>
              <a:t>. </a:t>
            </a:r>
          </a:p>
          <a:p>
            <a:pPr marL="0" indent="0">
              <a:buNone/>
            </a:pPr>
            <a:r>
              <a:rPr lang="el-GR" sz="1500" b="1" dirty="0"/>
              <a:t>Acknowledgement</a:t>
            </a:r>
            <a:br>
              <a:rPr lang="el-GR" sz="1500" dirty="0"/>
            </a:br>
            <a:r>
              <a:rPr lang="el-GR" sz="1500" i="1" dirty="0"/>
              <a:t>The conceptual framework presented in this study was developed through the synthesis of contemporary literature on Artificial Intelligence, Sustainable Development, and Digital Citizenship.</a:t>
            </a:r>
            <a:endParaRPr lang="el-GR" sz="1500" dirty="0"/>
          </a:p>
          <a:p>
            <a:pPr marL="0" indent="0">
              <a:buNone/>
            </a:pP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20657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l-GR" sz="6000" b="1" i="1" dirty="0"/>
              <a:t>Introduction</a:t>
            </a: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666878" y="1628800"/>
            <a:ext cx="9751060" cy="4989470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Sustainable development has been a global priority since the publication of the Brundtland Report, </a:t>
            </a:r>
            <a:r>
              <a:rPr lang="el-GR" sz="2600" i="1" dirty="0"/>
              <a:t>Our Common Future</a:t>
            </a:r>
            <a:r>
              <a:rPr lang="el-GR" sz="2600" dirty="0"/>
              <a:t> (World Commission on Environment and Development, 1987).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Artificial Intelligence (AI) is rapidly transforming education, society, and governance (Russell &amp; Norvig, 2021).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Sustainable Development Goals (SDGs) require innovative and inclusive solutions (United Nations, 2024).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/>
              <a:t>Active citizenship is increasingly shaped by digital participation and technological literacy (UNESCO, 2024).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C5F4B-17E8-5B6A-3EB0-C0F950EA4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A8EF215B-2BD8-39B9-0F4C-3FEF3C6B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88640"/>
            <a:ext cx="8547938" cy="720080"/>
          </a:xfrm>
        </p:spPr>
        <p:txBody>
          <a:bodyPr rtlCol="0">
            <a:noAutofit/>
          </a:bodyPr>
          <a:lstStyle/>
          <a:p>
            <a:r>
              <a:rPr lang="el-GR" sz="4000" b="1" i="1" dirty="0"/>
              <a:t>Proposed Conceptual Framework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0116F13F-5155-931E-2864-5B95C32B7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1268760"/>
            <a:ext cx="10971162" cy="485555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br>
              <a:rPr lang="el-GR" sz="2800" b="1" i="1" dirty="0"/>
            </a:br>
            <a:endParaRPr lang="el-GR" sz="2800" b="1" i="1" dirty="0"/>
          </a:p>
          <a:p>
            <a:pPr marL="0" indent="0">
              <a:buNone/>
            </a:pPr>
            <a:endParaRPr lang="el-GR" sz="2800" b="1" i="1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BFE864C-8A7D-F619-BAF9-32AF7FCA6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1001222"/>
            <a:ext cx="8569444" cy="51230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D85B9C-E9C7-24A0-3E97-19CA8D766510}"/>
              </a:ext>
            </a:extLst>
          </p:cNvPr>
          <p:cNvSpPr txBox="1"/>
          <p:nvPr/>
        </p:nvSpPr>
        <p:spPr>
          <a:xfrm>
            <a:off x="1740210" y="6114454"/>
            <a:ext cx="828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Education connects Artificial Intelligence, Sustainable Development and Active Digital Citizenship.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018C8F-9038-7357-49A4-0E0804EDBC7B}"/>
              </a:ext>
            </a:extLst>
          </p:cNvPr>
          <p:cNvSpPr txBox="1"/>
          <p:nvPr/>
        </p:nvSpPr>
        <p:spPr>
          <a:xfrm>
            <a:off x="1344166" y="6426480"/>
            <a:ext cx="9073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/>
              <a:t>Source:</a:t>
            </a:r>
            <a:r>
              <a:rPr lang="el-GR" sz="1000" dirty="0"/>
              <a:t> Conceptual framework developed by the author based on Floridi (2023), Vinuesa et al. (2020), UNESCO (2024), and Okada et al. (2025).</a:t>
            </a:r>
          </a:p>
        </p:txBody>
      </p:sp>
    </p:spTree>
    <p:extLst>
      <p:ext uri="{BB962C8B-B14F-4D97-AF65-F5344CB8AC3E}">
        <p14:creationId xmlns:p14="http://schemas.microsoft.com/office/powerpoint/2010/main" val="1179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2BBC5-5C8C-BDAE-ADEB-FB024A13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7AC528AD-E617-9976-E4F2-893E6CD4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2" y="452718"/>
            <a:ext cx="9624933" cy="1400530"/>
          </a:xfrm>
        </p:spPr>
        <p:txBody>
          <a:bodyPr rtlCol="0">
            <a:normAutofit fontScale="90000"/>
          </a:bodyPr>
          <a:lstStyle/>
          <a:p>
            <a:r>
              <a:rPr lang="el-GR" sz="5000" b="1" i="1" dirty="0"/>
              <a:t>Artificial Intelligence in Education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479CB244-107C-C622-500F-88E33100E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772816"/>
            <a:ext cx="9751060" cy="4267200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Personalized learning experiences.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Learning analytics and adaptive assessment.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Intelligent tutoring systems.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Enhanced accessibility and inclusion.</a:t>
            </a:r>
          </a:p>
          <a:p>
            <a:pPr marL="0" indent="0">
              <a:buNone/>
            </a:pPr>
            <a:r>
              <a:rPr lang="el-GR" sz="4000" dirty="0"/>
              <a:t>(Okada et al., 2025; UNESCO, 2024)</a:t>
            </a:r>
          </a:p>
        </p:txBody>
      </p:sp>
    </p:spTree>
    <p:extLst>
      <p:ext uri="{BB962C8B-B14F-4D97-AF65-F5344CB8AC3E}">
        <p14:creationId xmlns:p14="http://schemas.microsoft.com/office/powerpoint/2010/main" val="13790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A9FB7-D23D-8D03-A0C5-B06BD1C71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5F45F454-8191-66A3-1BCF-10EB6E11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l-GR" sz="4000" b="1" i="1" dirty="0"/>
              <a:t>Sustainable Development Goals and Education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4B19934D-5E4C-008B-B6AD-8C64D0C6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940786"/>
            <a:ext cx="9751060" cy="4464496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br>
              <a:rPr lang="el-GR" sz="2800" dirty="0"/>
            </a:b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5A2FDDD-5EA9-73F5-DF94-661D99F93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20" y="1700808"/>
            <a:ext cx="8928992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AEDA84-4B52-B4F4-322D-2A7AB04FB8B3}"/>
              </a:ext>
            </a:extLst>
          </p:cNvPr>
          <p:cNvSpPr txBox="1"/>
          <p:nvPr/>
        </p:nvSpPr>
        <p:spPr>
          <a:xfrm>
            <a:off x="680357" y="6170294"/>
            <a:ext cx="90999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b="1" dirty="0"/>
              <a:t>Source:</a:t>
            </a:r>
            <a:r>
              <a:rPr lang="el-GR" sz="1300" dirty="0"/>
              <a:t> United Nations (2015). </a:t>
            </a:r>
            <a:r>
              <a:rPr lang="el-GR" sz="1300" i="1" dirty="0"/>
              <a:t>2030 Agenda for Sustainable Development (SDGs)</a:t>
            </a:r>
            <a:endParaRPr lang="el-GR" sz="1300" dirty="0"/>
          </a:p>
        </p:txBody>
      </p:sp>
    </p:spTree>
    <p:extLst>
      <p:ext uri="{BB962C8B-B14F-4D97-AF65-F5344CB8AC3E}">
        <p14:creationId xmlns:p14="http://schemas.microsoft.com/office/powerpoint/2010/main" val="12656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95AB3-3B07-32CC-B8A8-B89711CD1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469A1B7E-95E4-0D6E-1D4C-AED4E49B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476672"/>
            <a:ext cx="10633045" cy="1400530"/>
          </a:xfrm>
        </p:spPr>
        <p:txBody>
          <a:bodyPr rtlCol="0">
            <a:noAutofit/>
          </a:bodyPr>
          <a:lstStyle/>
          <a:p>
            <a:r>
              <a:rPr lang="el-GR" sz="3700" b="1" i="1" dirty="0"/>
              <a:t>AI as an Enabler of Sustainable Development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1F7E01C5-1A00-2D15-DB2E-3C439C67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1700808"/>
            <a:ext cx="9751060" cy="4267200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Data-driven decision making.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Resource optimization.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Environmental monitoring.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Climate change predic</a:t>
            </a:r>
            <a:r>
              <a:rPr lang="en-US" sz="4000" dirty="0"/>
              <a:t>tion.</a:t>
            </a:r>
            <a:endParaRPr lang="el-GR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S</a:t>
            </a:r>
            <a:r>
              <a:rPr lang="el-GR" sz="4000" dirty="0"/>
              <a:t>ustainable urban development.</a:t>
            </a:r>
            <a:endParaRPr lang="en-US" sz="4000" dirty="0"/>
          </a:p>
          <a:p>
            <a:pPr marL="0" indent="0">
              <a:buNone/>
            </a:pPr>
            <a:r>
              <a:rPr lang="el-GR" sz="4000" dirty="0"/>
              <a:t>(Jha et al., 2023; Vinuesa et al., 2020)</a:t>
            </a:r>
          </a:p>
        </p:txBody>
      </p:sp>
    </p:spTree>
    <p:extLst>
      <p:ext uri="{BB962C8B-B14F-4D97-AF65-F5344CB8AC3E}">
        <p14:creationId xmlns:p14="http://schemas.microsoft.com/office/powerpoint/2010/main" val="2231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A64D-7A6F-2AAE-C484-4D3127C23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64984360-92C5-770F-AF61-A22752FB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476672"/>
            <a:ext cx="9577064" cy="1400530"/>
          </a:xfrm>
        </p:spPr>
        <p:txBody>
          <a:bodyPr rtlCol="0">
            <a:noAutofit/>
          </a:bodyPr>
          <a:lstStyle/>
          <a:p>
            <a:r>
              <a:rPr lang="el-GR" sz="5000" b="1" i="1" dirty="0"/>
              <a:t>Digital Citizenship in the AI Era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7A194DD3-1634-E1CB-C4DA-B88CFF35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46" y="1484784"/>
            <a:ext cx="10585176" cy="525658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l-GR" sz="3000" b="1" dirty="0"/>
              <a:t>Core Competencies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000" dirty="0"/>
              <a:t>Critical thinking.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000" dirty="0"/>
              <a:t>Digital literacy.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000" dirty="0"/>
              <a:t>Ethical technology use.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000" dirty="0"/>
              <a:t>Civic participation.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000" dirty="0"/>
              <a:t>Media and information literacy.</a:t>
            </a:r>
          </a:p>
          <a:p>
            <a:pPr marL="0" indent="0">
              <a:buNone/>
            </a:pPr>
            <a:r>
              <a:rPr lang="el-GR" sz="3000" dirty="0"/>
              <a:t>Students must learn not only how to use AI but also how to evaluate and govern its use responsibly.</a:t>
            </a:r>
            <a:endParaRPr lang="en-US" sz="3000" dirty="0"/>
          </a:p>
          <a:p>
            <a:pPr marL="0" indent="0">
              <a:buNone/>
            </a:pPr>
            <a:r>
              <a:rPr lang="el-GR" sz="3000" dirty="0"/>
              <a:t>(UNESCO, 2024; Floridi, 2023)</a:t>
            </a:r>
          </a:p>
          <a:p>
            <a:pPr marL="0" indent="0">
              <a:buNone/>
            </a:pP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9566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1D0CB-9C84-7AB1-78BE-5F83B45AA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BFD1A5A0-B023-0FA5-45E8-1361DB97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548680"/>
            <a:ext cx="10633046" cy="1400530"/>
          </a:xfrm>
        </p:spPr>
        <p:txBody>
          <a:bodyPr rtlCol="0">
            <a:noAutofit/>
          </a:bodyPr>
          <a:lstStyle/>
          <a:p>
            <a:r>
              <a:rPr lang="el-GR" sz="6000" b="1" i="1" dirty="0"/>
              <a:t>Opportunities for Education</a:t>
            </a:r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B410833F-4219-01EF-FF1D-33B4B5E22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772816"/>
            <a:ext cx="9751060" cy="4896544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3500" dirty="0"/>
              <a:t>Increased access to knowledge.</a:t>
            </a:r>
            <a:endParaRPr lang="en-US" sz="35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3500" dirty="0"/>
              <a:t>Personalized support for diverse learners.</a:t>
            </a:r>
            <a:endParaRPr lang="en-US" sz="35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3500" dirty="0"/>
              <a:t>Improved educational equity.</a:t>
            </a:r>
            <a:endParaRPr lang="en-US" sz="35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3500" dirty="0"/>
              <a:t>Enhanced collaboration and participation.</a:t>
            </a:r>
            <a:endParaRPr lang="en-US" sz="35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3500" dirty="0"/>
              <a:t>Promotion of global citizenship competencies.</a:t>
            </a:r>
            <a:endParaRPr lang="en-US" sz="3500" dirty="0"/>
          </a:p>
          <a:p>
            <a:pPr marL="0" indent="0">
              <a:buNone/>
            </a:pPr>
            <a:r>
              <a:rPr lang="el-GR" sz="3500" dirty="0"/>
              <a:t>(Okada et al., 2025)</a:t>
            </a:r>
          </a:p>
        </p:txBody>
      </p:sp>
    </p:spTree>
    <p:extLst>
      <p:ext uri="{BB962C8B-B14F-4D97-AF65-F5344CB8AC3E}">
        <p14:creationId xmlns:p14="http://schemas.microsoft.com/office/powerpoint/2010/main" val="22048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A4312-ED02-A89C-8C7F-1EFC8AA6D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B55DF94E-5622-19F4-F584-607757D2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20688"/>
            <a:ext cx="9751060" cy="1168400"/>
          </a:xfrm>
        </p:spPr>
        <p:txBody>
          <a:bodyPr rtlCol="0">
            <a:noAutofit/>
          </a:bodyPr>
          <a:lstStyle/>
          <a:p>
            <a:r>
              <a:rPr lang="el-GR" sz="6000" b="1" i="1" dirty="0"/>
              <a:t>Challenges and Risks</a:t>
            </a:r>
            <a:br>
              <a:rPr lang="el-GR" sz="6000" b="1" i="1" dirty="0"/>
            </a:br>
            <a:br>
              <a:rPr lang="el-GR" sz="6000" b="1" i="1" dirty="0"/>
            </a:br>
            <a:br>
              <a:rPr lang="el-GR" sz="6000" b="1" i="1" dirty="0"/>
            </a:br>
            <a:endParaRPr lang="el-GR" sz="6000" i="1" dirty="0"/>
          </a:p>
        </p:txBody>
      </p:sp>
      <p:sp>
        <p:nvSpPr>
          <p:cNvPr id="14" name="Σύμβολο κράτησης θέσης περιεχομένου 13">
            <a:extLst>
              <a:ext uri="{FF2B5EF4-FFF2-40B4-BE49-F238E27FC236}">
                <a16:creationId xmlns:a16="http://schemas.microsoft.com/office/drawing/2014/main" id="{D73EB7BB-2A0B-DDCF-F972-F1A2C725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2060848"/>
            <a:ext cx="9751060" cy="4267200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Algorithmic bias.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Privacy and data protection concerns.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Digital inequalities.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Misinformation and disinformation.</a:t>
            </a:r>
          </a:p>
          <a:p>
            <a:pPr marL="0" indent="0">
              <a:buNone/>
            </a:pPr>
            <a:r>
              <a:rPr lang="el-GR" sz="4000" dirty="0"/>
              <a:t>(Floridi, 2023)</a:t>
            </a:r>
          </a:p>
        </p:txBody>
      </p:sp>
    </p:spTree>
    <p:extLst>
      <p:ext uri="{BB962C8B-B14F-4D97-AF65-F5344CB8AC3E}">
        <p14:creationId xmlns:p14="http://schemas.microsoft.com/office/powerpoint/2010/main" val="355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Θέμα του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305</TotalTime>
  <Words>842</Words>
  <Application>Microsoft Office PowerPoint</Application>
  <PresentationFormat>Προσαρμογή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Century Gothic</vt:lpstr>
      <vt:lpstr>Constantia</vt:lpstr>
      <vt:lpstr>Wingdings</vt:lpstr>
      <vt:lpstr>Wingdings 3</vt:lpstr>
      <vt:lpstr>Ιόν</vt:lpstr>
      <vt:lpstr>Artificial Intelligence, Sustainable Development, and Active Digital Citizenship in Education</vt:lpstr>
      <vt:lpstr>Introduction</vt:lpstr>
      <vt:lpstr>Proposed Conceptual Framework</vt:lpstr>
      <vt:lpstr>Artificial Intelligence in Education</vt:lpstr>
      <vt:lpstr>Sustainable Development Goals and Education</vt:lpstr>
      <vt:lpstr>AI as an Enabler of Sustainable Development</vt:lpstr>
      <vt:lpstr>Digital Citizenship in the AI Era</vt:lpstr>
      <vt:lpstr>Opportunities for Education</vt:lpstr>
      <vt:lpstr>Challenges and Risks   </vt:lpstr>
      <vt:lpstr>Ethical AI in Education</vt:lpstr>
      <vt:lpstr>AI and Environmental Awareness</vt:lpstr>
      <vt:lpstr>Towards Active Digital Citizenship</vt:lpstr>
      <vt:lpstr>Implications for Educational Policy</vt:lpstr>
      <vt:lpstr>Proposed Integrated Conceptual Model for AI, Sustainable Development and Active Digital Citizenship in Education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ΓΕΡΑΣΙΜΟΣ</dc:creator>
  <cp:lastModifiedBy>ΓΕΡΑΣΙΜΟΣ</cp:lastModifiedBy>
  <cp:revision>45</cp:revision>
  <dcterms:created xsi:type="dcterms:W3CDTF">2026-06-24T20:34:56Z</dcterms:created>
  <dcterms:modified xsi:type="dcterms:W3CDTF">2026-06-25T22:06:46Z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